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2" r:id="rId6"/>
    <p:sldId id="264" r:id="rId7"/>
    <p:sldId id="261" r:id="rId8"/>
    <p:sldId id="267" r:id="rId9"/>
    <p:sldId id="268" r:id="rId10"/>
    <p:sldId id="266" r:id="rId11"/>
    <p:sldId id="265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08" autoAdjust="0"/>
    <p:restoredTop sz="94688" autoAdjust="0"/>
  </p:normalViewPr>
  <p:slideViewPr>
    <p:cSldViewPr>
      <p:cViewPr varScale="1">
        <p:scale>
          <a:sx n="77" d="100"/>
          <a:sy n="77" d="100"/>
        </p:scale>
        <p:origin x="-108" y="-8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BD16FC-6249-4ECD-BC8F-8808F7B68832}" type="datetimeFigureOut">
              <a:rPr lang="zh-CN" altLang="en-US" smtClean="0"/>
              <a:pPr/>
              <a:t>2020/4/9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1AE3D-FF90-4659-8E2B-BFC5CE7BC70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35234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2020/4/9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luck_2001@126.com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jpeg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microsoft.com/office/2007/relationships/hdphoto" Target="../media/hdphoto3.wdp"/><Relationship Id="rId4" Type="http://schemas.openxmlformats.org/officeDocument/2006/relationships/image" Target="../media/image27.jpeg"/><Relationship Id="rId9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877" y="0"/>
            <a:ext cx="54483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1"/>
          <p:cNvGrpSpPr/>
          <p:nvPr/>
        </p:nvGrpSpPr>
        <p:grpSpPr>
          <a:xfrm>
            <a:off x="179512" y="5790009"/>
            <a:ext cx="8640767" cy="730250"/>
            <a:chOff x="218753" y="6010448"/>
            <a:chExt cx="8641085" cy="730077"/>
          </a:xfrm>
        </p:grpSpPr>
        <p:pic>
          <p:nvPicPr>
            <p:cNvPr id="4" name="图片 7"/>
            <p:cNvPicPr>
              <a:picLocks noChangeAspect="1"/>
            </p:cNvPicPr>
            <p:nvPr/>
          </p:nvPicPr>
          <p:blipFill>
            <a:blip r:embed="rId3"/>
            <a:srcRect t="14333" b="25797"/>
            <a:stretch>
              <a:fillRect/>
            </a:stretch>
          </p:blipFill>
          <p:spPr>
            <a:xfrm>
              <a:off x="1317923" y="6010449"/>
              <a:ext cx="1008000" cy="730075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grpSp>
          <p:nvGrpSpPr>
            <p:cNvPr id="5" name="Group 3"/>
            <p:cNvGrpSpPr/>
            <p:nvPr/>
          </p:nvGrpSpPr>
          <p:grpSpPr>
            <a:xfrm>
              <a:off x="4557713" y="6021388"/>
              <a:ext cx="4302125" cy="719137"/>
              <a:chOff x="357" y="3702"/>
              <a:chExt cx="2710" cy="453"/>
            </a:xfrm>
          </p:grpSpPr>
          <p:pic>
            <p:nvPicPr>
              <p:cNvPr id="9" name="Picture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7" y="3702"/>
                <a:ext cx="635" cy="453"/>
              </a:xfrm>
              <a:prstGeom prst="rect">
                <a:avLst/>
              </a:prstGeom>
              <a:noFill/>
              <a:ln w="9525" cap="flat" cmpd="sng">
                <a:solidFill>
                  <a:srgbClr val="0066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pic>
          <p:pic>
            <p:nvPicPr>
              <p:cNvPr id="10" name="Picture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38" y="3702"/>
                <a:ext cx="635" cy="453"/>
              </a:xfrm>
              <a:prstGeom prst="rect">
                <a:avLst/>
              </a:prstGeom>
              <a:noFill/>
              <a:ln w="9525" cap="flat" cmpd="sng">
                <a:solidFill>
                  <a:srgbClr val="0066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pic>
          <p:pic>
            <p:nvPicPr>
              <p:cNvPr id="11" name="Picture 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22" y="3702"/>
                <a:ext cx="635" cy="453"/>
              </a:xfrm>
              <a:prstGeom prst="rect">
                <a:avLst/>
              </a:prstGeom>
              <a:noFill/>
              <a:ln w="9525" cap="flat" cmpd="sng">
                <a:solidFill>
                  <a:srgbClr val="0066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pic>
          <p:pic>
            <p:nvPicPr>
              <p:cNvPr id="12" name="Picture 1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32" y="3702"/>
                <a:ext cx="635" cy="453"/>
              </a:xfrm>
              <a:prstGeom prst="rect">
                <a:avLst/>
              </a:prstGeom>
              <a:noFill/>
              <a:ln w="9525" cap="flat" cmpd="sng">
                <a:solidFill>
                  <a:srgbClr val="0066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pic>
        </p:grpSp>
        <p:pic>
          <p:nvPicPr>
            <p:cNvPr id="6" name="Picture 13" descr="C:\Users\骨科中心\Desktop\医院照片\微信图片_20190701112744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96902" y="6021388"/>
              <a:ext cx="1008000" cy="719137"/>
            </a:xfrm>
            <a:prstGeom prst="rect">
              <a:avLst/>
            </a:prstGeom>
            <a:noFill/>
            <a:ln w="9525" cap="flat" cmpd="sng">
              <a:solidFill>
                <a:srgbClr val="006666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pic>
          <p:nvPicPr>
            <p:cNvPr id="7" name="Picture 14" descr="C:\Users\骨科中心\Desktop\医院照片\微信图片_20190701112706.jpg"/>
            <p:cNvPicPr>
              <a:picLocks noChangeAspect="1"/>
            </p:cNvPicPr>
            <p:nvPr/>
          </p:nvPicPr>
          <p:blipFill>
            <a:blip r:embed="rId9"/>
            <a:srcRect t="20415" b="24010"/>
            <a:stretch>
              <a:fillRect/>
            </a:stretch>
          </p:blipFill>
          <p:spPr>
            <a:xfrm>
              <a:off x="218753" y="6010448"/>
              <a:ext cx="1008000" cy="730075"/>
            </a:xfrm>
            <a:prstGeom prst="rect">
              <a:avLst/>
            </a:prstGeom>
            <a:noFill/>
            <a:ln w="9525" cap="flat" cmpd="sng">
              <a:solidFill>
                <a:srgbClr val="006666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pic>
          <p:nvPicPr>
            <p:cNvPr id="8" name="Picture 15" descr="C:\Users\骨科中心\Desktop\医院照片\微信图片_20190701112959.jp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472830" y="6021388"/>
              <a:ext cx="1008000" cy="719137"/>
            </a:xfrm>
            <a:prstGeom prst="rect">
              <a:avLst/>
            </a:prstGeom>
            <a:noFill/>
            <a:ln w="9525" cap="flat" cmpd="sng">
              <a:solidFill>
                <a:srgbClr val="006666"/>
              </a:solidFill>
              <a:prstDash val="solid"/>
              <a:miter/>
              <a:headEnd type="none" w="med" len="med"/>
              <a:tailEnd type="none" w="med" len="med"/>
            </a:ln>
          </p:spPr>
        </p:pic>
      </p:grp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12256" y="2386074"/>
            <a:ext cx="9128125" cy="7302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000000"/>
              </a:gs>
            </a:gsLst>
            <a:lin ang="0" scaled="1"/>
          </a:gradFill>
          <a:ln w="12700">
            <a:noFill/>
            <a:miter lim="800000"/>
          </a:ln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9620" y="1262520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广东省人民医院博士后招聘</a:t>
            </a:r>
            <a:endParaRPr lang="zh-CN" altLang="zh-CN" sz="4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3876" y="3100849"/>
            <a:ext cx="784887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zh-CN" altLang="en-US" sz="28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学科：骨肿瘤科</a:t>
            </a:r>
            <a:endParaRPr lang="en-US" altLang="zh-CN" sz="28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Aft>
                <a:spcPts val="1200"/>
              </a:spcAft>
            </a:pPr>
            <a:r>
              <a:rPr lang="zh-CN" altLang="en-US" sz="28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负责人：张余（省医主任医师，博导）</a:t>
            </a:r>
            <a:endParaRPr lang="en-US" altLang="zh-CN" sz="28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Aft>
                <a:spcPts val="1200"/>
              </a:spcAft>
            </a:pPr>
            <a:r>
              <a:rPr lang="zh-CN" altLang="en-US" sz="28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首席顾问：郑玉峰（北京大学教授，博导）</a:t>
            </a:r>
          </a:p>
        </p:txBody>
      </p:sp>
    </p:spTree>
    <p:extLst>
      <p:ext uri="{BB962C8B-B14F-4D97-AF65-F5344CB8AC3E}">
        <p14:creationId xmlns:p14="http://schemas.microsoft.com/office/powerpoint/2010/main" xmlns="" val="253054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7AAFF7DF-BA55-4AE8-B113-BF8889CC0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910545"/>
            <a:ext cx="3749758" cy="281231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31DFC099-6FF5-464F-B513-753B397EB4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577" y="4163144"/>
            <a:ext cx="2770255" cy="20776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F2C860E0-B587-429A-8810-677E7C79C3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1905" y="4150663"/>
            <a:ext cx="2770255" cy="207769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82346BC2-AFCA-4984-9578-9049860BF8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0080" y="901919"/>
            <a:ext cx="2109085" cy="281211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E4F8F823-6F19-458D-B0B9-DE9D0CBC44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076" y="928308"/>
            <a:ext cx="2109239" cy="281231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57119B65-41FF-463B-A0E1-DDFCA7A485E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0239" y="4142037"/>
            <a:ext cx="2770255" cy="2077691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4B0D3CFB-6F4F-4AF6-925C-5B7251EB3867}"/>
              </a:ext>
            </a:extLst>
          </p:cNvPr>
          <p:cNvSpPr txBox="1"/>
          <p:nvPr/>
        </p:nvSpPr>
        <p:spPr>
          <a:xfrm>
            <a:off x="851578" y="3812882"/>
            <a:ext cx="8328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独立骨科实验室                                 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会议室                                                 文化墙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144B94F1-E9E6-4B23-966A-F9C7EB61BD2D}"/>
              </a:ext>
            </a:extLst>
          </p:cNvPr>
          <p:cNvSpPr txBox="1"/>
          <p:nvPr/>
        </p:nvSpPr>
        <p:spPr>
          <a:xfrm>
            <a:off x="851578" y="6345483"/>
            <a:ext cx="8328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博士后办公室                                     研究生办公室                                      顾问办公室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C49A51BB-DF6A-43D0-8DE5-B1A3CE71F70F}"/>
              </a:ext>
            </a:extLst>
          </p:cNvPr>
          <p:cNvSpPr txBox="1"/>
          <p:nvPr/>
        </p:nvSpPr>
        <p:spPr>
          <a:xfrm>
            <a:off x="3059832" y="116632"/>
            <a:ext cx="373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实验室办公条件</a:t>
            </a:r>
          </a:p>
        </p:txBody>
      </p:sp>
    </p:spTree>
    <p:extLst>
      <p:ext uri="{BB962C8B-B14F-4D97-AF65-F5344CB8AC3E}">
        <p14:creationId xmlns:p14="http://schemas.microsoft.com/office/powerpoint/2010/main" xmlns="" val="363557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B418320-CDB5-4521-B90F-EB81B1806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33" y="434876"/>
            <a:ext cx="8229600" cy="1143000"/>
          </a:xfrm>
        </p:spPr>
        <p:txBody>
          <a:bodyPr/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联系方式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885037E0-1EB9-4909-A467-88E6E228DB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2305" y="1988840"/>
            <a:ext cx="8229599" cy="3688308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电子邮箱：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luck_2001@126.com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邮件名称为博士后申请。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邮件内容包括：申请理由、研究计划、意向合作导师、中英文简历。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马立敏：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15918748769</a:t>
            </a:r>
          </a:p>
          <a:p>
            <a:pPr marL="0" indent="0"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李梅：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15913134863</a:t>
            </a:r>
          </a:p>
          <a:p>
            <a:pPr marL="0" indent="0"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边东：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15210568414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923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-9617" y="650794"/>
            <a:ext cx="9153617" cy="7302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000000"/>
              </a:gs>
            </a:gsLst>
            <a:lin ang="0" scaled="1"/>
          </a:gradFill>
          <a:ln w="12700">
            <a:noFill/>
            <a:miter lim="800000"/>
          </a:ln>
        </p:spPr>
        <p:txBody>
          <a:bodyPr wrap="none" anchor="ctr"/>
          <a:lstStyle/>
          <a:p>
            <a:endParaRPr lang="zh-CN" altLang="en-US" b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9617" y="0"/>
            <a:ext cx="91536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博士后待遇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-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基本待遇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4540" y="1344380"/>
            <a:ext cx="4923964" cy="2550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9940" y="3895082"/>
            <a:ext cx="4465125" cy="933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17" y="1364444"/>
            <a:ext cx="4200423" cy="3576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2688" y="923381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/>
              <a:t>博士后分类：</a:t>
            </a:r>
            <a:r>
              <a:rPr lang="en-US" altLang="zh-CN" b="1"/>
              <a:t>Ⅰ</a:t>
            </a:r>
            <a:r>
              <a:rPr lang="zh-CN" altLang="en-US" b="1"/>
              <a:t>类、</a:t>
            </a:r>
            <a:r>
              <a:rPr lang="en-US" altLang="zh-CN" b="1"/>
              <a:t>Ⅱ</a:t>
            </a:r>
            <a:r>
              <a:rPr lang="zh-CN" altLang="en-US" b="1"/>
              <a:t>类、</a:t>
            </a:r>
            <a:r>
              <a:rPr lang="en-US" altLang="zh-CN" b="1"/>
              <a:t>Ⅲ</a:t>
            </a:r>
            <a:r>
              <a:rPr lang="zh-CN" altLang="en-US" b="1"/>
              <a:t>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67191" y="900904"/>
            <a:ext cx="2811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/>
              <a:t>博士后待遇</a:t>
            </a:r>
            <a:r>
              <a:rPr lang="en-US" altLang="zh-CN" b="1"/>
              <a:t>-</a:t>
            </a:r>
            <a:r>
              <a:rPr lang="zh-CN" altLang="en-US" b="1"/>
              <a:t>省医基础待遇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5190377"/>
            <a:ext cx="81207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此外，将支持入站博士后申请“广东省青年优秀科研人才国际培养计划博士后项目”（课题组已有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名博士后入选）、“珠江人才计划”等人才类资助项目，人才计划获得者将另外有生活补贴和科研启动基金</a:t>
            </a:r>
          </a:p>
        </p:txBody>
      </p:sp>
    </p:spTree>
    <p:extLst>
      <p:ext uri="{BB962C8B-B14F-4D97-AF65-F5344CB8AC3E}">
        <p14:creationId xmlns:p14="http://schemas.microsoft.com/office/powerpoint/2010/main" xmlns="" val="248628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-9617" y="650794"/>
            <a:ext cx="9153617" cy="7302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000000"/>
              </a:gs>
            </a:gsLst>
            <a:lin ang="0" scaled="1"/>
          </a:gradFill>
          <a:ln w="12700">
            <a:noFill/>
            <a:miter lim="800000"/>
          </a:ln>
        </p:spPr>
        <p:txBody>
          <a:bodyPr wrap="none" anchor="ctr"/>
          <a:lstStyle/>
          <a:p>
            <a:endParaRPr lang="zh-CN" altLang="en-US" b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9617" y="0"/>
            <a:ext cx="91536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博士后待遇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-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科研奖励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720" y="1285860"/>
            <a:ext cx="8671348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600"/>
              </a:lnSpc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论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文奖励：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ts val="36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根据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IF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值奖励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0.3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万～ 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篇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ts val="36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发表在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CNS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及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JAMA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NEJM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Lancet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原刊，奖励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篇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ts val="36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奖励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细则详见文件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规定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600"/>
              </a:lnSpc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文章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奖励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30%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用于实验室日常课题支出，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70%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归个人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4286256"/>
            <a:ext cx="8622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另设科技成果专利奖、科技专著奖、转化应用奖、国家科计划（专项、基金）项目奖励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0166" y="5357826"/>
            <a:ext cx="48157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多劳多得，上不封顶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F561FC49-CF5C-4B92-9E26-FDF0566179AD}"/>
              </a:ext>
            </a:extLst>
          </p:cNvPr>
          <p:cNvSpPr txBox="1"/>
          <p:nvPr/>
        </p:nvSpPr>
        <p:spPr>
          <a:xfrm>
            <a:off x="107504" y="723819"/>
            <a:ext cx="6000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按照医院</a:t>
            </a:r>
            <a:r>
              <a:rPr lang="en-US" altLang="zh-CN" sz="28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sz="28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相关奖励政策</a:t>
            </a:r>
          </a:p>
        </p:txBody>
      </p:sp>
    </p:spTree>
    <p:extLst>
      <p:ext uri="{BB962C8B-B14F-4D97-AF65-F5344CB8AC3E}">
        <p14:creationId xmlns:p14="http://schemas.microsoft.com/office/powerpoint/2010/main" xmlns="" val="416870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-9617" y="650794"/>
            <a:ext cx="9153617" cy="7302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000000"/>
              </a:gs>
            </a:gsLst>
            <a:lin ang="0" scaled="1"/>
          </a:gradFill>
          <a:ln w="12700">
            <a:noFill/>
            <a:miter lim="800000"/>
          </a:ln>
        </p:spPr>
        <p:txBody>
          <a:bodyPr wrap="none" anchor="ctr"/>
          <a:lstStyle/>
          <a:p>
            <a:endParaRPr lang="zh-CN" altLang="en-US" b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9617" y="0"/>
            <a:ext cx="91536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招聘条件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2715" y="1128893"/>
            <a:ext cx="856895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近三年内获得博士学位或已满足博士学位论文答辩的基本要求，年龄不超过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32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岁；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第一作者发表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IF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值大于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分（或者中科院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JCR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一区）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SCI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论文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篇以上；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能独立开展相关基础或临床研究工作，并可协助指导研究生；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能独立申报医院、省、市以及国家自然科学基金；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研究方向：生物材料、生物信息学、细胞免疫学、肿瘤免疫或代谢、骨肿瘤临床；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招聘人数：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3-5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名，额满截止。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209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-9617" y="650794"/>
            <a:ext cx="9153617" cy="7302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000000"/>
              </a:gs>
            </a:gsLst>
            <a:lin ang="0" scaled="1"/>
          </a:gradFill>
          <a:ln w="12700">
            <a:noFill/>
            <a:miter lim="800000"/>
          </a:ln>
        </p:spPr>
        <p:txBody>
          <a:bodyPr wrap="none" anchor="ctr"/>
          <a:lstStyle/>
          <a:p>
            <a:endParaRPr lang="zh-CN" altLang="en-US" b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9617" y="0"/>
            <a:ext cx="91536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合作导师简介</a:t>
            </a:r>
          </a:p>
        </p:txBody>
      </p:sp>
      <p:pic>
        <p:nvPicPr>
          <p:cNvPr id="5" name="Picture 2" descr="C:\Users\LLH\Desktop\微信图片_201812050951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02" y="1052736"/>
            <a:ext cx="2104474" cy="298462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2"/>
          <p:cNvSpPr/>
          <p:nvPr/>
        </p:nvSpPr>
        <p:spPr>
          <a:xfrm>
            <a:off x="2786050" y="873001"/>
            <a:ext cx="5818397" cy="563231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广东省人民医院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主任医师  骨科中心副主任 骨肿瘤科主任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美国哈佛大学麻省总医院访问学者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华南理工大学、南方医科大学博士生导师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中国医师学会骨科分会骨肿瘤学组委员、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中国生物材料学会医用金属材料分会秘书长、广东省精准医学应用学会骨肿瘤分会主任委员、广东省医师协会骨肿瘤分会副主任委员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CFDA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骨科三类器件评审委员会专家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累计完成包括“多节段颈椎肿瘤全切除术”、“微波消融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+ 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个性化定制钢板肢体肿瘤保肢术” 等具有国际先进水平的各类骨肿瘤手术近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1000 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 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近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年主持国家重点研发计划课题、国家自然基金、教育部重点项目等省级以上课题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项，在研经费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1600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余万元。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获得广东省科学技术二等奖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Biomaterials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Nanoscale Horizons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6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Acta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Biomaterialia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等国际知名期刊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发表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SCI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论文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多篇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4"/>
          <p:cNvSpPr txBox="1"/>
          <p:nvPr/>
        </p:nvSpPr>
        <p:spPr>
          <a:xfrm>
            <a:off x="410338" y="4653136"/>
            <a:ext cx="2217446" cy="1708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研究方向：骨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肿瘤</a:t>
            </a: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个性化诊疗、肺癌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骨转移</a:t>
            </a: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综合治疗、骨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肿瘤相关</a:t>
            </a: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医用材料</a:t>
            </a:r>
          </a:p>
          <a:p>
            <a:pPr>
              <a:lnSpc>
                <a:spcPct val="150000"/>
              </a:lnSpc>
            </a:pP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、微波消融技术、步态图分析技术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7140" y="4077072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/>
              <a:t>张余</a:t>
            </a:r>
          </a:p>
        </p:txBody>
      </p:sp>
    </p:spTree>
    <p:extLst>
      <p:ext uri="{BB962C8B-B14F-4D97-AF65-F5344CB8AC3E}">
        <p14:creationId xmlns:p14="http://schemas.microsoft.com/office/powerpoint/2010/main" xmlns="" val="209707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-9617" y="650794"/>
            <a:ext cx="9153617" cy="7302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000000"/>
              </a:gs>
            </a:gsLst>
            <a:lin ang="0" scaled="1"/>
          </a:gradFill>
          <a:ln w="12700">
            <a:noFill/>
            <a:miter lim="800000"/>
          </a:ln>
        </p:spPr>
        <p:txBody>
          <a:bodyPr wrap="none" anchor="ctr"/>
          <a:lstStyle/>
          <a:p>
            <a:endParaRPr lang="zh-CN" altLang="en-US" b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9617" y="0"/>
            <a:ext cx="91536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合作导师简介</a:t>
            </a:r>
          </a:p>
        </p:txBody>
      </p:sp>
      <p:sp>
        <p:nvSpPr>
          <p:cNvPr id="8" name="矩形 2"/>
          <p:cNvSpPr/>
          <p:nvPr/>
        </p:nvSpPr>
        <p:spPr>
          <a:xfrm>
            <a:off x="2918829" y="857232"/>
            <a:ext cx="6010275" cy="55888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北京大学终身教授、博士生导师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国家杰出青年基金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获得者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，教育部长江学者特聘教授，科技部中青年科技创新领军人才，中央组织部第四批国家万人计划，美国医学与生物工程学会会士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中国生物医学工程学会介入医学工程分会主任委员，中国生物材料学会医用金属材料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主任委员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，中国生物材料学会青年委员会侯任主委，《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Bioactive Materials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》主编，《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Journal of Materials Science &amp; Technology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》副主编等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承担十三五国家重点研发计划项目、国家自然科学基金重点项目、科技部国际合作项目等纵向和横向课题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60 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余项，累计到款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3000 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余万元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主编中英文专著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部。迄今在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Nature Medicines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Mater Sci </a:t>
            </a:r>
            <a:r>
              <a:rPr lang="en-US" altLang="zh-CN" sz="16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Eng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R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Advanced Functional Materials, Biomaterials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Acta </a:t>
            </a:r>
            <a:r>
              <a:rPr lang="en-US" altLang="zh-CN" sz="16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Biomaterialia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等刊物发表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SCI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论文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420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余篇，累计引用超过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14300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次，获授权中国发明专利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50 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余项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4"/>
          <p:cNvSpPr txBox="1"/>
          <p:nvPr/>
        </p:nvSpPr>
        <p:spPr>
          <a:xfrm>
            <a:off x="214896" y="4212749"/>
            <a:ext cx="2591866" cy="199445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研究方向：</a:t>
            </a:r>
            <a:r>
              <a:rPr lang="zh-CN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新型生物医用金属材料（可降解金属、记忆合金、低模量钛合金、纳米晶金属、大块非晶合金）及其植介入医疗器械研发（口腔、骨科、介入医学）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3004" y="3586892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/>
              <a:t>郑玉峰</a:t>
            </a:r>
          </a:p>
        </p:txBody>
      </p:sp>
      <p:pic>
        <p:nvPicPr>
          <p:cNvPr id="11" name="图片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172" y="857232"/>
            <a:ext cx="2091639" cy="2688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6916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976" y="785794"/>
            <a:ext cx="3521020" cy="3907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9617" y="650794"/>
            <a:ext cx="9153617" cy="7302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000000"/>
              </a:gs>
            </a:gsLst>
            <a:lin ang="0" scaled="1"/>
          </a:gradFill>
          <a:ln w="12700">
            <a:noFill/>
            <a:miter lim="800000"/>
          </a:ln>
        </p:spPr>
        <p:txBody>
          <a:bodyPr wrap="none" anchor="ctr"/>
          <a:lstStyle/>
          <a:p>
            <a:endParaRPr lang="zh-CN" altLang="en-US" b="0"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9617" y="0"/>
            <a:ext cx="91536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团队成员简介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19553" y="5144460"/>
            <a:ext cx="4181273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b="1" dirty="0"/>
              <a:t>临床医生</a:t>
            </a:r>
            <a:r>
              <a:rPr lang="en-US" altLang="zh-CN" b="1" dirty="0"/>
              <a:t>4</a:t>
            </a:r>
            <a:r>
              <a:rPr lang="zh-CN" altLang="en-US" b="1" dirty="0"/>
              <a:t>名，专职研究人员</a:t>
            </a:r>
            <a:r>
              <a:rPr lang="en-US" altLang="zh-CN" b="1" dirty="0"/>
              <a:t>4</a:t>
            </a:r>
            <a:r>
              <a:rPr lang="zh-CN" altLang="en-US" b="1" dirty="0"/>
              <a:t>名，博士后</a:t>
            </a:r>
            <a:r>
              <a:rPr lang="en-US" altLang="zh-CN" b="1" dirty="0"/>
              <a:t>2</a:t>
            </a:r>
            <a:r>
              <a:rPr lang="zh-CN" altLang="en-US" b="1" dirty="0"/>
              <a:t>名，在读博士研究生</a:t>
            </a:r>
            <a:r>
              <a:rPr lang="en-US" altLang="zh-CN" b="1" dirty="0"/>
              <a:t>5</a:t>
            </a:r>
            <a:r>
              <a:rPr lang="zh-CN" altLang="en-US" b="1" dirty="0"/>
              <a:t>名，在读硕士研究生</a:t>
            </a:r>
            <a:r>
              <a:rPr lang="en-US" altLang="zh-CN" b="1" dirty="0"/>
              <a:t>4</a:t>
            </a:r>
            <a:r>
              <a:rPr lang="zh-CN" altLang="en-US" b="1" dirty="0"/>
              <a:t>名，科研助理</a:t>
            </a:r>
            <a:r>
              <a:rPr lang="en-US" altLang="zh-CN" b="1" dirty="0"/>
              <a:t>3</a:t>
            </a:r>
            <a:r>
              <a:rPr lang="zh-CN" altLang="en-US" b="1" dirty="0"/>
              <a:t>名。人员结构层次丰富，安排合理，教育背景各有特色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7151" y="768319"/>
            <a:ext cx="3665289" cy="3904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8533" y="4757911"/>
            <a:ext cx="3455011" cy="197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7697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329482C3-8D53-49BD-91B9-98ACAFE29D71}"/>
              </a:ext>
            </a:extLst>
          </p:cNvPr>
          <p:cNvSpPr txBox="1"/>
          <p:nvPr/>
        </p:nvSpPr>
        <p:spPr>
          <a:xfrm>
            <a:off x="2876059" y="108755"/>
            <a:ext cx="3388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骨科实验室科研条件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964" y="764704"/>
            <a:ext cx="8568951" cy="1884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 2"/>
              </a:rPr>
              <a:t> </a:t>
            </a:r>
            <a:r>
              <a:rPr lang="zh-CN" altLang="en-US" sz="20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在建骨科实验室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共计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约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700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平，下设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病理实验室、微生物实验室、细胞房、分子生物学实验室、蛋白室、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micro-CT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室、普通化学实验室、材料制备室、材料物理评价室、材料化学评价室、材料力学评价室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等，软硬件总价值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11560" y="2700743"/>
            <a:ext cx="7730078" cy="1835195"/>
            <a:chOff x="611560" y="3526105"/>
            <a:chExt cx="7730078" cy="1835195"/>
          </a:xfrm>
        </p:grpSpPr>
        <p:grpSp>
          <p:nvGrpSpPr>
            <p:cNvPr id="9" name="组合 8"/>
            <p:cNvGrpSpPr/>
            <p:nvPr/>
          </p:nvGrpSpPr>
          <p:grpSpPr>
            <a:xfrm>
              <a:off x="611560" y="3585503"/>
              <a:ext cx="2880320" cy="1775797"/>
              <a:chOff x="251521" y="3576514"/>
              <a:chExt cx="2880320" cy="1775797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21" y="3576514"/>
                <a:ext cx="2880320" cy="14505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1043608" y="5044534"/>
                <a:ext cx="8495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 smtClean="0"/>
                  <a:t>Micro-CT</a:t>
                </a:r>
                <a:endParaRPr lang="zh-CN" altLang="en-US" sz="1400" dirty="0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4000927" y="3526105"/>
              <a:ext cx="4340711" cy="1821165"/>
              <a:chOff x="3491880" y="3468739"/>
              <a:chExt cx="4340711" cy="1821165"/>
            </a:xfrm>
          </p:grpSpPr>
          <p:grpSp>
            <p:nvGrpSpPr>
              <p:cNvPr id="4" name="组合 3"/>
              <p:cNvGrpSpPr/>
              <p:nvPr/>
            </p:nvGrpSpPr>
            <p:grpSpPr>
              <a:xfrm>
                <a:off x="3491880" y="3468739"/>
                <a:ext cx="4340711" cy="1563997"/>
                <a:chOff x="3687673" y="3468739"/>
                <a:chExt cx="5748871" cy="2071370"/>
              </a:xfrm>
            </p:grpSpPr>
            <p:pic>
              <p:nvPicPr>
                <p:cNvPr id="5" name="图片 4"/>
                <p:cNvPicPr/>
                <p:nvPr/>
              </p:nvPicPr>
              <p:blipFill>
                <a:blip r:embed="rId3" cstate="print"/>
                <a:srcRect l="17300" r="13496"/>
                <a:stretch>
                  <a:fillRect/>
                </a:stretch>
              </p:blipFill>
              <p:spPr bwMode="auto">
                <a:xfrm>
                  <a:off x="3687673" y="3468739"/>
                  <a:ext cx="1936750" cy="20713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" name="图片 5" descr="E400CS全自动磨片机"/>
                <p:cNvPicPr/>
                <p:nvPr/>
              </p:nvPicPr>
              <p:blipFill rotWithShape="1">
                <a:blip r:embed="rId4" cstate="print"/>
                <a:srcRect l="9297"/>
                <a:stretch/>
              </p:blipFill>
              <p:spPr bwMode="auto">
                <a:xfrm>
                  <a:off x="5626482" y="4094162"/>
                  <a:ext cx="1609814" cy="13303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" name="图片 6"/>
                <p:cNvPicPr/>
                <p:nvPr/>
              </p:nvPicPr>
              <p:blipFill rotWithShape="1">
                <a:blip r:embed="rId5" cstate="print"/>
                <a:srcRect b="18163"/>
                <a:stretch/>
              </p:blipFill>
              <p:spPr bwMode="auto">
                <a:xfrm>
                  <a:off x="7345808" y="4085535"/>
                  <a:ext cx="2090736" cy="13303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1" name="TextBox 10"/>
              <p:cNvSpPr txBox="1"/>
              <p:nvPr/>
            </p:nvSpPr>
            <p:spPr>
              <a:xfrm>
                <a:off x="4690777" y="5012905"/>
                <a:ext cx="2185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硬组织切磨及骨形态计量系统</a:t>
                </a: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4963883" y="4786325"/>
            <a:ext cx="2400266" cy="1756704"/>
            <a:chOff x="4963883" y="4786325"/>
            <a:chExt cx="2400266" cy="175670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3883" y="4786325"/>
              <a:ext cx="2400266" cy="1440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5797569" y="6266030"/>
              <a:ext cx="7328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ICP-MS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552328" y="4786325"/>
            <a:ext cx="1261884" cy="1747038"/>
            <a:chOff x="7552328" y="4786325"/>
            <a:chExt cx="1261884" cy="1747038"/>
          </a:xfrm>
        </p:grpSpPr>
        <p:sp>
          <p:nvSpPr>
            <p:cNvPr id="17" name="TextBox 16"/>
            <p:cNvSpPr txBox="1"/>
            <p:nvPr/>
          </p:nvSpPr>
          <p:spPr>
            <a:xfrm>
              <a:off x="7552328" y="6256364"/>
              <a:ext cx="12618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材料疲劳试验机</a:t>
              </a:r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2437" y="4786325"/>
              <a:ext cx="621665" cy="1435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TextBox 21"/>
          <p:cNvSpPr txBox="1"/>
          <p:nvPr/>
        </p:nvSpPr>
        <p:spPr>
          <a:xfrm>
            <a:off x="1702401" y="6309320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步态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30220C2E-02CE-4202-BE4C-302D5BC6809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r="7960" b="2865"/>
          <a:stretch/>
        </p:blipFill>
        <p:spPr>
          <a:xfrm>
            <a:off x="684102" y="4521908"/>
            <a:ext cx="1264521" cy="169051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9887AE33-4C27-4C21-8456-C56D1C654FEB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039912" y="4531258"/>
            <a:ext cx="1216898" cy="168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526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329482C3-8D53-49BD-91B9-98ACAFE29D71}"/>
              </a:ext>
            </a:extLst>
          </p:cNvPr>
          <p:cNvSpPr txBox="1"/>
          <p:nvPr/>
        </p:nvSpPr>
        <p:spPr>
          <a:xfrm>
            <a:off x="2267744" y="188640"/>
            <a:ext cx="4792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医院公共实验平台科研条件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85129" y="1124744"/>
            <a:ext cx="8568952" cy="2584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spcBef>
                <a:spcPts val="1200"/>
              </a:spcBef>
              <a:buClr>
                <a:srgbClr val="0000FF"/>
              </a:buClr>
              <a:buSzPct val="80000"/>
              <a:buFont typeface="Wingdings" panose="05000000000000000000" pitchFamily="2" charset="2"/>
              <a:buChar char="u"/>
            </a:pP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拥有广东省华南结构性心脏病重点实验室、广东省临床药理学重点实验室、广东省冠心病防治研究重点实验室、广东省肺癌转化医学重点实验室４个</a:t>
            </a:r>
            <a:r>
              <a:rPr lang="zh-CN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省级重点实验室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20000"/>
              </a:lnSpc>
              <a:spcBef>
                <a:spcPts val="1200"/>
              </a:spcBef>
              <a:buClr>
                <a:srgbClr val="0000FF"/>
              </a:buClr>
              <a:buSzPct val="80000"/>
              <a:buFont typeface="Wingdings" panose="05000000000000000000" pitchFamily="2" charset="2"/>
              <a:buChar char="u"/>
            </a:pPr>
            <a:r>
              <a:rPr lang="zh-CN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实验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场地面积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3500m</a:t>
            </a:r>
            <a:r>
              <a:rPr lang="en-US" altLang="zh-CN" sz="20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，设备总值超过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8000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zh-CN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20000"/>
              </a:lnSpc>
              <a:spcBef>
                <a:spcPts val="1200"/>
              </a:spcBef>
              <a:buClr>
                <a:srgbClr val="0000FF"/>
              </a:buClr>
              <a:buSzPct val="80000"/>
              <a:buFont typeface="Wingdings" panose="05000000000000000000" pitchFamily="2" charset="2"/>
              <a:buChar char="u"/>
            </a:pPr>
            <a:r>
              <a:rPr lang="zh-CN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可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开展细胞培养、免疫组化、免疫荧光、组织切片、基因检测、蛋白检测、质谱分析、基因测序、离体心脏灌注、组织工程等相关实验</a:t>
            </a:r>
            <a:r>
              <a:rPr lang="zh-CN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87394" y="4184452"/>
            <a:ext cx="8364421" cy="1850248"/>
            <a:chOff x="96011" y="3261149"/>
            <a:chExt cx="8891596" cy="196686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6011" y="3261149"/>
              <a:ext cx="2171733" cy="16288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339752" y="3261149"/>
              <a:ext cx="2171733" cy="16288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577537" y="3261149"/>
              <a:ext cx="2171733" cy="162880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15874" y="3261150"/>
              <a:ext cx="2171733" cy="16288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57113" y="4941168"/>
              <a:ext cx="646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病理室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00854" y="4933758"/>
              <a:ext cx="646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蛋白室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238639" y="4951012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显微镜室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476976" y="4925133"/>
              <a:ext cx="646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分子室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0112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978</Words>
  <Application>Microsoft Office PowerPoint</Application>
  <PresentationFormat>全屏显示(4:3)</PresentationFormat>
  <Paragraphs>73</Paragraphs>
  <Slides>11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联系方式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2020国家自然科学基金青年基金</dc:title>
  <dc:creator>iamupf</dc:creator>
  <cp:lastModifiedBy>netuser</cp:lastModifiedBy>
  <cp:revision>117</cp:revision>
  <dcterms:created xsi:type="dcterms:W3CDTF">2019-12-04T14:09:57Z</dcterms:created>
  <dcterms:modified xsi:type="dcterms:W3CDTF">2020-04-09T00:48:33Z</dcterms:modified>
</cp:coreProperties>
</file>