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41" d="100"/>
          <a:sy n="41" d="100"/>
        </p:scale>
        <p:origin x="-126" y="-77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92E66F45-E083-45A9-9A6B-F6CDDC2C82C3}"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737C5FA5-EDB1-42CD-BF72-1C7D4EBDC753}" type="slidenum">
              <a:rPr lang="zh-CN" altLang="en-US"/>
              <a:pPr>
                <a:defRPr/>
              </a:pPr>
              <a:t>‹#›</a:t>
            </a:fld>
            <a:endParaRPr lang="zh-CN" altLang="en-US"/>
          </a:p>
        </p:txBody>
      </p:sp>
    </p:spTree>
    <p:extLst>
      <p:ext uri="{BB962C8B-B14F-4D97-AF65-F5344CB8AC3E}">
        <p14:creationId xmlns="" xmlns:p14="http://schemas.microsoft.com/office/powerpoint/2010/main" val="4289019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F326620C-F03E-4C66-93D2-ACB1EC2326C4}"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8D538786-88AB-4F8F-A871-61C6C2A1B3E8}" type="slidenum">
              <a:rPr lang="zh-CN" altLang="en-US"/>
              <a:pPr>
                <a:defRPr/>
              </a:pPr>
              <a:t>‹#›</a:t>
            </a:fld>
            <a:endParaRPr lang="zh-CN" altLang="en-US"/>
          </a:p>
        </p:txBody>
      </p:sp>
    </p:spTree>
    <p:extLst>
      <p:ext uri="{BB962C8B-B14F-4D97-AF65-F5344CB8AC3E}">
        <p14:creationId xmlns="" xmlns:p14="http://schemas.microsoft.com/office/powerpoint/2010/main" val="4195874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41D0C00E-339D-4670-B3B2-0AA7BEF3997B}"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C7E7991A-197C-43AC-A8B5-DD63DFE82559}" type="slidenum">
              <a:rPr lang="zh-CN" altLang="en-US"/>
              <a:pPr>
                <a:defRPr/>
              </a:pPr>
              <a:t>‹#›</a:t>
            </a:fld>
            <a:endParaRPr lang="zh-CN" altLang="en-US"/>
          </a:p>
        </p:txBody>
      </p:sp>
    </p:spTree>
    <p:extLst>
      <p:ext uri="{BB962C8B-B14F-4D97-AF65-F5344CB8AC3E}">
        <p14:creationId xmlns="" xmlns:p14="http://schemas.microsoft.com/office/powerpoint/2010/main" val="315527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7B862C23-345D-44BA-9873-485B083792FB}"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CDDC7687-9F5E-4B46-BAEA-E23AC4DDB68C}" type="slidenum">
              <a:rPr lang="zh-CN" altLang="en-US"/>
              <a:pPr>
                <a:defRPr/>
              </a:pPr>
              <a:t>‹#›</a:t>
            </a:fld>
            <a:endParaRPr lang="zh-CN" altLang="en-US"/>
          </a:p>
        </p:txBody>
      </p:sp>
    </p:spTree>
    <p:extLst>
      <p:ext uri="{BB962C8B-B14F-4D97-AF65-F5344CB8AC3E}">
        <p14:creationId xmlns="" xmlns:p14="http://schemas.microsoft.com/office/powerpoint/2010/main" val="1412610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pPr>
              <a:defRPr/>
            </a:pPr>
            <a:fld id="{8E344F18-3938-4E13-B927-7798DD9FD7B9}"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5591A120-3D30-41F1-B03E-502B2F05C166}" type="slidenum">
              <a:rPr lang="zh-CN" altLang="en-US"/>
              <a:pPr>
                <a:defRPr/>
              </a:pPr>
              <a:t>‹#›</a:t>
            </a:fld>
            <a:endParaRPr lang="zh-CN" altLang="en-US"/>
          </a:p>
        </p:txBody>
      </p:sp>
    </p:spTree>
    <p:extLst>
      <p:ext uri="{BB962C8B-B14F-4D97-AF65-F5344CB8AC3E}">
        <p14:creationId xmlns="" xmlns:p14="http://schemas.microsoft.com/office/powerpoint/2010/main" val="461432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1"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1"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2499569B-A46B-4872-9EC9-3296FBD3A6E3}"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4E07866F-E29A-4A00-A847-A672E15A4492}" type="slidenum">
              <a:rPr lang="zh-CN" altLang="en-US"/>
              <a:pPr>
                <a:defRPr/>
              </a:pPr>
              <a:t>‹#›</a:t>
            </a:fld>
            <a:endParaRPr lang="zh-CN" altLang="en-US"/>
          </a:p>
        </p:txBody>
      </p:sp>
    </p:spTree>
    <p:extLst>
      <p:ext uri="{BB962C8B-B14F-4D97-AF65-F5344CB8AC3E}">
        <p14:creationId xmlns="" xmlns:p14="http://schemas.microsoft.com/office/powerpoint/2010/main" val="2962971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9" y="365126"/>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64BD466B-DD87-40D4-B0FE-BB5C485E508D}"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BD4F165E-1336-4D80-AC76-8081BF08609A}" type="slidenum">
              <a:rPr lang="zh-CN" altLang="en-US"/>
              <a:pPr>
                <a:defRPr/>
              </a:pPr>
              <a:t>‹#›</a:t>
            </a:fld>
            <a:endParaRPr lang="zh-CN" altLang="en-US"/>
          </a:p>
        </p:txBody>
      </p:sp>
    </p:spTree>
    <p:extLst>
      <p:ext uri="{BB962C8B-B14F-4D97-AF65-F5344CB8AC3E}">
        <p14:creationId xmlns="" xmlns:p14="http://schemas.microsoft.com/office/powerpoint/2010/main" val="2881616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E447A68D-5A5C-4615-A62C-E76333AA6C3A}"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1BDC4DFB-9F71-4253-B181-799F24ADE6B8}" type="slidenum">
              <a:rPr lang="zh-CN" altLang="en-US"/>
              <a:pPr>
                <a:defRPr/>
              </a:pPr>
              <a:t>‹#›</a:t>
            </a:fld>
            <a:endParaRPr lang="zh-CN" altLang="en-US"/>
          </a:p>
        </p:txBody>
      </p:sp>
    </p:spTree>
    <p:extLst>
      <p:ext uri="{BB962C8B-B14F-4D97-AF65-F5344CB8AC3E}">
        <p14:creationId xmlns="" xmlns:p14="http://schemas.microsoft.com/office/powerpoint/2010/main" val="3218205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4434D48D-870A-4D6D-A293-5C0395159A6E}"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2A4D84B7-AF27-41F2-AD3D-F48732594264}" type="slidenum">
              <a:rPr lang="zh-CN" altLang="en-US"/>
              <a:pPr>
                <a:defRPr/>
              </a:pPr>
              <a:t>‹#›</a:t>
            </a:fld>
            <a:endParaRPr lang="zh-CN" altLang="en-US"/>
          </a:p>
        </p:txBody>
      </p:sp>
    </p:spTree>
    <p:extLst>
      <p:ext uri="{BB962C8B-B14F-4D97-AF65-F5344CB8AC3E}">
        <p14:creationId xmlns="" xmlns:p14="http://schemas.microsoft.com/office/powerpoint/2010/main" val="2487548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1C0CD8AE-447F-41DF-B03B-8F5694AC8DAE}"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8CB30B6E-8D7E-436B-9C9C-85BF57C7B9BF}" type="slidenum">
              <a:rPr lang="zh-CN" altLang="en-US"/>
              <a:pPr>
                <a:defRPr/>
              </a:pPr>
              <a:t>‹#›</a:t>
            </a:fld>
            <a:endParaRPr lang="zh-CN" altLang="en-US"/>
          </a:p>
        </p:txBody>
      </p:sp>
    </p:spTree>
    <p:extLst>
      <p:ext uri="{BB962C8B-B14F-4D97-AF65-F5344CB8AC3E}">
        <p14:creationId xmlns="" xmlns:p14="http://schemas.microsoft.com/office/powerpoint/2010/main" val="220859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6"/>
            <a:ext cx="6172201"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1C64B5D-0EF7-4BD0-A3B7-74A07467ACB1}"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437C29F2-03A4-4924-AF89-AE14A5A723EE}" type="slidenum">
              <a:rPr lang="zh-CN" altLang="en-US"/>
              <a:pPr>
                <a:defRPr/>
              </a:pPr>
              <a:t>‹#›</a:t>
            </a:fld>
            <a:endParaRPr lang="zh-CN" altLang="en-US"/>
          </a:p>
        </p:txBody>
      </p:sp>
    </p:spTree>
    <p:extLst>
      <p:ext uri="{BB962C8B-B14F-4D97-AF65-F5344CB8AC3E}">
        <p14:creationId xmlns="" xmlns:p14="http://schemas.microsoft.com/office/powerpoint/2010/main" val="468615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E9C2E812-9B47-4810-A781-F539584DA170}" type="datetimeFigureOut">
              <a:rPr lang="zh-CN" altLang="en-US">
                <a:solidFill>
                  <a:prstClr val="black">
                    <a:tint val="75000"/>
                  </a:prstClr>
                </a:solidFill>
              </a:rPr>
              <a:pPr>
                <a:defRPr/>
              </a:pPr>
              <a:t>2017/9/29</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ea typeface="宋体" pitchFamily="2" charset="-122"/>
              </a:defRPr>
            </a:lvl1pPr>
          </a:lstStyle>
          <a:p>
            <a:pPr fontAlgn="base">
              <a:spcBef>
                <a:spcPct val="0"/>
              </a:spcBef>
              <a:spcAft>
                <a:spcPct val="0"/>
              </a:spcAft>
              <a:defRPr/>
            </a:pPr>
            <a:fld id="{393D6728-958F-4F11-A0FE-129E9BD88B49}" type="slidenum">
              <a:rPr lang="zh-CN" altLang="en-US"/>
              <a:pPr fontAlgn="base">
                <a:spcBef>
                  <a:spcPct val="0"/>
                </a:spcBef>
                <a:spcAft>
                  <a:spcPct val="0"/>
                </a:spcAft>
                <a:defRPr/>
              </a:pPr>
              <a:t>‹#›</a:t>
            </a:fld>
            <a:endParaRPr lang="zh-CN" altLang="en-US"/>
          </a:p>
        </p:txBody>
      </p:sp>
    </p:spTree>
    <p:extLst>
      <p:ext uri="{BB962C8B-B14F-4D97-AF65-F5344CB8AC3E}">
        <p14:creationId xmlns="" xmlns:p14="http://schemas.microsoft.com/office/powerpoint/2010/main" val="876073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382838" y="-2801"/>
            <a:ext cx="8243887" cy="1096963"/>
          </a:xfrm>
          <a:prstGeom prst="rect">
            <a:avLst/>
          </a:prstGeom>
          <a:solidFill>
            <a:srgbClr val="C55A11"/>
          </a:solidFill>
          <a:ln>
            <a:noFill/>
          </a:ln>
        </p:spPr>
        <p:style>
          <a:lnRef idx="3">
            <a:schemeClr val="lt1"/>
          </a:lnRef>
          <a:fillRef idx="1">
            <a:schemeClr val="accent3"/>
          </a:fillRef>
          <a:effectRef idx="1">
            <a:schemeClr val="accent3"/>
          </a:effectRef>
          <a:fontRef idx="minor">
            <a:schemeClr val="lt1"/>
          </a:fontRef>
        </p:style>
        <p:txBody>
          <a:bodyPr anchor="ctr"/>
          <a:lstStyle/>
          <a:p>
            <a:pPr algn="ctr">
              <a:defRPr/>
            </a:pPr>
            <a:endParaRPr lang="zh-CN" altLang="en-US">
              <a:solidFill>
                <a:prstClr val="white"/>
              </a:solidFill>
            </a:endParaRPr>
          </a:p>
        </p:txBody>
      </p:sp>
      <p:pic>
        <p:nvPicPr>
          <p:cNvPr id="8195" name="图片 7"/>
          <p:cNvPicPr>
            <a:picLocks noChangeAspect="1"/>
          </p:cNvPicPr>
          <p:nvPr/>
        </p:nvPicPr>
        <p:blipFill>
          <a:blip r:embed="rId2" cstate="print"/>
          <a:srcRect t="3896" r="91544" b="3088"/>
          <a:stretch>
            <a:fillRect/>
          </a:stretch>
        </p:blipFill>
        <p:spPr bwMode="auto">
          <a:xfrm>
            <a:off x="2525713" y="1254125"/>
            <a:ext cx="309562" cy="358775"/>
          </a:xfrm>
          <a:prstGeom prst="rect">
            <a:avLst/>
          </a:prstGeom>
          <a:noFill/>
          <a:ln w="9525">
            <a:noFill/>
            <a:miter lim="800000"/>
            <a:headEnd/>
            <a:tailEnd/>
          </a:ln>
        </p:spPr>
      </p:pic>
      <p:sp>
        <p:nvSpPr>
          <p:cNvPr id="8196" name="文本框 11"/>
          <p:cNvSpPr txBox="1">
            <a:spLocks noChangeArrowheads="1"/>
          </p:cNvSpPr>
          <p:nvPr/>
        </p:nvSpPr>
        <p:spPr bwMode="auto">
          <a:xfrm>
            <a:off x="2703805" y="1559561"/>
            <a:ext cx="3578225" cy="461665"/>
          </a:xfrm>
          <a:prstGeom prst="rect">
            <a:avLst/>
          </a:prstGeom>
          <a:noFill/>
          <a:ln w="9525">
            <a:noFill/>
            <a:miter lim="800000"/>
            <a:headEnd/>
            <a:tailEnd/>
          </a:ln>
        </p:spPr>
        <p:txBody>
          <a:bodyPr>
            <a:spAutoFit/>
          </a:bodyPr>
          <a:lstStyle/>
          <a:p>
            <a:pPr fontAlgn="base">
              <a:spcBef>
                <a:spcPct val="0"/>
              </a:spcBef>
              <a:spcAft>
                <a:spcPct val="0"/>
              </a:spcAft>
              <a:defRPr/>
            </a:pPr>
            <a:r>
              <a:rPr lang="zh-CN" altLang="en-US" sz="1200" dirty="0" smtClean="0">
                <a:solidFill>
                  <a:prstClr val="black"/>
                </a:solidFill>
                <a:latin typeface="微软雅黑" pitchFamily="34" charset="-122"/>
                <a:ea typeface="微软雅黑" pitchFamily="34" charset="-122"/>
              </a:rPr>
              <a:t>学术型硕士</a:t>
            </a:r>
            <a:r>
              <a:rPr lang="zh-CN" altLang="en-US" sz="1200" dirty="0">
                <a:solidFill>
                  <a:prstClr val="black"/>
                </a:solidFill>
                <a:latin typeface="微软雅黑" pitchFamily="34" charset="-122"/>
                <a:ea typeface="微软雅黑" pitchFamily="34" charset="-122"/>
              </a:rPr>
              <a:t>：</a:t>
            </a:r>
            <a:r>
              <a:rPr lang="zh-CN" altLang="en-US" sz="1200" dirty="0" smtClean="0">
                <a:solidFill>
                  <a:prstClr val="black"/>
                </a:solidFill>
                <a:latin typeface="微软雅黑" pitchFamily="34" charset="-122"/>
                <a:ea typeface="微软雅黑" pitchFamily="34" charset="-122"/>
              </a:rPr>
              <a:t>生物医学工程</a:t>
            </a:r>
            <a:endParaRPr lang="en-US" altLang="zh-CN" sz="1200" dirty="0" smtClean="0">
              <a:solidFill>
                <a:prstClr val="black"/>
              </a:solidFill>
              <a:latin typeface="微软雅黑" pitchFamily="34" charset="-122"/>
              <a:ea typeface="微软雅黑" pitchFamily="34" charset="-122"/>
            </a:endParaRPr>
          </a:p>
          <a:p>
            <a:pPr fontAlgn="base">
              <a:spcBef>
                <a:spcPct val="0"/>
              </a:spcBef>
              <a:spcAft>
                <a:spcPct val="0"/>
              </a:spcAft>
              <a:defRPr/>
            </a:pPr>
            <a:r>
              <a:rPr lang="zh-CN" altLang="en-US" sz="1200">
                <a:solidFill>
                  <a:prstClr val="black"/>
                </a:solidFill>
                <a:latin typeface="微软雅黑" pitchFamily="34" charset="-122"/>
                <a:ea typeface="微软雅黑" pitchFamily="34" charset="-122"/>
              </a:rPr>
              <a:t>学术型</a:t>
            </a:r>
            <a:r>
              <a:rPr lang="zh-CN" altLang="en-US" sz="1200" smtClean="0">
                <a:solidFill>
                  <a:prstClr val="black"/>
                </a:solidFill>
                <a:latin typeface="微软雅黑" pitchFamily="34" charset="-122"/>
                <a:ea typeface="微软雅黑" pitchFamily="34" charset="-122"/>
              </a:rPr>
              <a:t>硕士</a:t>
            </a:r>
            <a:r>
              <a:rPr lang="zh-CN" altLang="en-US" sz="1200" dirty="0" smtClean="0">
                <a:solidFill>
                  <a:prstClr val="black"/>
                </a:solidFill>
                <a:latin typeface="微软雅黑" pitchFamily="34" charset="-122"/>
                <a:ea typeface="微软雅黑" pitchFamily="34" charset="-122"/>
              </a:rPr>
              <a:t>：临床医学</a:t>
            </a:r>
            <a:endParaRPr lang="zh-CN" altLang="en-US" sz="1200" dirty="0">
              <a:solidFill>
                <a:prstClr val="black"/>
              </a:solidFill>
              <a:latin typeface="微软雅黑" pitchFamily="34" charset="-122"/>
              <a:ea typeface="微软雅黑" pitchFamily="34" charset="-122"/>
            </a:endParaRPr>
          </a:p>
        </p:txBody>
      </p:sp>
      <p:sp>
        <p:nvSpPr>
          <p:cNvPr id="8197" name="文本框 12"/>
          <p:cNvSpPr txBox="1">
            <a:spLocks noChangeArrowheads="1"/>
          </p:cNvSpPr>
          <p:nvPr/>
        </p:nvSpPr>
        <p:spPr bwMode="auto">
          <a:xfrm>
            <a:off x="353460" y="3777007"/>
            <a:ext cx="2526966" cy="978729"/>
          </a:xfrm>
          <a:prstGeom prst="rect">
            <a:avLst/>
          </a:prstGeom>
          <a:noFill/>
          <a:ln w="9525">
            <a:noFill/>
            <a:miter lim="800000"/>
            <a:headEnd/>
            <a:tailEnd/>
          </a:ln>
        </p:spPr>
        <p:txBody>
          <a:bodyPr wrap="square">
            <a:spAutoFit/>
          </a:bodyPr>
          <a:lstStyle>
            <a:defPPr>
              <a:defRPr lang="zh-CN"/>
            </a:defPPr>
            <a:lvl1pPr fontAlgn="base">
              <a:lnSpc>
                <a:spcPct val="120000"/>
              </a:lnSpc>
              <a:spcBef>
                <a:spcPct val="0"/>
              </a:spcBef>
              <a:spcAft>
                <a:spcPct val="0"/>
              </a:spcAft>
              <a:defRPr sz="1200" u="sng"/>
            </a:lvl1pPr>
          </a:lstStyle>
          <a:p>
            <a:r>
              <a:rPr lang="en-US" altLang="zh-CN" sz="1600" dirty="0"/>
              <a:t>Tel: 13825009393</a:t>
            </a:r>
          </a:p>
          <a:p>
            <a:r>
              <a:rPr lang="en-US" altLang="zh-CN" sz="1600" dirty="0" err="1"/>
              <a:t>Emial</a:t>
            </a:r>
            <a:r>
              <a:rPr lang="en-US" altLang="zh-CN" sz="1600" dirty="0" smtClean="0"/>
              <a:t>:</a:t>
            </a:r>
          </a:p>
          <a:p>
            <a:r>
              <a:rPr lang="en-US" altLang="zh-CN" sz="1600" dirty="0" smtClean="0"/>
              <a:t>472522080@qq.com</a:t>
            </a:r>
            <a:endParaRPr lang="zh-CN" altLang="en-US" sz="1600" dirty="0"/>
          </a:p>
        </p:txBody>
      </p:sp>
      <p:sp>
        <p:nvSpPr>
          <p:cNvPr id="8198" name="文本框 13"/>
          <p:cNvSpPr txBox="1">
            <a:spLocks noChangeArrowheads="1"/>
          </p:cNvSpPr>
          <p:nvPr/>
        </p:nvSpPr>
        <p:spPr bwMode="auto">
          <a:xfrm>
            <a:off x="6806208" y="1581150"/>
            <a:ext cx="4429125" cy="4271939"/>
          </a:xfrm>
          <a:prstGeom prst="rect">
            <a:avLst/>
          </a:prstGeom>
          <a:noFill/>
          <a:ln w="9525">
            <a:noFill/>
            <a:miter lim="800000"/>
            <a:headEnd/>
            <a:tailEnd/>
          </a:ln>
        </p:spPr>
        <p:txBody>
          <a:bodyPr>
            <a:spAutoFit/>
          </a:bodyPr>
          <a:lstStyle/>
          <a:p>
            <a:pPr fontAlgn="base">
              <a:lnSpc>
                <a:spcPct val="120000"/>
              </a:lnSpc>
              <a:spcBef>
                <a:spcPts val="600"/>
              </a:spcBef>
              <a:spcAft>
                <a:spcPct val="0"/>
              </a:spcAft>
              <a:defRPr/>
            </a:pPr>
            <a:r>
              <a:rPr lang="zh-CN" altLang="en-US" sz="1200" b="1" dirty="0">
                <a:solidFill>
                  <a:prstClr val="black"/>
                </a:solidFill>
                <a:latin typeface="微软雅黑" pitchFamily="34" charset="-122"/>
                <a:ea typeface="微软雅黑" pitchFamily="34" charset="-122"/>
              </a:rPr>
              <a:t>研究方向</a:t>
            </a:r>
            <a:r>
              <a:rPr lang="en-US" altLang="zh-CN" sz="1200" dirty="0" smtClean="0">
                <a:solidFill>
                  <a:prstClr val="black"/>
                </a:solidFill>
                <a:latin typeface="微软雅黑" pitchFamily="34" charset="-122"/>
                <a:ea typeface="微软雅黑" pitchFamily="34" charset="-122"/>
              </a:rPr>
              <a:t>:</a:t>
            </a:r>
            <a:r>
              <a:rPr lang="zh-CN" altLang="zh-CN" sz="1200" dirty="0"/>
              <a:t>从事介入性肺病学技术临床应用推广及研究</a:t>
            </a:r>
            <a:r>
              <a:rPr lang="en-US" altLang="zh-CN" sz="1200" dirty="0"/>
              <a:t>20</a:t>
            </a:r>
            <a:r>
              <a:rPr lang="zh-CN" altLang="zh-CN" sz="1200" dirty="0"/>
              <a:t>年，曾赴日本和德国学习介入技术</a:t>
            </a:r>
            <a:r>
              <a:rPr lang="zh-CN" altLang="zh-CN" sz="1200" dirty="0" smtClean="0"/>
              <a:t>，</a:t>
            </a:r>
            <a:r>
              <a:rPr lang="zh-CN" altLang="en-US" sz="1200" dirty="0" smtClean="0"/>
              <a:t>主要</a:t>
            </a:r>
            <a:r>
              <a:rPr lang="zh-CN" altLang="zh-CN" sz="1200" dirty="0" smtClean="0"/>
              <a:t>研究</a:t>
            </a:r>
            <a:r>
              <a:rPr lang="zh-CN" altLang="zh-CN" sz="1200" dirty="0"/>
              <a:t>方向包括</a:t>
            </a:r>
            <a:r>
              <a:rPr lang="zh-CN" altLang="zh-CN" sz="1200" dirty="0" smtClean="0"/>
              <a:t>：</a:t>
            </a:r>
            <a:r>
              <a:rPr lang="zh-CN" altLang="zh-CN" sz="1200" dirty="0"/>
              <a:t>气管支气管封堵</a:t>
            </a:r>
            <a:r>
              <a:rPr lang="zh-CN" altLang="zh-CN" sz="1200" dirty="0" smtClean="0"/>
              <a:t>技术</a:t>
            </a:r>
            <a:r>
              <a:rPr lang="zh-CN" altLang="en-US" sz="1200" dirty="0" smtClean="0"/>
              <a:t>、气道内超声、支气管活瓣肺减容术、气道内支架置入、微球囊止血、虚拟支气管镜导航等</a:t>
            </a:r>
            <a:r>
              <a:rPr lang="zh-CN" altLang="en-US" sz="1400" dirty="0" smtClean="0"/>
              <a:t>。</a:t>
            </a:r>
            <a:endParaRPr lang="zh-CN" altLang="zh-CN" sz="1400" dirty="0"/>
          </a:p>
          <a:p>
            <a:pPr fontAlgn="base">
              <a:lnSpc>
                <a:spcPct val="120000"/>
              </a:lnSpc>
              <a:spcBef>
                <a:spcPts val="600"/>
              </a:spcBef>
              <a:spcAft>
                <a:spcPct val="0"/>
              </a:spcAft>
              <a:defRPr/>
            </a:pPr>
            <a:r>
              <a:rPr lang="zh-CN" altLang="en-US" sz="1200" b="1" dirty="0" smtClean="0">
                <a:solidFill>
                  <a:prstClr val="black"/>
                </a:solidFill>
                <a:latin typeface="微软雅黑" pitchFamily="34" charset="-122"/>
                <a:ea typeface="微软雅黑" pitchFamily="34" charset="-122"/>
              </a:rPr>
              <a:t>主要</a:t>
            </a:r>
            <a:r>
              <a:rPr lang="zh-CN" altLang="en-US" sz="1200" b="1" dirty="0">
                <a:solidFill>
                  <a:prstClr val="black"/>
                </a:solidFill>
                <a:latin typeface="微软雅黑" pitchFamily="34" charset="-122"/>
                <a:ea typeface="微软雅黑" pitchFamily="34" charset="-122"/>
              </a:rPr>
              <a:t>业绩</a:t>
            </a:r>
            <a:r>
              <a:rPr lang="en-US" altLang="zh-CN" sz="1200" b="1" dirty="0">
                <a:solidFill>
                  <a:prstClr val="black"/>
                </a:solidFill>
                <a:latin typeface="微软雅黑" pitchFamily="34" charset="-122"/>
                <a:ea typeface="微软雅黑" pitchFamily="34" charset="-122"/>
              </a:rPr>
              <a:t>: </a:t>
            </a:r>
            <a:r>
              <a:rPr lang="zh-CN" altLang="en-US" sz="1200" dirty="0" smtClean="0">
                <a:solidFill>
                  <a:prstClr val="black"/>
                </a:solidFill>
                <a:latin typeface="微软雅黑" pitchFamily="34" charset="-122"/>
                <a:ea typeface="微软雅黑" pitchFamily="34" charset="-122"/>
              </a:rPr>
              <a:t>申请发明及实用专利</a:t>
            </a:r>
            <a:r>
              <a:rPr lang="en-US" altLang="zh-CN" sz="1200" dirty="0" smtClean="0">
                <a:solidFill>
                  <a:prstClr val="black"/>
                </a:solidFill>
                <a:latin typeface="微软雅黑" pitchFamily="34" charset="-122"/>
                <a:ea typeface="微软雅黑" pitchFamily="34" charset="-122"/>
              </a:rPr>
              <a:t>10</a:t>
            </a:r>
            <a:r>
              <a:rPr lang="zh-CN" altLang="en-US" sz="1200" dirty="0" smtClean="0">
                <a:solidFill>
                  <a:prstClr val="black"/>
                </a:solidFill>
                <a:latin typeface="微软雅黑" pitchFamily="34" charset="-122"/>
                <a:ea typeface="微软雅黑" pitchFamily="34" charset="-122"/>
              </a:rPr>
              <a:t>余项，部分已获得专利保护。主要参编学术专著</a:t>
            </a:r>
            <a:r>
              <a:rPr lang="en-US" altLang="zh-CN" sz="1200" dirty="0" smtClean="0">
                <a:solidFill>
                  <a:prstClr val="black"/>
                </a:solidFill>
                <a:latin typeface="微软雅黑" pitchFamily="34" charset="-122"/>
                <a:ea typeface="微软雅黑" pitchFamily="34" charset="-122"/>
              </a:rPr>
              <a:t>5</a:t>
            </a:r>
            <a:r>
              <a:rPr lang="zh-CN" altLang="en-US" sz="1200" dirty="0" smtClean="0">
                <a:solidFill>
                  <a:prstClr val="black"/>
                </a:solidFill>
                <a:latin typeface="微软雅黑" pitchFamily="34" charset="-122"/>
                <a:ea typeface="微软雅黑" pitchFamily="34" charset="-122"/>
              </a:rPr>
              <a:t>部，在国内外知名学术期刊发表论文</a:t>
            </a:r>
            <a:r>
              <a:rPr lang="en-US" altLang="zh-CN" sz="1200" dirty="0" smtClean="0">
                <a:solidFill>
                  <a:prstClr val="black"/>
                </a:solidFill>
                <a:latin typeface="微软雅黑" pitchFamily="34" charset="-122"/>
                <a:ea typeface="微软雅黑" pitchFamily="34" charset="-122"/>
              </a:rPr>
              <a:t>50</a:t>
            </a:r>
            <a:r>
              <a:rPr lang="zh-CN" altLang="en-US" sz="1200" dirty="0" smtClean="0">
                <a:solidFill>
                  <a:prstClr val="black"/>
                </a:solidFill>
                <a:latin typeface="微软雅黑" pitchFamily="34" charset="-122"/>
                <a:ea typeface="微软雅黑" pitchFamily="34" charset="-122"/>
              </a:rPr>
              <a:t>余篇。先后获得</a:t>
            </a:r>
            <a:r>
              <a:rPr lang="zh-CN" altLang="zh-CN" sz="1200" dirty="0"/>
              <a:t>广东省科技进步三等奖“气道内支架置入治疗器质性气道狭窄的临床应用（系列研究）</a:t>
            </a:r>
            <a:r>
              <a:rPr lang="zh-CN" altLang="zh-CN" sz="1200" dirty="0" smtClean="0"/>
              <a:t>”</a:t>
            </a:r>
            <a:r>
              <a:rPr lang="zh-CN" altLang="en-US" sz="1200" dirty="0"/>
              <a:t>。</a:t>
            </a:r>
            <a:r>
              <a:rPr lang="zh-CN" altLang="zh-CN" sz="1200" dirty="0" smtClean="0"/>
              <a:t>中共广州市委</a:t>
            </a:r>
            <a:r>
              <a:rPr lang="zh-CN" altLang="zh-CN" sz="1200" dirty="0"/>
              <a:t>、广州市人民政府授予“广州抗击非典先进个人称号</a:t>
            </a:r>
            <a:r>
              <a:rPr lang="zh-CN" altLang="zh-CN" sz="1200" dirty="0" smtClean="0"/>
              <a:t>”</a:t>
            </a:r>
            <a:r>
              <a:rPr lang="zh-CN" altLang="en-US" sz="1200" dirty="0" smtClean="0"/>
              <a:t>。</a:t>
            </a:r>
            <a:r>
              <a:rPr lang="zh-CN" altLang="zh-CN" sz="1200" dirty="0" smtClean="0"/>
              <a:t>负责</a:t>
            </a:r>
            <a:r>
              <a:rPr lang="zh-CN" altLang="zh-CN" sz="1200" dirty="0"/>
              <a:t>奥林巴斯支气管活瓣国内</a:t>
            </a:r>
            <a:r>
              <a:rPr lang="zh-CN" altLang="zh-CN" sz="1200" dirty="0" smtClean="0"/>
              <a:t>临床试验</a:t>
            </a:r>
            <a:r>
              <a:rPr lang="zh-CN" altLang="en-US" sz="1200" dirty="0" smtClean="0"/>
              <a:t>分中心的临床</a:t>
            </a:r>
            <a:r>
              <a:rPr lang="zh-CN" altLang="zh-CN" sz="1200" dirty="0" smtClean="0"/>
              <a:t>研究</a:t>
            </a:r>
            <a:r>
              <a:rPr lang="zh-CN" altLang="en-US" sz="1200" dirty="0" smtClean="0"/>
              <a:t>。同时在肺血管疾病的诊治方面，</a:t>
            </a:r>
            <a:r>
              <a:rPr lang="zh-CN" altLang="zh-CN" sz="1200" dirty="0" smtClean="0"/>
              <a:t>参与</a:t>
            </a:r>
            <a:r>
              <a:rPr lang="zh-CN" altLang="zh-CN" sz="1200" dirty="0"/>
              <a:t>国家层面的流调与临床研究</a:t>
            </a:r>
            <a:r>
              <a:rPr lang="en-US" altLang="zh-CN" sz="1200" dirty="0"/>
              <a:t>,</a:t>
            </a:r>
            <a:r>
              <a:rPr lang="zh-CN" altLang="zh-CN" sz="1200" dirty="0"/>
              <a:t>取得国人诊疗数据</a:t>
            </a:r>
            <a:r>
              <a:rPr lang="en-US" altLang="zh-CN" sz="1200" dirty="0"/>
              <a:t>,</a:t>
            </a:r>
            <a:r>
              <a:rPr lang="zh-CN" altLang="zh-CN" sz="1200" dirty="0"/>
              <a:t>制定我国自己的诊疗体系</a:t>
            </a:r>
            <a:r>
              <a:rPr lang="en-US" altLang="zh-CN" sz="1200" dirty="0"/>
              <a:t>,</a:t>
            </a:r>
            <a:r>
              <a:rPr lang="zh-CN" altLang="zh-CN" sz="1200" dirty="0"/>
              <a:t>开展国际交流</a:t>
            </a:r>
            <a:r>
              <a:rPr lang="en-US" altLang="zh-CN" sz="1200" dirty="0"/>
              <a:t>,</a:t>
            </a:r>
            <a:r>
              <a:rPr lang="zh-CN" altLang="zh-CN" sz="1200" dirty="0"/>
              <a:t>与国际同步发展，担任十一五、十二五国家科技攻关计划项目分课题负责人</a:t>
            </a:r>
            <a:r>
              <a:rPr lang="zh-CN" altLang="zh-CN" sz="1200"/>
              <a:t>，</a:t>
            </a:r>
            <a:r>
              <a:rPr lang="zh-CN" altLang="zh-CN" sz="1200" smtClean="0"/>
              <a:t>省</a:t>
            </a:r>
            <a:r>
              <a:rPr lang="zh-CN" altLang="en-US" sz="1200" smtClean="0"/>
              <a:t>中医药局</a:t>
            </a:r>
            <a:r>
              <a:rPr lang="zh-CN" altLang="zh-CN" sz="1200" smtClean="0"/>
              <a:t>肺动脉高压</a:t>
            </a:r>
            <a:r>
              <a:rPr lang="zh-CN" altLang="zh-CN" sz="1200" dirty="0"/>
              <a:t>重点项目负责人</a:t>
            </a:r>
            <a:r>
              <a:rPr lang="zh-CN" altLang="zh-CN" sz="1200" dirty="0" smtClean="0"/>
              <a:t>。</a:t>
            </a:r>
            <a:endParaRPr lang="en-US" altLang="zh-CN" sz="1200" dirty="0" smtClean="0">
              <a:solidFill>
                <a:prstClr val="black"/>
              </a:solidFill>
              <a:latin typeface="微软雅黑" pitchFamily="34" charset="-122"/>
              <a:ea typeface="微软雅黑" pitchFamily="34" charset="-122"/>
            </a:endParaRPr>
          </a:p>
          <a:p>
            <a:pPr fontAlgn="base">
              <a:lnSpc>
                <a:spcPct val="120000"/>
              </a:lnSpc>
              <a:spcBef>
                <a:spcPts val="600"/>
              </a:spcBef>
              <a:spcAft>
                <a:spcPct val="0"/>
              </a:spcAft>
              <a:defRPr/>
            </a:pPr>
            <a:r>
              <a:rPr lang="zh-CN" altLang="en-US" sz="1200" b="1" dirty="0" smtClean="0">
                <a:solidFill>
                  <a:prstClr val="black"/>
                </a:solidFill>
                <a:latin typeface="微软雅黑" pitchFamily="34" charset="-122"/>
                <a:ea typeface="微软雅黑" pitchFamily="34" charset="-122"/>
              </a:rPr>
              <a:t>研究</a:t>
            </a:r>
            <a:r>
              <a:rPr lang="zh-CN" altLang="en-US" sz="1200" b="1" dirty="0">
                <a:solidFill>
                  <a:prstClr val="black"/>
                </a:solidFill>
                <a:latin typeface="微软雅黑" pitchFamily="34" charset="-122"/>
                <a:ea typeface="微软雅黑" pitchFamily="34" charset="-122"/>
              </a:rPr>
              <a:t>资助</a:t>
            </a:r>
            <a:r>
              <a:rPr lang="en-US" altLang="zh-CN" sz="1200" b="1" dirty="0">
                <a:solidFill>
                  <a:prstClr val="black"/>
                </a:solidFill>
                <a:latin typeface="微软雅黑" pitchFamily="34" charset="-122"/>
                <a:ea typeface="微软雅黑" pitchFamily="34" charset="-122"/>
              </a:rPr>
              <a:t>: </a:t>
            </a:r>
            <a:r>
              <a:rPr lang="zh-CN" altLang="en-US" sz="1200" b="1" dirty="0" smtClean="0">
                <a:solidFill>
                  <a:prstClr val="black"/>
                </a:solidFill>
                <a:latin typeface="微软雅黑" pitchFamily="34" charset="-122"/>
                <a:ea typeface="微软雅黑" pitchFamily="34" charset="-122"/>
              </a:rPr>
              <a:t>近</a:t>
            </a:r>
            <a:r>
              <a:rPr lang="en-US" altLang="zh-CN" sz="1200" b="1" dirty="0" smtClean="0">
                <a:solidFill>
                  <a:prstClr val="black"/>
                </a:solidFill>
                <a:latin typeface="微软雅黑" pitchFamily="34" charset="-122"/>
                <a:ea typeface="微软雅黑" pitchFamily="34" charset="-122"/>
              </a:rPr>
              <a:t>5</a:t>
            </a:r>
            <a:r>
              <a:rPr lang="zh-CN" altLang="en-US" sz="1200" b="1" dirty="0" smtClean="0">
                <a:solidFill>
                  <a:prstClr val="black"/>
                </a:solidFill>
                <a:latin typeface="微软雅黑" pitchFamily="34" charset="-122"/>
                <a:ea typeface="微软雅黑" pitchFamily="34" charset="-122"/>
              </a:rPr>
              <a:t>年来先后承担多项科研项目</a:t>
            </a:r>
            <a:r>
              <a:rPr lang="en-US" altLang="zh-CN" sz="1200" b="1" dirty="0" smtClean="0">
                <a:solidFill>
                  <a:prstClr val="black"/>
                </a:solidFill>
                <a:latin typeface="微软雅黑" pitchFamily="34" charset="-122"/>
                <a:ea typeface="微软雅黑" pitchFamily="34" charset="-122"/>
              </a:rPr>
              <a:t>(</a:t>
            </a:r>
            <a:r>
              <a:rPr lang="zh-CN" altLang="zh-CN" sz="1200" dirty="0"/>
              <a:t>广州市产学研协同创新重大专项民生科技</a:t>
            </a:r>
            <a:r>
              <a:rPr lang="zh-CN" altLang="zh-CN" sz="1200" dirty="0" smtClean="0"/>
              <a:t>项目</a:t>
            </a:r>
            <a:r>
              <a:rPr lang="en-US" altLang="zh-CN" sz="1200" dirty="0" smtClean="0"/>
              <a:t>—</a:t>
            </a:r>
            <a:r>
              <a:rPr lang="zh-CN" altLang="zh-CN" sz="1200" dirty="0" smtClean="0"/>
              <a:t>气管</a:t>
            </a:r>
            <a:r>
              <a:rPr lang="zh-CN" altLang="zh-CN" sz="1200" dirty="0"/>
              <a:t>支气管病变介入治疗器械的系列</a:t>
            </a:r>
            <a:r>
              <a:rPr lang="zh-CN" altLang="zh-CN" sz="1200" dirty="0" smtClean="0"/>
              <a:t>研制</a:t>
            </a:r>
            <a:r>
              <a:rPr lang="zh-CN" altLang="en-US" sz="1200" dirty="0" smtClean="0"/>
              <a:t>，</a:t>
            </a:r>
            <a:r>
              <a:rPr lang="zh-CN" altLang="zh-CN" sz="1200" dirty="0"/>
              <a:t>广东省科技计划</a:t>
            </a:r>
            <a:r>
              <a:rPr lang="zh-CN" altLang="zh-CN" sz="1200" dirty="0" smtClean="0"/>
              <a:t>项目</a:t>
            </a:r>
            <a:r>
              <a:rPr lang="en-US" altLang="zh-CN" sz="1200" dirty="0" smtClean="0"/>
              <a:t>—</a:t>
            </a:r>
            <a:r>
              <a:rPr lang="zh-CN" altLang="zh-CN" sz="1200" dirty="0" smtClean="0"/>
              <a:t>虚拟</a:t>
            </a:r>
            <a:r>
              <a:rPr lang="zh-CN" altLang="zh-CN" sz="1200" dirty="0"/>
              <a:t>支气管镜导航联合径向气道内超声探头引导对肺周围型病灶经支气管活检的</a:t>
            </a:r>
            <a:r>
              <a:rPr lang="zh-CN" altLang="zh-CN" sz="1200" dirty="0" smtClean="0"/>
              <a:t>研究</a:t>
            </a:r>
            <a:r>
              <a:rPr lang="zh-CN" altLang="en-US" sz="1200" dirty="0" smtClean="0"/>
              <a:t>等。</a:t>
            </a:r>
            <a:r>
              <a:rPr lang="en-US" altLang="zh-CN" sz="1200" b="1" dirty="0" smtClean="0">
                <a:solidFill>
                  <a:prstClr val="black"/>
                </a:solidFill>
                <a:latin typeface="微软雅黑" pitchFamily="34" charset="-122"/>
                <a:ea typeface="微软雅黑" pitchFamily="34" charset="-122"/>
              </a:rPr>
              <a:t>)</a:t>
            </a:r>
            <a:endParaRPr lang="zh-CN" altLang="en-US" sz="1200" dirty="0">
              <a:solidFill>
                <a:prstClr val="black"/>
              </a:solidFill>
              <a:latin typeface="微软雅黑" pitchFamily="34" charset="-122"/>
              <a:ea typeface="微软雅黑" pitchFamily="34" charset="-122"/>
            </a:endParaRPr>
          </a:p>
        </p:txBody>
      </p:sp>
      <p:sp>
        <p:nvSpPr>
          <p:cNvPr id="20" name="矩形 19"/>
          <p:cNvSpPr/>
          <p:nvPr/>
        </p:nvSpPr>
        <p:spPr>
          <a:xfrm>
            <a:off x="2384425" y="6556375"/>
            <a:ext cx="9232900" cy="182563"/>
          </a:xfrm>
          <a:prstGeom prst="rect">
            <a:avLst/>
          </a:prstGeom>
          <a:solidFill>
            <a:srgbClr val="C55A1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fontAlgn="base">
              <a:spcBef>
                <a:spcPct val="0"/>
              </a:spcBef>
              <a:spcAft>
                <a:spcPct val="0"/>
              </a:spcAft>
              <a:defRPr/>
            </a:pPr>
            <a:endParaRPr lang="en-US" altLang="zh-CN" sz="1200" dirty="0">
              <a:solidFill>
                <a:prstClr val="white"/>
              </a:solidFill>
            </a:endParaRPr>
          </a:p>
        </p:txBody>
      </p:sp>
      <p:sp>
        <p:nvSpPr>
          <p:cNvPr id="8200" name="文本框 21"/>
          <p:cNvSpPr txBox="1">
            <a:spLocks noChangeArrowheads="1"/>
          </p:cNvSpPr>
          <p:nvPr/>
        </p:nvSpPr>
        <p:spPr bwMode="auto">
          <a:xfrm>
            <a:off x="2640013" y="76200"/>
            <a:ext cx="3578225" cy="430374"/>
          </a:xfrm>
          <a:prstGeom prst="rect">
            <a:avLst/>
          </a:prstGeom>
          <a:noFill/>
          <a:ln w="9525">
            <a:noFill/>
            <a:miter lim="800000"/>
            <a:headEnd/>
            <a:tailEnd/>
          </a:ln>
        </p:spPr>
        <p:txBody>
          <a:bodyPr>
            <a:spAutoFit/>
          </a:bodyPr>
          <a:lstStyle/>
          <a:p>
            <a:pPr fontAlgn="base">
              <a:lnSpc>
                <a:spcPct val="120000"/>
              </a:lnSpc>
              <a:spcBef>
                <a:spcPct val="0"/>
              </a:spcBef>
              <a:spcAft>
                <a:spcPct val="0"/>
              </a:spcAft>
              <a:defRPr/>
            </a:pPr>
            <a:r>
              <a:rPr lang="zh-CN" altLang="en-US" sz="2000" b="1" dirty="0">
                <a:solidFill>
                  <a:prstClr val="white"/>
                </a:solidFill>
                <a:latin typeface="微软雅黑" pitchFamily="34" charset="-122"/>
                <a:ea typeface="微软雅黑" pitchFamily="34" charset="-122"/>
              </a:rPr>
              <a:t>李静</a:t>
            </a:r>
            <a:endParaRPr lang="en-US" altLang="zh-CN" sz="2000" b="1" dirty="0">
              <a:solidFill>
                <a:prstClr val="white"/>
              </a:solidFill>
              <a:latin typeface="微软雅黑" pitchFamily="34" charset="-122"/>
              <a:ea typeface="微软雅黑" pitchFamily="34" charset="-122"/>
            </a:endParaRPr>
          </a:p>
        </p:txBody>
      </p:sp>
      <p:sp>
        <p:nvSpPr>
          <p:cNvPr id="23" name="文本框 22"/>
          <p:cNvSpPr txBox="1"/>
          <p:nvPr/>
        </p:nvSpPr>
        <p:spPr>
          <a:xfrm>
            <a:off x="2640013" y="519113"/>
            <a:ext cx="5251450" cy="307777"/>
          </a:xfrm>
          <a:prstGeom prst="rect">
            <a:avLst/>
          </a:prstGeom>
          <a:solidFill>
            <a:srgbClr val="C55A11"/>
          </a:solidFill>
        </p:spPr>
        <p:txBody>
          <a:bodyPr>
            <a:spAutoFit/>
          </a:bodyPr>
          <a:lstStyle/>
          <a:p>
            <a:pPr fontAlgn="base">
              <a:spcBef>
                <a:spcPct val="0"/>
              </a:spcBef>
              <a:spcAft>
                <a:spcPct val="0"/>
              </a:spcAft>
              <a:defRPr/>
            </a:pPr>
            <a:r>
              <a:rPr lang="zh-CN" altLang="en-US" sz="1400" b="1" spc="120" dirty="0">
                <a:solidFill>
                  <a:prstClr val="white"/>
                </a:solidFill>
                <a:latin typeface="微软雅黑" panose="020B0503020204020204" pitchFamily="34" charset="-122"/>
                <a:ea typeface="微软雅黑" panose="020B0503020204020204" pitchFamily="34" charset="-122"/>
              </a:rPr>
              <a:t>教授 </a:t>
            </a:r>
            <a:r>
              <a:rPr lang="zh-CN" altLang="en-US" sz="1400" b="1" spc="120" dirty="0" smtClean="0">
                <a:solidFill>
                  <a:prstClr val="white"/>
                </a:solidFill>
                <a:latin typeface="微软雅黑" panose="020B0503020204020204" pitchFamily="34" charset="-122"/>
                <a:ea typeface="微软雅黑" panose="020B0503020204020204" pitchFamily="34" charset="-122"/>
              </a:rPr>
              <a:t>硕士生导师</a:t>
            </a:r>
            <a:endParaRPr lang="en-US" altLang="zh-CN" sz="1400" b="1" spc="120" dirty="0">
              <a:solidFill>
                <a:prstClr val="white"/>
              </a:solidFill>
              <a:latin typeface="微软雅黑" panose="020B0503020204020204" pitchFamily="34" charset="-122"/>
              <a:ea typeface="微软雅黑" panose="020B0503020204020204" pitchFamily="34" charset="-122"/>
            </a:endParaRPr>
          </a:p>
        </p:txBody>
      </p:sp>
      <p:sp>
        <p:nvSpPr>
          <p:cNvPr id="24" name="矩形 23"/>
          <p:cNvSpPr/>
          <p:nvPr/>
        </p:nvSpPr>
        <p:spPr>
          <a:xfrm>
            <a:off x="444500" y="0"/>
            <a:ext cx="1806575" cy="110172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a:solidFill>
                <a:prstClr val="white"/>
              </a:solidFill>
            </a:endParaRPr>
          </a:p>
        </p:txBody>
      </p:sp>
      <p:sp>
        <p:nvSpPr>
          <p:cNvPr id="3" name="矩形 2"/>
          <p:cNvSpPr/>
          <p:nvPr/>
        </p:nvSpPr>
        <p:spPr>
          <a:xfrm>
            <a:off x="2646363" y="2401343"/>
            <a:ext cx="4446587" cy="757130"/>
          </a:xfrm>
          <a:prstGeom prst="rect">
            <a:avLst/>
          </a:prstGeom>
        </p:spPr>
        <p:txBody>
          <a:bodyPr>
            <a:spAutoFit/>
          </a:bodyPr>
          <a:lstStyle/>
          <a:p>
            <a:pPr fontAlgn="base">
              <a:lnSpc>
                <a:spcPct val="120000"/>
              </a:lnSpc>
              <a:spcBef>
                <a:spcPct val="0"/>
              </a:spcBef>
              <a:spcAft>
                <a:spcPct val="0"/>
              </a:spcAft>
              <a:defRPr/>
            </a:pPr>
            <a:r>
              <a:rPr lang="en-US" altLang="zh-CN" sz="1200" dirty="0" smtClean="0">
                <a:solidFill>
                  <a:prstClr val="black"/>
                </a:solidFill>
                <a:latin typeface="微软雅黑" panose="020B0503020204020204" pitchFamily="34" charset="-122"/>
                <a:ea typeface="微软雅黑" panose="020B0503020204020204" pitchFamily="34" charset="-122"/>
              </a:rPr>
              <a:t>1987-1993    </a:t>
            </a:r>
            <a:r>
              <a:rPr lang="zh-CN" altLang="en-US" sz="1200" dirty="0">
                <a:solidFill>
                  <a:prstClr val="black"/>
                </a:solidFill>
                <a:latin typeface="微软雅黑" panose="020B0503020204020204" pitchFamily="34" charset="-122"/>
                <a:ea typeface="微软雅黑" panose="020B0503020204020204" pitchFamily="34" charset="-122"/>
              </a:rPr>
              <a:t>上海医科</a:t>
            </a:r>
            <a:r>
              <a:rPr lang="zh-CN" altLang="en-US" sz="1200" dirty="0" smtClean="0">
                <a:solidFill>
                  <a:prstClr val="black"/>
                </a:solidFill>
                <a:latin typeface="微软雅黑" panose="020B0503020204020204" pitchFamily="34" charset="-122"/>
                <a:ea typeface="微软雅黑" panose="020B0503020204020204" pitchFamily="34" charset="-122"/>
              </a:rPr>
              <a:t>大学                   学士</a:t>
            </a:r>
            <a:endParaRPr lang="en-US" altLang="zh-CN" sz="1200" dirty="0" smtClean="0">
              <a:solidFill>
                <a:prstClr val="black"/>
              </a:solidFill>
              <a:latin typeface="微软雅黑" panose="020B0503020204020204" pitchFamily="34" charset="-122"/>
              <a:ea typeface="微软雅黑" panose="020B0503020204020204" pitchFamily="34" charset="-122"/>
            </a:endParaRPr>
          </a:p>
          <a:p>
            <a:pPr fontAlgn="base">
              <a:lnSpc>
                <a:spcPct val="120000"/>
              </a:lnSpc>
              <a:spcBef>
                <a:spcPct val="0"/>
              </a:spcBef>
              <a:spcAft>
                <a:spcPct val="0"/>
              </a:spcAft>
              <a:defRPr/>
            </a:pPr>
            <a:r>
              <a:rPr lang="en-US" altLang="zh-CN" sz="1200" dirty="0" smtClean="0">
                <a:solidFill>
                  <a:prstClr val="black"/>
                </a:solidFill>
                <a:latin typeface="微软雅黑" panose="020B0503020204020204" pitchFamily="34" charset="-122"/>
                <a:ea typeface="微软雅黑" panose="020B0503020204020204" pitchFamily="34" charset="-122"/>
              </a:rPr>
              <a:t>2004-2007    </a:t>
            </a:r>
            <a:r>
              <a:rPr lang="zh-CN" altLang="en-US" sz="1200" dirty="0" smtClean="0">
                <a:solidFill>
                  <a:prstClr val="black"/>
                </a:solidFill>
                <a:latin typeface="微软雅黑" panose="020B0503020204020204" pitchFamily="34" charset="-122"/>
                <a:ea typeface="微软雅黑" panose="020B0503020204020204" pitchFamily="34" charset="-122"/>
              </a:rPr>
              <a:t>广东省心血管病研究所 </a:t>
            </a:r>
            <a:r>
              <a:rPr lang="en-US" altLang="zh-CN" sz="1200" dirty="0" smtClean="0">
                <a:solidFill>
                  <a:prstClr val="black"/>
                </a:solidFill>
                <a:latin typeface="微软雅黑" panose="020B0503020204020204" pitchFamily="34" charset="-122"/>
                <a:ea typeface="微软雅黑" panose="020B0503020204020204" pitchFamily="34" charset="-122"/>
              </a:rPr>
              <a:t>    </a:t>
            </a:r>
            <a:r>
              <a:rPr lang="zh-CN" altLang="en-US" sz="1200" dirty="0" smtClean="0">
                <a:solidFill>
                  <a:prstClr val="black"/>
                </a:solidFill>
                <a:latin typeface="微软雅黑" panose="020B0503020204020204" pitchFamily="34" charset="-122"/>
                <a:ea typeface="微软雅黑" panose="020B0503020204020204" pitchFamily="34" charset="-122"/>
              </a:rPr>
              <a:t>硕士</a:t>
            </a:r>
            <a:endParaRPr lang="en-US" altLang="zh-CN" sz="1200" dirty="0" smtClean="0">
              <a:solidFill>
                <a:prstClr val="black"/>
              </a:solidFill>
              <a:latin typeface="微软雅黑" panose="020B0503020204020204" pitchFamily="34" charset="-122"/>
              <a:ea typeface="微软雅黑" panose="020B0503020204020204" pitchFamily="34" charset="-122"/>
            </a:endParaRPr>
          </a:p>
          <a:p>
            <a:pPr fontAlgn="base">
              <a:lnSpc>
                <a:spcPct val="120000"/>
              </a:lnSpc>
              <a:spcBef>
                <a:spcPct val="0"/>
              </a:spcBef>
              <a:spcAft>
                <a:spcPct val="0"/>
              </a:spcAft>
              <a:defRPr/>
            </a:pPr>
            <a:r>
              <a:rPr lang="en-US" altLang="zh-CN" sz="1200" dirty="0" smtClean="0">
                <a:solidFill>
                  <a:prstClr val="black"/>
                </a:solidFill>
                <a:latin typeface="微软雅黑" panose="020B0503020204020204" pitchFamily="34" charset="-122"/>
                <a:ea typeface="微软雅黑" panose="020B0503020204020204" pitchFamily="34" charset="-122"/>
              </a:rPr>
              <a:t>2012-2016    </a:t>
            </a:r>
            <a:r>
              <a:rPr lang="zh-CN" altLang="en-US" sz="1200" dirty="0" smtClean="0">
                <a:solidFill>
                  <a:prstClr val="black"/>
                </a:solidFill>
                <a:latin typeface="微软雅黑" panose="020B0503020204020204" pitchFamily="34" charset="-122"/>
                <a:ea typeface="微软雅黑" panose="020B0503020204020204" pitchFamily="34" charset="-122"/>
              </a:rPr>
              <a:t>广东省心血管病研究所     博士</a:t>
            </a:r>
            <a:endParaRPr lang="en-US" altLang="zh-CN" sz="1200" dirty="0" smtClean="0">
              <a:solidFill>
                <a:prstClr val="black"/>
              </a:solidFill>
              <a:latin typeface="微软雅黑" panose="020B0503020204020204" pitchFamily="34" charset="-122"/>
              <a:ea typeface="微软雅黑" panose="020B0503020204020204" pitchFamily="34" charset="-122"/>
            </a:endParaRPr>
          </a:p>
        </p:txBody>
      </p:sp>
      <p:sp>
        <p:nvSpPr>
          <p:cNvPr id="8204" name="文本框 17"/>
          <p:cNvSpPr txBox="1">
            <a:spLocks noChangeArrowheads="1"/>
          </p:cNvSpPr>
          <p:nvPr/>
        </p:nvSpPr>
        <p:spPr bwMode="auto">
          <a:xfrm>
            <a:off x="2806700" y="1279525"/>
            <a:ext cx="1441450" cy="307975"/>
          </a:xfrm>
          <a:prstGeom prst="rect">
            <a:avLst/>
          </a:prstGeom>
          <a:noFill/>
          <a:ln w="9525">
            <a:noFill/>
            <a:miter lim="800000"/>
            <a:headEnd/>
            <a:tailEnd/>
          </a:ln>
        </p:spPr>
        <p:txBody>
          <a:bodyPr wrap="none">
            <a:spAutoFit/>
          </a:bodyPr>
          <a:lstStyle/>
          <a:p>
            <a:pPr fontAlgn="base">
              <a:spcBef>
                <a:spcPct val="0"/>
              </a:spcBef>
              <a:spcAft>
                <a:spcPct val="0"/>
              </a:spcAft>
              <a:defRPr/>
            </a:pPr>
            <a:r>
              <a:rPr lang="zh-CN" altLang="en-US" sz="1400" b="1" dirty="0">
                <a:solidFill>
                  <a:prstClr val="black"/>
                </a:solidFill>
                <a:latin typeface="微软雅黑" pitchFamily="34" charset="-122"/>
                <a:ea typeface="微软雅黑" pitchFamily="34" charset="-122"/>
              </a:rPr>
              <a:t>招生专业与类型</a:t>
            </a:r>
          </a:p>
        </p:txBody>
      </p:sp>
      <p:pic>
        <p:nvPicPr>
          <p:cNvPr id="8205" name="图片 24"/>
          <p:cNvPicPr>
            <a:picLocks noChangeAspect="1"/>
          </p:cNvPicPr>
          <p:nvPr/>
        </p:nvPicPr>
        <p:blipFill>
          <a:blip r:embed="rId2" cstate="print"/>
          <a:srcRect t="3896" r="91544" b="3088"/>
          <a:stretch>
            <a:fillRect/>
          </a:stretch>
        </p:blipFill>
        <p:spPr bwMode="auto">
          <a:xfrm>
            <a:off x="2525713" y="2018820"/>
            <a:ext cx="309562" cy="358775"/>
          </a:xfrm>
          <a:prstGeom prst="rect">
            <a:avLst/>
          </a:prstGeom>
          <a:noFill/>
          <a:ln w="9525">
            <a:noFill/>
            <a:miter lim="800000"/>
            <a:headEnd/>
            <a:tailEnd/>
          </a:ln>
        </p:spPr>
      </p:pic>
      <p:sp>
        <p:nvSpPr>
          <p:cNvPr id="8206" name="文本框 25"/>
          <p:cNvSpPr txBox="1">
            <a:spLocks noChangeArrowheads="1"/>
          </p:cNvSpPr>
          <p:nvPr/>
        </p:nvSpPr>
        <p:spPr bwMode="auto">
          <a:xfrm>
            <a:off x="2806700" y="2044220"/>
            <a:ext cx="902811" cy="307777"/>
          </a:xfrm>
          <a:prstGeom prst="rect">
            <a:avLst/>
          </a:prstGeom>
          <a:noFill/>
          <a:ln w="9525">
            <a:noFill/>
            <a:miter lim="800000"/>
            <a:headEnd/>
            <a:tailEnd/>
          </a:ln>
        </p:spPr>
        <p:txBody>
          <a:bodyPr wrap="none">
            <a:spAutoFit/>
          </a:bodyPr>
          <a:lstStyle/>
          <a:p>
            <a:pPr fontAlgn="base">
              <a:spcBef>
                <a:spcPct val="0"/>
              </a:spcBef>
              <a:spcAft>
                <a:spcPct val="0"/>
              </a:spcAft>
              <a:defRPr/>
            </a:pPr>
            <a:r>
              <a:rPr lang="zh-CN" altLang="en-US" sz="1400" b="1" dirty="0" smtClean="0">
                <a:solidFill>
                  <a:prstClr val="black"/>
                </a:solidFill>
                <a:latin typeface="微软雅黑" pitchFamily="34" charset="-122"/>
                <a:ea typeface="微软雅黑" pitchFamily="34" charset="-122"/>
              </a:rPr>
              <a:t>教育</a:t>
            </a:r>
            <a:r>
              <a:rPr lang="zh-CN" altLang="en-US" sz="1400" b="1" dirty="0">
                <a:solidFill>
                  <a:prstClr val="black"/>
                </a:solidFill>
                <a:latin typeface="微软雅黑" pitchFamily="34" charset="-122"/>
                <a:ea typeface="微软雅黑" pitchFamily="34" charset="-122"/>
              </a:rPr>
              <a:t>经历</a:t>
            </a:r>
          </a:p>
        </p:txBody>
      </p:sp>
      <p:pic>
        <p:nvPicPr>
          <p:cNvPr id="8207" name="图片 27"/>
          <p:cNvPicPr>
            <a:picLocks noChangeAspect="1"/>
          </p:cNvPicPr>
          <p:nvPr/>
        </p:nvPicPr>
        <p:blipFill>
          <a:blip r:embed="rId2" cstate="print"/>
          <a:srcRect t="3896" r="91544" b="3088"/>
          <a:stretch>
            <a:fillRect/>
          </a:stretch>
        </p:blipFill>
        <p:spPr bwMode="auto">
          <a:xfrm>
            <a:off x="6815138" y="1254125"/>
            <a:ext cx="307975" cy="358775"/>
          </a:xfrm>
          <a:prstGeom prst="rect">
            <a:avLst/>
          </a:prstGeom>
          <a:noFill/>
          <a:ln w="9525">
            <a:noFill/>
            <a:miter lim="800000"/>
            <a:headEnd/>
            <a:tailEnd/>
          </a:ln>
        </p:spPr>
      </p:pic>
      <p:sp>
        <p:nvSpPr>
          <p:cNvPr id="8208" name="文本框 28"/>
          <p:cNvSpPr txBox="1">
            <a:spLocks noChangeArrowheads="1"/>
          </p:cNvSpPr>
          <p:nvPr/>
        </p:nvSpPr>
        <p:spPr bwMode="auto">
          <a:xfrm>
            <a:off x="7096125" y="1279525"/>
            <a:ext cx="903288" cy="307975"/>
          </a:xfrm>
          <a:prstGeom prst="rect">
            <a:avLst/>
          </a:prstGeom>
          <a:noFill/>
          <a:ln w="9525">
            <a:noFill/>
            <a:miter lim="800000"/>
            <a:headEnd/>
            <a:tailEnd/>
          </a:ln>
        </p:spPr>
        <p:txBody>
          <a:bodyPr wrap="none">
            <a:spAutoFit/>
          </a:bodyPr>
          <a:lstStyle/>
          <a:p>
            <a:pPr fontAlgn="base">
              <a:spcBef>
                <a:spcPct val="0"/>
              </a:spcBef>
              <a:spcAft>
                <a:spcPct val="0"/>
              </a:spcAft>
              <a:defRPr/>
            </a:pPr>
            <a:r>
              <a:rPr lang="zh-CN" altLang="en-US" sz="1400" b="1">
                <a:solidFill>
                  <a:prstClr val="black"/>
                </a:solidFill>
                <a:latin typeface="微软雅黑" pitchFamily="34" charset="-122"/>
                <a:ea typeface="微软雅黑" pitchFamily="34" charset="-122"/>
              </a:rPr>
              <a:t>科研工作</a:t>
            </a:r>
          </a:p>
        </p:txBody>
      </p:sp>
      <p:pic>
        <p:nvPicPr>
          <p:cNvPr id="8209" name="图片 26"/>
          <p:cNvPicPr>
            <a:picLocks noChangeAspect="1"/>
          </p:cNvPicPr>
          <p:nvPr/>
        </p:nvPicPr>
        <p:blipFill>
          <a:blip r:embed="rId2" cstate="print"/>
          <a:srcRect t="3896" r="91544" b="3088"/>
          <a:stretch>
            <a:fillRect/>
          </a:stretch>
        </p:blipFill>
        <p:spPr bwMode="auto">
          <a:xfrm>
            <a:off x="2542529" y="3207837"/>
            <a:ext cx="309562" cy="358775"/>
          </a:xfrm>
          <a:prstGeom prst="rect">
            <a:avLst/>
          </a:prstGeom>
          <a:noFill/>
          <a:ln w="9525">
            <a:noFill/>
            <a:miter lim="800000"/>
            <a:headEnd/>
            <a:tailEnd/>
          </a:ln>
        </p:spPr>
      </p:pic>
      <p:sp>
        <p:nvSpPr>
          <p:cNvPr id="8210" name="文本框 25"/>
          <p:cNvSpPr txBox="1">
            <a:spLocks noChangeArrowheads="1"/>
          </p:cNvSpPr>
          <p:nvPr/>
        </p:nvSpPr>
        <p:spPr bwMode="auto">
          <a:xfrm>
            <a:off x="2823516" y="3233237"/>
            <a:ext cx="903288" cy="307975"/>
          </a:xfrm>
          <a:prstGeom prst="rect">
            <a:avLst/>
          </a:prstGeom>
          <a:noFill/>
          <a:ln w="9525">
            <a:noFill/>
            <a:miter lim="800000"/>
            <a:headEnd/>
            <a:tailEnd/>
          </a:ln>
        </p:spPr>
        <p:txBody>
          <a:bodyPr wrap="none">
            <a:spAutoFit/>
          </a:bodyPr>
          <a:lstStyle/>
          <a:p>
            <a:pPr fontAlgn="base">
              <a:spcBef>
                <a:spcPct val="0"/>
              </a:spcBef>
              <a:spcAft>
                <a:spcPct val="0"/>
              </a:spcAft>
              <a:defRPr/>
            </a:pPr>
            <a:r>
              <a:rPr lang="zh-CN" altLang="en-US" sz="1400" b="1" dirty="0">
                <a:solidFill>
                  <a:prstClr val="black"/>
                </a:solidFill>
                <a:latin typeface="微软雅黑" pitchFamily="34" charset="-122"/>
                <a:ea typeface="微软雅黑" pitchFamily="34" charset="-122"/>
              </a:rPr>
              <a:t>社会兼职</a:t>
            </a:r>
          </a:p>
        </p:txBody>
      </p:sp>
      <p:sp>
        <p:nvSpPr>
          <p:cNvPr id="8211" name="矩形 30"/>
          <p:cNvSpPr>
            <a:spLocks noChangeArrowheads="1"/>
          </p:cNvSpPr>
          <p:nvPr/>
        </p:nvSpPr>
        <p:spPr bwMode="auto">
          <a:xfrm>
            <a:off x="2361045" y="3769444"/>
            <a:ext cx="4144962" cy="2720745"/>
          </a:xfrm>
          <a:prstGeom prst="rect">
            <a:avLst/>
          </a:prstGeom>
          <a:noFill/>
          <a:ln w="9525">
            <a:noFill/>
            <a:miter lim="800000"/>
            <a:headEnd/>
            <a:tailEnd/>
          </a:ln>
        </p:spPr>
        <p:txBody>
          <a:bodyPr>
            <a:spAutoFit/>
          </a:bodyPr>
          <a:lstStyle/>
          <a:p>
            <a:pPr indent="-342900" fontAlgn="base">
              <a:spcBef>
                <a:spcPct val="0"/>
              </a:spcBef>
              <a:spcAft>
                <a:spcPct val="0"/>
              </a:spcAft>
              <a:defRPr/>
            </a:pPr>
            <a:r>
              <a:rPr lang="zh-CN" altLang="en-US" sz="1400" dirty="0" smtClean="0">
                <a:solidFill>
                  <a:prstClr val="black"/>
                </a:solidFill>
                <a:latin typeface="微软雅黑" pitchFamily="34" charset="-122"/>
                <a:ea typeface="微软雅黑" pitchFamily="34" charset="-122"/>
              </a:rPr>
              <a:t>中华医学会呼吸病学会介入呼吸病学学组委员</a:t>
            </a:r>
            <a:endParaRPr lang="en-US" altLang="zh-CN" sz="1400" dirty="0" smtClean="0">
              <a:solidFill>
                <a:prstClr val="black"/>
              </a:solidFill>
              <a:latin typeface="微软雅黑" pitchFamily="34" charset="-122"/>
              <a:ea typeface="微软雅黑" pitchFamily="34" charset="-122"/>
            </a:endParaRPr>
          </a:p>
          <a:p>
            <a:pPr indent="-342900" fontAlgn="base">
              <a:spcBef>
                <a:spcPct val="0"/>
              </a:spcBef>
              <a:spcAft>
                <a:spcPct val="0"/>
              </a:spcAft>
              <a:defRPr/>
            </a:pPr>
            <a:r>
              <a:rPr lang="zh-CN" altLang="en-US" sz="1400" dirty="0" smtClean="0">
                <a:solidFill>
                  <a:prstClr val="black"/>
                </a:solidFill>
                <a:latin typeface="微软雅黑" pitchFamily="34" charset="-122"/>
                <a:ea typeface="微软雅黑" pitchFamily="34" charset="-122"/>
              </a:rPr>
              <a:t>中国医师协会呼吸内镜专业委员会委员</a:t>
            </a:r>
            <a:endParaRPr lang="en-US" altLang="zh-CN" sz="1400" dirty="0" smtClean="0">
              <a:solidFill>
                <a:prstClr val="black"/>
              </a:solidFill>
              <a:latin typeface="微软雅黑" pitchFamily="34" charset="-122"/>
              <a:ea typeface="微软雅黑" pitchFamily="34" charset="-122"/>
            </a:endParaRPr>
          </a:p>
          <a:p>
            <a:pPr indent="-342900" fontAlgn="base">
              <a:spcBef>
                <a:spcPct val="0"/>
              </a:spcBef>
              <a:spcAft>
                <a:spcPct val="0"/>
              </a:spcAft>
              <a:defRPr/>
            </a:pPr>
            <a:r>
              <a:rPr lang="zh-CN" altLang="en-US" sz="1400" dirty="0" smtClean="0">
                <a:solidFill>
                  <a:prstClr val="black"/>
                </a:solidFill>
                <a:latin typeface="微软雅黑" pitchFamily="34" charset="-122"/>
                <a:ea typeface="微软雅黑" pitchFamily="34" charset="-122"/>
              </a:rPr>
              <a:t>中国医师协会呼吸医师分会介入呼吸病学工作委员会第一届委员会委员</a:t>
            </a:r>
            <a:endParaRPr lang="en-US" altLang="zh-CN" sz="1400" dirty="0" smtClean="0">
              <a:solidFill>
                <a:prstClr val="black"/>
              </a:solidFill>
              <a:latin typeface="微软雅黑" pitchFamily="34" charset="-122"/>
              <a:ea typeface="微软雅黑" pitchFamily="34" charset="-122"/>
            </a:endParaRPr>
          </a:p>
          <a:p>
            <a:pPr indent="-342900" fontAlgn="base">
              <a:spcBef>
                <a:spcPct val="0"/>
              </a:spcBef>
              <a:spcAft>
                <a:spcPct val="0"/>
              </a:spcAft>
              <a:defRPr/>
            </a:pPr>
            <a:r>
              <a:rPr lang="zh-CN" altLang="zh-CN" sz="1400" dirty="0" smtClean="0">
                <a:solidFill>
                  <a:prstClr val="black"/>
                </a:solidFill>
                <a:latin typeface="微软雅黑" pitchFamily="34" charset="-122"/>
                <a:ea typeface="微软雅黑" pitchFamily="34" charset="-122"/>
              </a:rPr>
              <a:t>海峡两岸医药卫生交流协会海西医药卫生发展中心介入呼吸学专业委员会</a:t>
            </a:r>
            <a:r>
              <a:rPr lang="zh-CN" altLang="en-US" sz="1400" dirty="0" smtClean="0">
                <a:solidFill>
                  <a:prstClr val="black"/>
                </a:solidFill>
                <a:latin typeface="微软雅黑" pitchFamily="34" charset="-122"/>
                <a:ea typeface="微软雅黑" pitchFamily="34" charset="-122"/>
              </a:rPr>
              <a:t>常委</a:t>
            </a:r>
            <a:endParaRPr lang="en-US" altLang="zh-CN" sz="1400" dirty="0" smtClean="0">
              <a:solidFill>
                <a:prstClr val="black"/>
              </a:solidFill>
              <a:latin typeface="微软雅黑" pitchFamily="34" charset="-122"/>
              <a:ea typeface="微软雅黑" pitchFamily="34" charset="-122"/>
            </a:endParaRPr>
          </a:p>
          <a:p>
            <a:pPr indent="-342900" fontAlgn="base">
              <a:spcBef>
                <a:spcPct val="0"/>
              </a:spcBef>
              <a:spcAft>
                <a:spcPct val="0"/>
              </a:spcAft>
              <a:defRPr/>
            </a:pPr>
            <a:r>
              <a:rPr lang="zh-CN" altLang="en-US" sz="1400" dirty="0" smtClean="0">
                <a:solidFill>
                  <a:prstClr val="black"/>
                </a:solidFill>
                <a:latin typeface="微软雅黑" pitchFamily="34" charset="-122"/>
                <a:ea typeface="微软雅黑" pitchFamily="34" charset="-122"/>
              </a:rPr>
              <a:t>广东省女医师协会呼吸与危重症专业委员会主委</a:t>
            </a:r>
            <a:endParaRPr lang="en-US" altLang="zh-CN" sz="1400" dirty="0" smtClean="0">
              <a:solidFill>
                <a:prstClr val="black"/>
              </a:solidFill>
              <a:latin typeface="微软雅黑" pitchFamily="34" charset="-122"/>
              <a:ea typeface="微软雅黑" pitchFamily="34" charset="-122"/>
            </a:endParaRPr>
          </a:p>
          <a:p>
            <a:pPr indent="-342900" fontAlgn="base">
              <a:spcBef>
                <a:spcPct val="0"/>
              </a:spcBef>
              <a:spcAft>
                <a:spcPct val="0"/>
              </a:spcAft>
              <a:defRPr/>
            </a:pPr>
            <a:r>
              <a:rPr lang="zh-CN" altLang="en-US" sz="1400" dirty="0" smtClean="0">
                <a:solidFill>
                  <a:prstClr val="black"/>
                </a:solidFill>
                <a:latin typeface="微软雅黑" pitchFamily="34" charset="-122"/>
                <a:ea typeface="微软雅黑" pitchFamily="34" charset="-122"/>
              </a:rPr>
              <a:t>广东省医学会呼吸病学分会介入学组副组长</a:t>
            </a:r>
            <a:endParaRPr lang="en-US" altLang="zh-CN" sz="1400" dirty="0" smtClean="0">
              <a:solidFill>
                <a:prstClr val="black"/>
              </a:solidFill>
              <a:latin typeface="微软雅黑" pitchFamily="34" charset="-122"/>
              <a:ea typeface="微软雅黑" pitchFamily="34" charset="-122"/>
            </a:endParaRPr>
          </a:p>
          <a:p>
            <a:pPr indent="-342900" fontAlgn="base">
              <a:spcBef>
                <a:spcPct val="0"/>
              </a:spcBef>
              <a:spcAft>
                <a:spcPct val="0"/>
              </a:spcAft>
              <a:defRPr/>
            </a:pPr>
            <a:r>
              <a:rPr lang="zh-CN" altLang="en-US" sz="1400" dirty="0" smtClean="0">
                <a:solidFill>
                  <a:prstClr val="black"/>
                </a:solidFill>
                <a:latin typeface="微软雅黑" pitchFamily="34" charset="-122"/>
                <a:ea typeface="微软雅黑" pitchFamily="34" charset="-122"/>
              </a:rPr>
              <a:t>广东省医师协会呼吸分会常委</a:t>
            </a:r>
            <a:endParaRPr lang="en-US" altLang="zh-CN" sz="1400" dirty="0" smtClean="0">
              <a:solidFill>
                <a:prstClr val="black"/>
              </a:solidFill>
              <a:latin typeface="微软雅黑" pitchFamily="34" charset="-122"/>
              <a:ea typeface="微软雅黑" pitchFamily="34" charset="-122"/>
            </a:endParaRPr>
          </a:p>
          <a:p>
            <a:pPr fontAlgn="base">
              <a:spcBef>
                <a:spcPct val="0"/>
              </a:spcBef>
              <a:spcAft>
                <a:spcPct val="0"/>
              </a:spcAft>
              <a:defRPr/>
            </a:pPr>
            <a:r>
              <a:rPr lang="zh-CN" altLang="zh-CN" sz="1400" dirty="0" smtClean="0">
                <a:solidFill>
                  <a:prstClr val="black"/>
                </a:solidFill>
                <a:latin typeface="微软雅黑" pitchFamily="34" charset="-122"/>
                <a:ea typeface="微软雅黑" pitchFamily="34" charset="-122"/>
              </a:rPr>
              <a:t>《国际呼吸杂志》</a:t>
            </a:r>
            <a:r>
              <a:rPr lang="zh-CN" altLang="zh-CN" sz="1400" dirty="0">
                <a:solidFill>
                  <a:prstClr val="black"/>
                </a:solidFill>
                <a:latin typeface="微软雅黑" pitchFamily="34" charset="-122"/>
                <a:ea typeface="微软雅黑" pitchFamily="34" charset="-122"/>
              </a:rPr>
              <a:t>通讯编委</a:t>
            </a:r>
            <a:endParaRPr lang="en-US" altLang="zh-CN" sz="1400" dirty="0">
              <a:solidFill>
                <a:prstClr val="black"/>
              </a:solidFill>
              <a:latin typeface="微软雅黑" pitchFamily="34" charset="-122"/>
              <a:ea typeface="微软雅黑" pitchFamily="34" charset="-122"/>
            </a:endParaRPr>
          </a:p>
          <a:p>
            <a:pPr fontAlgn="base">
              <a:spcBef>
                <a:spcPct val="0"/>
              </a:spcBef>
              <a:spcAft>
                <a:spcPct val="0"/>
              </a:spcAft>
              <a:defRPr/>
            </a:pPr>
            <a:r>
              <a:rPr lang="en-US" altLang="zh-CN" sz="1400" dirty="0">
                <a:solidFill>
                  <a:prstClr val="black"/>
                </a:solidFill>
                <a:latin typeface="微软雅黑" pitchFamily="34" charset="-122"/>
                <a:ea typeface="微软雅黑" pitchFamily="34" charset="-122"/>
              </a:rPr>
              <a:t>《Respiratory Medicine</a:t>
            </a:r>
            <a:r>
              <a:rPr lang="zh-CN" altLang="zh-CN" sz="1400" dirty="0">
                <a:solidFill>
                  <a:prstClr val="black"/>
                </a:solidFill>
                <a:latin typeface="微软雅黑" pitchFamily="34" charset="-122"/>
                <a:ea typeface="微软雅黑" pitchFamily="34" charset="-122"/>
              </a:rPr>
              <a:t>》审稿人</a:t>
            </a:r>
          </a:p>
          <a:p>
            <a:pPr fontAlgn="base">
              <a:lnSpc>
                <a:spcPct val="120000"/>
              </a:lnSpc>
              <a:spcBef>
                <a:spcPct val="0"/>
              </a:spcBef>
              <a:spcAft>
                <a:spcPct val="0"/>
              </a:spcAft>
              <a:defRPr/>
            </a:pPr>
            <a:endParaRPr lang="zh-CN" altLang="en-US" sz="1400" dirty="0">
              <a:solidFill>
                <a:prstClr val="black"/>
              </a:solidFill>
              <a:latin typeface="微软雅黑" pitchFamily="34" charset="-122"/>
              <a:ea typeface="微软雅黑" pitchFamily="34" charset="-122"/>
            </a:endParaRPr>
          </a:p>
        </p:txBody>
      </p:sp>
      <p:pic>
        <p:nvPicPr>
          <p:cNvPr id="8221" name="图片 37"/>
          <p:cNvPicPr>
            <a:picLocks noChangeAspect="1"/>
          </p:cNvPicPr>
          <p:nvPr/>
        </p:nvPicPr>
        <p:blipFill>
          <a:blip r:embed="rId3" cstate="print"/>
          <a:srcRect l="9991" r="8128"/>
          <a:stretch>
            <a:fillRect/>
          </a:stretch>
        </p:blipFill>
        <p:spPr bwMode="auto">
          <a:xfrm>
            <a:off x="10870406" y="76200"/>
            <a:ext cx="1123950" cy="1030288"/>
          </a:xfrm>
          <a:prstGeom prst="rect">
            <a:avLst/>
          </a:prstGeom>
          <a:noFill/>
          <a:ln w="9525">
            <a:noFill/>
            <a:miter lim="800000"/>
            <a:headEnd/>
            <a:tailEnd/>
          </a:ln>
        </p:spPr>
      </p:pic>
      <p:pic>
        <p:nvPicPr>
          <p:cNvPr id="2" name="图片 1"/>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61353" y="1101725"/>
            <a:ext cx="1774224" cy="2581724"/>
          </a:xfrm>
          <a:prstGeom prst="rect">
            <a:avLst/>
          </a:prstGeom>
        </p:spPr>
      </p:pic>
    </p:spTree>
    <p:extLst>
      <p:ext uri="{BB962C8B-B14F-4D97-AF65-F5344CB8AC3E}">
        <p14:creationId xmlns="" xmlns:p14="http://schemas.microsoft.com/office/powerpoint/2010/main" val="355237427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408</Words>
  <Application>Microsoft Office PowerPoint</Application>
  <PresentationFormat>自定义</PresentationFormat>
  <Paragraphs>26</Paragraphs>
  <Slides>1</Slides>
  <Notes>0</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1_Office 主题</vt:lpstr>
      <vt:lpstr>幻灯片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王拢拢</dc:creator>
  <cp:lastModifiedBy>sky</cp:lastModifiedBy>
  <cp:revision>11</cp:revision>
  <dcterms:created xsi:type="dcterms:W3CDTF">2017-09-28T14:08:14Z</dcterms:created>
  <dcterms:modified xsi:type="dcterms:W3CDTF">2017-09-29T07:18:10Z</dcterms:modified>
</cp:coreProperties>
</file>