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65" r:id="rId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46D0A"/>
    <a:srgbClr val="C0504E"/>
    <a:srgbClr val="FBCB29"/>
    <a:srgbClr val="14007C"/>
    <a:srgbClr val="44546A"/>
    <a:srgbClr val="130179"/>
    <a:srgbClr val="00B0F0"/>
    <a:srgbClr val="376092"/>
    <a:srgbClr val="082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234" autoAdjust="0"/>
    <p:restoredTop sz="93203" autoAdjust="0"/>
  </p:normalViewPr>
  <p:slideViewPr>
    <p:cSldViewPr snapToGrid="0">
      <p:cViewPr varScale="1">
        <p:scale>
          <a:sx n="114" d="100"/>
          <a:sy n="114" d="100"/>
        </p:scale>
        <p:origin x="-288" y="-96"/>
      </p:cViewPr>
      <p:guideLst>
        <p:guide orient="horz" pos="2140"/>
        <p:guide pos="386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A1E5227-7275-4FAD-8045-5E43A9DEFCA5}"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86E862D0-2B7E-4F25-9618-F4C0670918B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2E66F45-E083-45A9-9A6B-F6CDDC2C82C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7C5FA5-EDB1-42CD-BF72-1C7D4EBDC753}"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326620C-F03E-4C66-93D2-ACB1EC2326C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538786-88AB-4F8F-A871-61C6C2A1B3E8}"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1D0C00E-339D-4670-B3B2-0AA7BEF3997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E7991A-197C-43AC-A8B5-DD63DFE8255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862C23-345D-44BA-9873-485B083792F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DDC7687-9F5E-4B46-BAEA-E23AC4DDB68C}"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E344F18-3938-4E13-B927-7798DD9FD7B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591A120-3D30-41F1-B03E-502B2F05C166}"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1"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499569B-A46B-4872-9EC9-3296FBD3A6E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07866F-E29A-4A00-A847-A672E15A449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4BD466B-DD87-40D4-B0FE-BB5C485E508D}"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D4F165E-1336-4D80-AC76-8081BF08609A}"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447A68D-5A5C-4615-A62C-E76333AA6C3A}"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BDC4DFB-9F71-4253-B181-799F24ADE6B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434D48D-870A-4D6D-A293-5C0395159A6E}"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A4D84B7-AF27-41F2-AD3D-F48732594264}"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1C0CD8AE-447F-41DF-B03B-8F5694AC8DA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CB30B6E-8D7E-436B-9C9C-85BF57C7B9B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1C64B5D-0EF7-4BD0-A3B7-74A07467ACB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37C29F2-03A4-4924-AF89-AE14A5A723EE}"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9C2E812-9B47-4810-A781-F539584DA17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ea typeface="宋体" panose="02010600030101010101" pitchFamily="2" charset="-122"/>
              </a:defRPr>
            </a:lvl1pPr>
          </a:lstStyle>
          <a:p>
            <a:pPr>
              <a:defRPr/>
            </a:pPr>
            <a:fld id="{393D6728-958F-4F11-A0FE-129E9BD88B4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2838" y="-2801"/>
            <a:ext cx="8243887"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244" name="图片 7"/>
          <p:cNvPicPr>
            <a:picLocks noChangeAspect="1"/>
          </p:cNvPicPr>
          <p:nvPr/>
        </p:nvPicPr>
        <p:blipFill>
          <a:blip r:embed="rId1"/>
          <a:srcRect t="3896" r="91544" b="3088"/>
          <a:stretch>
            <a:fillRect/>
          </a:stretch>
        </p:blipFill>
        <p:spPr bwMode="auto">
          <a:xfrm>
            <a:off x="2525713" y="1274763"/>
            <a:ext cx="309562" cy="358775"/>
          </a:xfrm>
          <a:prstGeom prst="rect">
            <a:avLst/>
          </a:prstGeom>
          <a:solidFill>
            <a:srgbClr val="F18D00"/>
          </a:solidFill>
          <a:ln w="9525">
            <a:noFill/>
            <a:miter lim="800000"/>
            <a:headEnd/>
            <a:tailEnd/>
          </a:ln>
        </p:spPr>
      </p:pic>
      <p:sp>
        <p:nvSpPr>
          <p:cNvPr id="10245" name="文本框 11"/>
          <p:cNvSpPr txBox="1">
            <a:spLocks noChangeArrowheads="1"/>
          </p:cNvSpPr>
          <p:nvPr/>
        </p:nvSpPr>
        <p:spPr bwMode="auto">
          <a:xfrm>
            <a:off x="2525713" y="1694498"/>
            <a:ext cx="4205287" cy="312420"/>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学术</a:t>
            </a:r>
            <a:r>
              <a:rPr lang="zh-CN" altLang="en-US" sz="1200" dirty="0" smtClean="0">
                <a:solidFill>
                  <a:prstClr val="black"/>
                </a:solidFill>
                <a:latin typeface="微软雅黑" panose="020B0503020204020204" pitchFamily="34" charset="-122"/>
                <a:ea typeface="微软雅黑" panose="020B0503020204020204" pitchFamily="34" charset="-122"/>
              </a:rPr>
              <a:t>硕士：临床医学</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246" name="文本框 12"/>
          <p:cNvSpPr txBox="1">
            <a:spLocks noChangeArrowheads="1"/>
          </p:cNvSpPr>
          <p:nvPr/>
        </p:nvSpPr>
        <p:spPr bwMode="auto">
          <a:xfrm>
            <a:off x="116840" y="4251325"/>
            <a:ext cx="2134235" cy="1196975"/>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Tel: 13609771928</a:t>
            </a:r>
            <a:endParaRPr kumimoji="0" lang="fr-FR"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fr-FR"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Email:</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Yudanqing@medmail.com.cn</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247" name="文本框 13"/>
          <p:cNvSpPr txBox="1">
            <a:spLocks noChangeArrowheads="1"/>
          </p:cNvSpPr>
          <p:nvPr/>
        </p:nvSpPr>
        <p:spPr bwMode="auto">
          <a:xfrm>
            <a:off x="6757988" y="1595755"/>
            <a:ext cx="4429125" cy="2899410"/>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ts val="600"/>
              </a:spcBef>
              <a:spcAft>
                <a:spcPct val="0"/>
              </a:spcAft>
              <a:buClrTx/>
              <a:buSzTx/>
              <a:buFontTx/>
              <a:buNone/>
              <a:defRPr/>
            </a:pPr>
            <a:r>
              <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研究方向</a:t>
            </a:r>
            <a:r>
              <a:rPr kumimoji="0" lang="en-US" altLang="zh-CN"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冠心病及心血管疾病危险因素的防治；（</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）冠心病介入治疗；（</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）介入影像和生理学功能检查；（</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）女性心血管疾病防治；（</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）造影剂肾病防治；（</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）感染性心内膜炎、风湿性心脏病的风险评估。</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600"/>
              </a:spcBef>
              <a:spcAft>
                <a:spcPct val="0"/>
              </a:spcAft>
              <a:buClrTx/>
              <a:buSzTx/>
              <a:buFontTx/>
              <a:buNone/>
              <a:defRPr/>
            </a:pPr>
            <a:r>
              <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主要业绩</a:t>
            </a:r>
            <a:r>
              <a:rPr kumimoji="0" lang="en-US" altLang="zh-CN"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近</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3</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年已发表论文</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18</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篇，其中</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SCI 10</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篇（总影响因子大于</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30</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）。第一或通讯作者论文在</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JAHA</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、Clin Chem Lab Med、Clinica Chimica Acta等</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JCR</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二区杂志发表。获广东省科技进步奖二等奖。参编心血管病进展、冠心病介入培训课程等书籍。长期从事内科心血管专业临床工作，有丰富的临床经验。从事冠心病介入诊疗工作近</a:t>
            </a:r>
            <a:r>
              <a:rPr lang="en-US" altLang="zh-CN" sz="1200" noProof="0" dirty="0">
                <a:ln>
                  <a:noFill/>
                </a:ln>
                <a:solidFill>
                  <a:prstClr val="black"/>
                </a:solidFill>
                <a:effectLst/>
                <a:uLnTx/>
                <a:uFillTx/>
                <a:latin typeface="Times New Roman" panose="02020603050405020304" charset="0"/>
                <a:ea typeface="微软雅黑" panose="020B0503020204020204" pitchFamily="34" charset="-122"/>
                <a:sym typeface="+mn-ea"/>
              </a:rPr>
              <a:t>20</a:t>
            </a:r>
            <a:r>
              <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rPr>
              <a:t>年，年均PCI病例数量超过500例。</a:t>
            </a:r>
            <a:endParaRPr lang="zh-CN" altLang="en-US" sz="1200" noProof="0" dirty="0">
              <a:ln>
                <a:noFill/>
              </a:ln>
              <a:solidFill>
                <a:prstClr val="black"/>
              </a:solidFill>
              <a:effectLst/>
              <a:uLnTx/>
              <a:uFillTx/>
              <a:latin typeface="Times New Roman" panose="02020603050405020304" charset="0"/>
              <a:ea typeface="微软雅黑" panose="020B0503020204020204" pitchFamily="34" charset="-122"/>
              <a:sym typeface="+mn-ea"/>
            </a:endParaRPr>
          </a:p>
          <a:p>
            <a:pPr marL="0" marR="0" lvl="0" indent="0" algn="l" defTabSz="914400" rtl="0" eaLnBrk="1" fontAlgn="base" latinLnBrk="0" hangingPunct="1">
              <a:lnSpc>
                <a:spcPct val="120000"/>
              </a:lnSpc>
              <a:spcBef>
                <a:spcPts val="600"/>
              </a:spcBef>
              <a:spcAft>
                <a:spcPct val="0"/>
              </a:spcAft>
              <a:buClrTx/>
              <a:buSzTx/>
              <a:buFontTx/>
              <a:buNone/>
              <a:defRPr/>
            </a:pPr>
            <a:r>
              <a:rPr kumimoji="0" lang="zh-CN" altLang="en-US"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研究资助</a:t>
            </a:r>
            <a:r>
              <a:rPr kumimoji="0" lang="en-US" altLang="zh-CN" sz="1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20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参与或主持国自然、国家重点、省自然、省科技、市科技等项目，现在研经费</a:t>
            </a:r>
            <a:r>
              <a:rPr kumimoji="0" lang="en-US" altLang="zh-CN" sz="120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131</a:t>
            </a:r>
            <a:r>
              <a:rPr kumimoji="0" lang="zh-CN" altLang="en-US" sz="120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万。</a:t>
            </a:r>
            <a:endParaRPr kumimoji="0" lang="zh-CN" altLang="en-US" sz="120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382838" y="6569869"/>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2563813" y="-45720"/>
            <a:ext cx="3578225" cy="460375"/>
          </a:xfrm>
          <a:prstGeom prst="rect">
            <a:avLst/>
          </a:prstGeom>
          <a:noFill/>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余丹青  </a:t>
            </a:r>
            <a:r>
              <a:rPr kumimoji="0" lang="zh-CN" altLang="en-US" sz="1400" b="1" i="0" u="none" strike="noStrike" kern="1200" cap="none" spc="12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教授、硕士</a:t>
            </a:r>
            <a:r>
              <a:rPr kumimoji="0" lang="zh-CN" altLang="en-US" sz="1400" b="1" i="0" u="none" strike="noStrike" kern="1200" cap="none" spc="12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研究生导师</a:t>
            </a: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2564130" y="414655"/>
            <a:ext cx="8020050" cy="73723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12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行政主任、</a:t>
            </a:r>
            <a:r>
              <a:rPr lang="zh-CN" altLang="en-US" sz="1400" b="1" spc="12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欧洲心脏病学会院士(FESC)、</a:t>
            </a:r>
            <a:r>
              <a:rPr kumimoji="0" lang="zh-CN" altLang="en-US" sz="1400" b="1" i="0" u="none" strike="noStrike" kern="1200" cap="none" spc="12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广东省介入性心脏病学会女性心血管病分会主任委员及功能和影像学分会副主任委员、广东省介入性心脏病学会理事、广东省医师协会心血管介入医师分会常务委员、中国医师协会心血管内科医师分会科普工作委员会委员</a:t>
            </a:r>
            <a:endParaRPr kumimoji="0" lang="zh-CN" altLang="en-US" sz="1400" b="1" i="0" u="none" strike="noStrike" kern="1200" cap="none" spc="12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117475" y="0"/>
            <a:ext cx="2133600"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252" name="矩形 2"/>
          <p:cNvSpPr>
            <a:spLocks noChangeArrowheads="1"/>
          </p:cNvSpPr>
          <p:nvPr/>
        </p:nvSpPr>
        <p:spPr bwMode="auto">
          <a:xfrm>
            <a:off x="2646363" y="2687955"/>
            <a:ext cx="3571875" cy="1196975"/>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989</a:t>
            </a:r>
            <a:r>
              <a:rPr kumimoji="0" 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中山大学中山医学院</a:t>
            </a:r>
            <a:r>
              <a:rPr kumimoji="0" 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，学士</a:t>
            </a:r>
            <a:endParaRPr kumimoji="0" 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2002</a:t>
            </a:r>
            <a:r>
              <a:rPr lang="zh-CN"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广东省心血管病研究所心血管专业</a:t>
            </a:r>
            <a:r>
              <a:rPr lang="zh-CN"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，硕士</a:t>
            </a:r>
            <a:endParaRPr lang="zh-CN" sz="1200" noProof="0">
              <a:ln>
                <a:noFill/>
              </a:ln>
              <a:solidFill>
                <a:prstClr val="black"/>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lang="en-US" altLang="zh-CN" sz="12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2003</a:t>
            </a:r>
            <a:r>
              <a:rPr lang="zh-CN" altLang="en-US" sz="12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，德国Essen大学 进修学习</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2009</a:t>
            </a:r>
            <a:r>
              <a:rPr lang="zh-CN"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广东省心血管病研究所心血管专业</a:t>
            </a:r>
            <a:r>
              <a:rPr lang="zh-CN" sz="1200" noProof="0">
                <a:ln>
                  <a:noFill/>
                </a:ln>
                <a:solidFill>
                  <a:prstClr val="black"/>
                </a:solidFill>
                <a:effectLst/>
                <a:uLnTx/>
                <a:uFillTx/>
                <a:latin typeface="微软雅黑" panose="020B0503020204020204" pitchFamily="34" charset="-122"/>
                <a:ea typeface="微软雅黑" panose="020B0503020204020204" pitchFamily="34" charset="-122"/>
                <a:sym typeface="+mn-ea"/>
              </a:rPr>
              <a:t>，博士</a:t>
            </a:r>
            <a:endParaRPr lang="zh-CN" sz="1200" noProof="0">
              <a:ln>
                <a:noFill/>
              </a:ln>
              <a:solidFill>
                <a:prstClr val="black"/>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253" name="文本框 17"/>
          <p:cNvSpPr txBox="1">
            <a:spLocks noChangeArrowheads="1"/>
          </p:cNvSpPr>
          <p:nvPr/>
        </p:nvSpPr>
        <p:spPr bwMode="auto">
          <a:xfrm>
            <a:off x="2806700" y="1300163"/>
            <a:ext cx="1441450" cy="30638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招生专业与类型</a:t>
            </a: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254" name="图片 24"/>
          <p:cNvPicPr>
            <a:picLocks noChangeAspect="1"/>
          </p:cNvPicPr>
          <p:nvPr/>
        </p:nvPicPr>
        <p:blipFill>
          <a:blip r:embed="rId1"/>
          <a:srcRect t="3896" r="91544" b="3088"/>
          <a:stretch>
            <a:fillRect/>
          </a:stretch>
        </p:blipFill>
        <p:spPr bwMode="auto">
          <a:xfrm>
            <a:off x="2525713" y="2321243"/>
            <a:ext cx="309562" cy="358775"/>
          </a:xfrm>
          <a:prstGeom prst="rect">
            <a:avLst/>
          </a:prstGeom>
          <a:noFill/>
          <a:ln w="9525">
            <a:noFill/>
            <a:miter lim="800000"/>
            <a:headEnd/>
            <a:tailEnd/>
          </a:ln>
        </p:spPr>
      </p:pic>
      <p:sp>
        <p:nvSpPr>
          <p:cNvPr id="10255" name="文本框 25"/>
          <p:cNvSpPr txBox="1">
            <a:spLocks noChangeArrowheads="1"/>
          </p:cNvSpPr>
          <p:nvPr/>
        </p:nvSpPr>
        <p:spPr bwMode="auto">
          <a:xfrm>
            <a:off x="2806700" y="2346643"/>
            <a:ext cx="2878138"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教育经历（或者教育与工作经历）</a:t>
            </a: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256" name="图片 27"/>
          <p:cNvPicPr>
            <a:picLocks noChangeAspect="1"/>
          </p:cNvPicPr>
          <p:nvPr/>
        </p:nvPicPr>
        <p:blipFill>
          <a:blip r:embed="rId1"/>
          <a:srcRect t="3896" r="91544" b="3088"/>
          <a:stretch>
            <a:fillRect/>
          </a:stretch>
        </p:blipFill>
        <p:spPr bwMode="auto">
          <a:xfrm>
            <a:off x="6731000" y="1274763"/>
            <a:ext cx="307975" cy="358775"/>
          </a:xfrm>
          <a:prstGeom prst="rect">
            <a:avLst/>
          </a:prstGeom>
          <a:noFill/>
          <a:ln w="9525">
            <a:noFill/>
            <a:miter lim="800000"/>
            <a:headEnd/>
            <a:tailEnd/>
          </a:ln>
        </p:spPr>
      </p:pic>
      <p:sp>
        <p:nvSpPr>
          <p:cNvPr id="10257" name="文本框 28"/>
          <p:cNvSpPr txBox="1">
            <a:spLocks noChangeArrowheads="1"/>
          </p:cNvSpPr>
          <p:nvPr/>
        </p:nvSpPr>
        <p:spPr bwMode="auto">
          <a:xfrm>
            <a:off x="7011988" y="1300163"/>
            <a:ext cx="901700" cy="30638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科研工作</a:t>
            </a: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258" name="图片 32"/>
          <p:cNvPicPr>
            <a:picLocks noChangeAspect="1"/>
          </p:cNvPicPr>
          <p:nvPr/>
        </p:nvPicPr>
        <p:blipFill>
          <a:blip r:embed="rId2"/>
          <a:srcRect l="9991" r="8128"/>
          <a:stretch>
            <a:fillRect/>
          </a:stretch>
        </p:blipFill>
        <p:spPr bwMode="auto">
          <a:xfrm>
            <a:off x="10810875" y="85725"/>
            <a:ext cx="1123950" cy="1030288"/>
          </a:xfrm>
          <a:prstGeom prst="rect">
            <a:avLst/>
          </a:prstGeom>
          <a:noFill/>
          <a:ln w="9525">
            <a:noFill/>
            <a:miter lim="800000"/>
            <a:headEnd/>
            <a:tailEnd/>
          </a:ln>
        </p:spPr>
      </p:pic>
      <p:sp>
        <p:nvSpPr>
          <p:cNvPr id="10259" name="文本框 3"/>
          <p:cNvSpPr txBox="1">
            <a:spLocks noChangeArrowheads="1"/>
          </p:cNvSpPr>
          <p:nvPr/>
        </p:nvSpPr>
        <p:spPr bwMode="auto">
          <a:xfrm>
            <a:off x="1371600" y="2165350"/>
            <a:ext cx="46038" cy="369888"/>
          </a:xfrm>
          <a:prstGeom prst="rect">
            <a:avLst/>
          </a:prstGeom>
          <a:solidFill>
            <a:schemeClr val="bg1"/>
          </a:solid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2" name="图片 1" descr="微信图片_20170928230645"/>
          <p:cNvPicPr>
            <a:picLocks noChangeAspect="1"/>
          </p:cNvPicPr>
          <p:nvPr/>
        </p:nvPicPr>
        <p:blipFill>
          <a:blip r:embed="rId3"/>
          <a:stretch>
            <a:fillRect/>
          </a:stretch>
        </p:blipFill>
        <p:spPr>
          <a:xfrm>
            <a:off x="117475" y="1314450"/>
            <a:ext cx="2132965" cy="2540635"/>
          </a:xfrm>
          <a:prstGeom prst="rect">
            <a:avLst/>
          </a:prstGeom>
        </p:spPr>
      </p:pic>
      <p:pic>
        <p:nvPicPr>
          <p:cNvPr id="19475" name="图片 26"/>
          <p:cNvPicPr>
            <a:picLocks noChangeAspect="1"/>
          </p:cNvPicPr>
          <p:nvPr/>
        </p:nvPicPr>
        <p:blipFill>
          <a:blip r:embed="rId1"/>
          <a:srcRect t="3896" r="91544" b="3088"/>
          <a:stretch>
            <a:fillRect/>
          </a:stretch>
        </p:blipFill>
        <p:spPr bwMode="auto">
          <a:xfrm>
            <a:off x="2525713" y="3796348"/>
            <a:ext cx="309562" cy="358775"/>
          </a:xfrm>
          <a:prstGeom prst="rect">
            <a:avLst/>
          </a:prstGeom>
          <a:noFill/>
          <a:ln w="9525">
            <a:noFill/>
            <a:miter lim="800000"/>
            <a:headEnd/>
            <a:tailEnd/>
          </a:ln>
        </p:spPr>
      </p:pic>
      <p:sp>
        <p:nvSpPr>
          <p:cNvPr id="19476" name="文本框 25"/>
          <p:cNvSpPr txBox="1">
            <a:spLocks noChangeArrowheads="1"/>
          </p:cNvSpPr>
          <p:nvPr/>
        </p:nvSpPr>
        <p:spPr bwMode="auto">
          <a:xfrm>
            <a:off x="2806700" y="3821748"/>
            <a:ext cx="903288" cy="307975"/>
          </a:xfrm>
          <a:prstGeom prst="rect">
            <a:avLst/>
          </a:prstGeom>
          <a:noFill/>
          <a:ln w="9525">
            <a:noFill/>
            <a:miter lim="800000"/>
          </a:ln>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在研课题</a:t>
            </a: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464" name="文本框 16"/>
          <p:cNvSpPr txBox="1">
            <a:spLocks noChangeArrowheads="1"/>
          </p:cNvSpPr>
          <p:nvPr/>
        </p:nvSpPr>
        <p:spPr bwMode="auto">
          <a:xfrm>
            <a:off x="2646363" y="4251008"/>
            <a:ext cx="3763962" cy="1499235"/>
          </a:xfrm>
          <a:prstGeom prst="rect">
            <a:avLst/>
          </a:prstGeom>
          <a:noFill/>
          <a:ln w="9525">
            <a:noFill/>
            <a:miter lim="800000"/>
          </a:ln>
        </p:spPr>
        <p:txBody>
          <a:bodyPr>
            <a:spAutoFit/>
          </a:bodyPr>
          <a:p>
            <a:pPr marL="171450" marR="0" lvl="0" indent="-171450" algn="l" defTabSz="914400" rtl="0" eaLnBrk="1" fontAlgn="base" latinLnBrk="0" hangingPunct="1">
              <a:lnSpc>
                <a:spcPct val="120000"/>
              </a:lnSpc>
              <a:spcBef>
                <a:spcPct val="0"/>
              </a:spcBef>
              <a:spcAft>
                <a:spcPts val="30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国家重点专项：</a:t>
            </a:r>
            <a:r>
              <a:rPr kumimoji="0" lang="zh-CN"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冠心病血栓事件预测及优化干预技术研究</a:t>
            </a:r>
            <a:endPar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20000"/>
              </a:lnSpc>
              <a:spcBef>
                <a:spcPct val="0"/>
              </a:spcBef>
              <a:spcAft>
                <a:spcPts val="300"/>
              </a:spcAft>
              <a:buClrTx/>
              <a:buSzTx/>
              <a:buFont typeface="Wingdings" panose="05000000000000000000" pitchFamily="2" charset="2"/>
              <a:buChar char="n"/>
              <a:defRPr/>
            </a:pPr>
            <a:r>
              <a:rPr kumimoji="0" lang="zh-CN"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省自然科学基金</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Klotho蛋白在造影剂肾病中的应用与机制研究</a:t>
            </a:r>
            <a:endParaRPr kumimoji="0" lang="zh-CN"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20000"/>
              </a:lnSpc>
              <a:spcBef>
                <a:spcPct val="0"/>
              </a:spcBef>
              <a:spcAft>
                <a:spcPts val="300"/>
              </a:spcAft>
              <a:buClrTx/>
              <a:buSzTx/>
              <a:buFont typeface="Wingdings" panose="05000000000000000000" pitchFamily="2" charset="2"/>
              <a:buChar char="n"/>
              <a:defRPr/>
            </a:pPr>
            <a:r>
              <a:rPr lang="zh-CN" altLang="zh-CN" sz="1000" noProof="0">
                <a:ln>
                  <a:noFill/>
                </a:ln>
                <a:solidFill>
                  <a:prstClr val="black"/>
                </a:solidFill>
                <a:effectLst/>
                <a:uLnTx/>
                <a:uFillTx/>
                <a:latin typeface="微软雅黑" panose="020B0503020204020204" pitchFamily="34" charset="-122"/>
                <a:ea typeface="微软雅黑" panose="020B0503020204020204" pitchFamily="34" charset="-122"/>
                <a:sym typeface="+mn-ea"/>
              </a:rPr>
              <a:t>省科技科学基金：急性</a:t>
            </a:r>
            <a:r>
              <a:rPr lang="en-US" altLang="zh-CN" sz="1000" noProof="0">
                <a:ln>
                  <a:noFill/>
                </a:ln>
                <a:solidFill>
                  <a:prstClr val="black"/>
                </a:solidFill>
                <a:effectLst/>
                <a:uLnTx/>
                <a:uFillTx/>
                <a:latin typeface="微软雅黑" panose="020B0503020204020204" pitchFamily="34" charset="-122"/>
                <a:ea typeface="微软雅黑" panose="020B0503020204020204" pitchFamily="34" charset="-122"/>
                <a:sym typeface="+mn-ea"/>
              </a:rPr>
              <a:t>ST</a:t>
            </a:r>
            <a:r>
              <a:rPr lang="zh-CN" altLang="en-US" sz="1000" noProof="0">
                <a:ln>
                  <a:noFill/>
                </a:ln>
                <a:solidFill>
                  <a:prstClr val="black"/>
                </a:solidFill>
                <a:effectLst/>
                <a:uLnTx/>
                <a:uFillTx/>
                <a:latin typeface="微软雅黑" panose="020B0503020204020204" pitchFamily="34" charset="-122"/>
                <a:ea typeface="微软雅黑" panose="020B0503020204020204" pitchFamily="34" charset="-122"/>
                <a:sym typeface="+mn-ea"/>
              </a:rPr>
              <a:t>段抬高型心肌梗死患者晚期再灌注治疗的最佳治疗探讨</a:t>
            </a:r>
            <a:endParaRPr kumimoji="0" lang="zh-CN"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20000"/>
              </a:lnSpc>
              <a:spcBef>
                <a:spcPct val="0"/>
              </a:spcBef>
              <a:spcAft>
                <a:spcPts val="30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市科技产学研协同创新重大专项：</a:t>
            </a:r>
            <a:r>
              <a:rPr kumimoji="0" lang="zh-CN"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老年患者口服与静脉水化预防增强CT后对比剂肾病多中心随机对照研究</a:t>
            </a:r>
            <a:endPar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9477" name="图片 30"/>
          <p:cNvPicPr>
            <a:picLocks noChangeAspect="1"/>
          </p:cNvPicPr>
          <p:nvPr/>
        </p:nvPicPr>
        <p:blipFill>
          <a:blip r:embed="rId1"/>
          <a:srcRect t="3896" r="91544" b="3088"/>
          <a:stretch>
            <a:fillRect/>
          </a:stretch>
        </p:blipFill>
        <p:spPr bwMode="auto">
          <a:xfrm>
            <a:off x="6746240" y="4469448"/>
            <a:ext cx="307975" cy="358775"/>
          </a:xfrm>
          <a:prstGeom prst="rect">
            <a:avLst/>
          </a:prstGeom>
          <a:noFill/>
          <a:ln w="9525">
            <a:noFill/>
            <a:miter lim="800000"/>
            <a:headEnd/>
            <a:tailEnd/>
          </a:ln>
        </p:spPr>
      </p:pic>
      <p:sp>
        <p:nvSpPr>
          <p:cNvPr id="19478" name="文本框 28"/>
          <p:cNvSpPr txBox="1">
            <a:spLocks noChangeArrowheads="1"/>
          </p:cNvSpPr>
          <p:nvPr/>
        </p:nvSpPr>
        <p:spPr bwMode="auto">
          <a:xfrm>
            <a:off x="7027228" y="4494848"/>
            <a:ext cx="1081087" cy="307975"/>
          </a:xfrm>
          <a:prstGeom prst="rect">
            <a:avLst/>
          </a:prstGeom>
          <a:noFill/>
          <a:ln w="9525">
            <a:noFill/>
            <a:miter lim="800000"/>
          </a:ln>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研究生团队</a:t>
            </a: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4"/>
          <a:stretch>
            <a:fillRect/>
          </a:stretch>
        </p:blipFill>
        <p:spPr>
          <a:xfrm>
            <a:off x="7319010" y="4791075"/>
            <a:ext cx="3307080" cy="16484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785</Words>
  <Application>WPS 演示</Application>
  <PresentationFormat>自定义</PresentationFormat>
  <Paragraphs>36</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Calibri</vt:lpstr>
      <vt:lpstr>Calibri Light</vt:lpstr>
      <vt:lpstr>Calibri</vt:lpstr>
      <vt:lpstr>微软雅黑</vt:lpstr>
      <vt:lpstr>Times New Roman</vt:lpstr>
      <vt:lpstr>Arial Unicode MS</vt:lpstr>
      <vt:lpstr>1_Office 主题</vt:lpstr>
      <vt:lpstr>PowerPoint 演示文稿</vt:lpstr>
    </vt:vector>
  </TitlesOfParts>
  <Company>zsb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netuser</cp:lastModifiedBy>
  <cp:revision>397</cp:revision>
  <dcterms:created xsi:type="dcterms:W3CDTF">2015-05-04T02:17:00Z</dcterms:created>
  <dcterms:modified xsi:type="dcterms:W3CDTF">2017-09-29T10:02:12Z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