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3" r:id="rId2"/>
  </p:sldIdLst>
  <p:sldSz cx="12190413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800" y="8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FB19F-E6BA-4EE7-B3D5-D92581506A57}" type="datetimeFigureOut">
              <a:rPr lang="zh-CN" altLang="en-US" smtClean="0"/>
              <a:t>17/9/29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828A-DB86-491D-87DD-DDCCE6001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3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0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jr.lchh@vip.163.com" TargetMode="External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2528" y="-11112"/>
            <a:ext cx="8242814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pic>
        <p:nvPicPr>
          <p:cNvPr id="2051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384" y="1196752"/>
            <a:ext cx="30952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2052" name="文本框 11"/>
          <p:cNvSpPr txBox="1">
            <a:spLocks noChangeArrowheads="1"/>
          </p:cNvSpPr>
          <p:nvPr/>
        </p:nvSpPr>
        <p:spPr bwMode="auto">
          <a:xfrm>
            <a:off x="2758715" y="1508591"/>
            <a:ext cx="3696531" cy="118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学术硕士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临床医学</a:t>
            </a:r>
            <a:endParaRPr lang="en-US" altLang="zh-CN" sz="1200" b="1" dirty="0" smtClean="0">
              <a:latin typeface="微软雅黑" pitchFamily="34" charset="-122"/>
              <a:ea typeface="微软雅黑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zh-CN" sz="1200" b="1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                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生物</a:t>
            </a:r>
            <a:r>
              <a:rPr lang="zh-CN" altLang="en-US" sz="1200" b="1" dirty="0">
                <a:latin typeface="微软雅黑" pitchFamily="34" charset="-122"/>
                <a:ea typeface="微软雅黑" pitchFamily="34" charset="-122"/>
              </a:rPr>
              <a:t>医学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工程</a:t>
            </a:r>
            <a:endParaRPr lang="en-US" altLang="zh-CN" sz="1200" b="1" dirty="0">
              <a:latin typeface="微软雅黑" pitchFamily="34" charset="-122"/>
              <a:ea typeface="微软雅黑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          </a:t>
            </a:r>
          </a:p>
          <a:p>
            <a:pPr eaLnBrk="0" hangingPunct="0">
              <a:lnSpc>
                <a:spcPct val="150000"/>
              </a:lnSpc>
            </a:pPr>
            <a:endParaRPr lang="zh-CN" altLang="en-US" sz="12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53" name="文本框 12"/>
          <p:cNvSpPr txBox="1">
            <a:spLocks noChangeArrowheads="1"/>
          </p:cNvSpPr>
          <p:nvPr/>
        </p:nvSpPr>
        <p:spPr bwMode="auto">
          <a:xfrm>
            <a:off x="346030" y="4251325"/>
            <a:ext cx="1920625" cy="163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altLang="zh-CN" sz="1200" b="1" dirty="0">
                <a:latin typeface="Times New Roman" pitchFamily="18" charset="0"/>
                <a:ea typeface="Arial Unicode MS" pitchFamily="34" charset="-122"/>
                <a:cs typeface="Times New Roman" pitchFamily="18" charset="0"/>
              </a:rPr>
              <a:t>Tel:  </a:t>
            </a:r>
            <a:r>
              <a:rPr lang="zh-CN" altLang="zh-CN" sz="1200" b="1" dirty="0" smtClean="0">
                <a:latin typeface="Times New Roman" pitchFamily="18" charset="0"/>
                <a:ea typeface="Arial Unicode MS" pitchFamily="34" charset="-122"/>
                <a:cs typeface="Times New Roman" pitchFamily="18" charset="0"/>
              </a:rPr>
              <a:t>1</a:t>
            </a:r>
            <a:r>
              <a:rPr lang="en-US" altLang="zh-CN" sz="1200" b="1" dirty="0" smtClean="0">
                <a:latin typeface="Times New Roman" pitchFamily="18" charset="0"/>
                <a:ea typeface="Arial Unicode MS" pitchFamily="34" charset="-122"/>
                <a:cs typeface="Times New Roman" pitchFamily="18" charset="0"/>
              </a:rPr>
              <a:t>3580352002</a:t>
            </a:r>
            <a:endParaRPr lang="zh-CN" altLang="en-US" sz="1200" b="1" dirty="0">
              <a:latin typeface="Times New Roman" pitchFamily="18" charset="0"/>
              <a:ea typeface="Arial Unicode MS" pitchFamily="34" charset="-122"/>
              <a:cs typeface="Times New Roman" pitchFamily="18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altLang="zh-CN" sz="1200" b="1" dirty="0">
                <a:latin typeface="Times New Roman" pitchFamily="18" charset="0"/>
                <a:ea typeface="Arial Unicode MS" pitchFamily="34" charset="-122"/>
                <a:cs typeface="Times New Roman" pitchFamily="18" charset="0"/>
              </a:rPr>
              <a:t>            </a:t>
            </a:r>
          </a:p>
          <a:p>
            <a:pPr eaLnBrk="0" hangingPunct="0">
              <a:lnSpc>
                <a:spcPct val="120000"/>
              </a:lnSpc>
            </a:pPr>
            <a:endParaRPr lang="en-US" altLang="zh-CN" sz="1200" b="1" dirty="0">
              <a:latin typeface="Times New Roman" pitchFamily="18" charset="0"/>
              <a:ea typeface="Arial Unicode MS" pitchFamily="34" charset="-122"/>
              <a:cs typeface="Times New Roman" pitchFamily="18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altLang="zh-CN" sz="1200" b="1" dirty="0">
                <a:latin typeface="Times New Roman" pitchFamily="18" charset="0"/>
                <a:ea typeface="Arial Unicode MS" pitchFamily="34" charset="-122"/>
                <a:cs typeface="Times New Roman" pitchFamily="18" charset="0"/>
              </a:rPr>
              <a:t>Email: 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zh-CN" sz="1200" b="1" dirty="0" smtClean="0">
                <a:latin typeface="Times New Roman" pitchFamily="18" charset="0"/>
                <a:ea typeface="Arial Unicode MS" pitchFamily="34" charset="-122"/>
                <a:cs typeface="Times New Roman" pitchFamily="18" charset="0"/>
              </a:rPr>
              <a:t>1</a:t>
            </a:r>
            <a:r>
              <a:rPr lang="en-US" altLang="zh-CN" sz="1200" b="1" dirty="0" smtClean="0">
                <a:latin typeface="Times New Roman" pitchFamily="18" charset="0"/>
                <a:ea typeface="Arial Unicode MS" pitchFamily="34" charset="-122"/>
                <a:cs typeface="Times New Roman" pitchFamily="18" charset="0"/>
              </a:rPr>
              <a:t>3580352002</a:t>
            </a:r>
            <a:r>
              <a:rPr lang="en-US" altLang="zh-CN" sz="1200" b="1" dirty="0" smtClean="0">
                <a:latin typeface="Times New Roman" pitchFamily="18" charset="0"/>
                <a:ea typeface="Arial Unicode MS" pitchFamily="34" charset="-122"/>
                <a:cs typeface="Times New Roman" pitchFamily="18" charset="0"/>
                <a:hlinkClick r:id="rId3"/>
              </a:rPr>
              <a:t>@</a:t>
            </a:r>
            <a:r>
              <a:rPr lang="zh-CN" altLang="zh-CN" sz="1200" b="1" dirty="0" smtClean="0">
                <a:latin typeface="Times New Roman" pitchFamily="18" charset="0"/>
                <a:ea typeface="Arial Unicode MS" pitchFamily="34" charset="-122"/>
                <a:cs typeface="Times New Roman" pitchFamily="18" charset="0"/>
                <a:hlinkClick r:id="rId3"/>
              </a:rPr>
              <a:t>1</a:t>
            </a:r>
            <a:r>
              <a:rPr lang="en-US" altLang="zh-CN" sz="1200" b="1" dirty="0" smtClean="0">
                <a:latin typeface="Times New Roman" pitchFamily="18" charset="0"/>
                <a:ea typeface="Arial Unicode MS" pitchFamily="34" charset="-122"/>
                <a:cs typeface="Times New Roman" pitchFamily="18" charset="0"/>
                <a:hlinkClick r:id="rId3"/>
              </a:rPr>
              <a:t>39.com</a:t>
            </a:r>
            <a:endParaRPr lang="en-US" altLang="zh-CN" sz="1200" b="1" dirty="0">
              <a:latin typeface="Times New Roman" pitchFamily="18" charset="0"/>
              <a:ea typeface="Arial Unicode MS" pitchFamily="34" charset="-122"/>
              <a:cs typeface="Times New Roman" pitchFamily="18" charset="0"/>
            </a:endParaRPr>
          </a:p>
          <a:p>
            <a:pPr eaLnBrk="0" hangingPunct="0">
              <a:lnSpc>
                <a:spcPct val="120000"/>
              </a:lnSpc>
            </a:pPr>
            <a:endParaRPr lang="en-US" altLang="zh-CN" sz="1200" b="1" dirty="0">
              <a:latin typeface="Times New Roman" pitchFamily="18" charset="0"/>
              <a:ea typeface="Arial Unicode MS" pitchFamily="34" charset="-122"/>
              <a:cs typeface="Times New Roman" pitchFamily="18" charset="0"/>
            </a:endParaRPr>
          </a:p>
          <a:p>
            <a:pPr eaLnBrk="0" hangingPunct="0">
              <a:lnSpc>
                <a:spcPct val="120000"/>
              </a:lnSpc>
            </a:pPr>
            <a:endParaRPr lang="en-US" altLang="zh-CN" sz="1200" b="1" dirty="0">
              <a:latin typeface="Times New Roman" pitchFamily="18" charset="0"/>
              <a:ea typeface="Arial Unicode MS" pitchFamily="34" charset="-122"/>
              <a:cs typeface="Times New Roman" pitchFamily="18" charset="0"/>
            </a:endParaRPr>
          </a:p>
        </p:txBody>
      </p:sp>
      <p:sp>
        <p:nvSpPr>
          <p:cNvPr id="2054" name="文本框 13"/>
          <p:cNvSpPr txBox="1">
            <a:spLocks noChangeArrowheads="1"/>
          </p:cNvSpPr>
          <p:nvPr/>
        </p:nvSpPr>
        <p:spPr bwMode="auto">
          <a:xfrm>
            <a:off x="6887294" y="1700808"/>
            <a:ext cx="4646007" cy="27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CN" altLang="en-US" sz="12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研究方向：</a:t>
            </a:r>
            <a:r>
              <a:rPr lang="en-US" altLang="zh-CN" sz="12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心血管系统疾病影像诊断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、疗效评价及预后分析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研究</a:t>
            </a:r>
            <a:r>
              <a:rPr lang="zh-CN" altLang="en-US" sz="12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；</a:t>
            </a:r>
            <a:r>
              <a:rPr lang="en-US" altLang="zh-CN" sz="12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2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12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CT&amp;MRI</a:t>
            </a:r>
            <a:r>
              <a:rPr lang="zh-CN" altLang="en-US" sz="12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等影像技术临床应用及优化研究；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基于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CT</a:t>
            </a:r>
            <a:r>
              <a:rPr lang="en-US" altLang="zh-CN" sz="12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MR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等影像数据的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流体动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力学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研究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120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在心脏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CT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和心脏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MR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研究领域有较深造诣。</a:t>
            </a:r>
            <a:endParaRPr lang="en-US" altLang="zh-CN" sz="1200" dirty="0" smtClean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主要业绩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在</a:t>
            </a:r>
            <a:r>
              <a:rPr lang="en-US" altLang="zh-CN" sz="12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C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irculation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E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uropean radiology, AJR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等业内知名期刊上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发表论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文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20</a:t>
            </a:r>
            <a:r>
              <a:rPr lang="zh-CN" altLang="en-US" sz="12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多篇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，参与编写学术专著</a:t>
            </a:r>
            <a:r>
              <a:rPr lang="zh-CN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部</a:t>
            </a:r>
            <a:r>
              <a:rPr lang="en-US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en-US" sz="1200" dirty="0" err="1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作为主要参加者参与制定中国心脏CT扫描及后处理指南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举办心脏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MR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及心脏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CT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继续医学教育学习班进行心脏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MR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和心脏</a:t>
            </a:r>
            <a:r>
              <a:rPr lang="en-US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CT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技术的推广应用。</a:t>
            </a:r>
            <a:endParaRPr lang="zh-CN" altLang="en-US" sz="120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研究资助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先后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主持国家自然科学基金面上项目、广东省科技计划项目、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广州市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科技计划项目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并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参加</a:t>
            </a:r>
            <a:r>
              <a:rPr lang="zh-CN" altLang="zh-CN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国家重点研发计划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项目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等多个项目</a:t>
            </a:r>
            <a:r>
              <a:rPr lang="zh-CN" altLang="en-US" sz="12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sz="120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115" y="6556376"/>
            <a:ext cx="9231698" cy="1825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0" hangingPunct="0">
              <a:defRPr/>
            </a:pPr>
            <a:endParaRPr lang="en-US" altLang="zh-CN" sz="1200" dirty="0"/>
          </a:p>
        </p:txBody>
      </p:sp>
      <p:sp>
        <p:nvSpPr>
          <p:cNvPr id="2056" name="文本框 21"/>
          <p:cNvSpPr txBox="1">
            <a:spLocks noChangeArrowheads="1"/>
          </p:cNvSpPr>
          <p:nvPr/>
        </p:nvSpPr>
        <p:spPr bwMode="auto">
          <a:xfrm>
            <a:off x="2639670" y="76200"/>
            <a:ext cx="770400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sz="1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刘辉</a:t>
            </a:r>
            <a:endParaRPr lang="en-US" altLang="zh-CN" sz="1400" b="1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endParaRPr lang="en-US" altLang="zh-CN" sz="1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主任医师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、硕士生导师</a:t>
            </a:r>
            <a:r>
              <a:rPr lang="zh-CN" altLang="en-US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、华南理工大学医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学院附属广东省</a:t>
            </a:r>
            <a:r>
              <a:rPr lang="zh-CN" altLang="en-US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人民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医院放射科副主任</a:t>
            </a:r>
            <a:endParaRPr lang="en-US" altLang="zh-CN" sz="1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443" y="0"/>
            <a:ext cx="1806340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2058" name="文本框 17"/>
          <p:cNvSpPr txBox="1">
            <a:spLocks noChangeArrowheads="1"/>
          </p:cNvSpPr>
          <p:nvPr/>
        </p:nvSpPr>
        <p:spPr bwMode="auto">
          <a:xfrm>
            <a:off x="2806335" y="1222151"/>
            <a:ext cx="1441262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1400" b="1" dirty="0">
                <a:latin typeface="微软雅黑" pitchFamily="34" charset="-122"/>
                <a:ea typeface="微软雅黑" pitchFamily="34" charset="-122"/>
              </a:rPr>
              <a:t>招生专业与类型</a:t>
            </a:r>
          </a:p>
        </p:txBody>
      </p:sp>
      <p:pic>
        <p:nvPicPr>
          <p:cNvPr id="2059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384" y="2476501"/>
            <a:ext cx="30952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0" name="文本框 25"/>
          <p:cNvSpPr txBox="1">
            <a:spLocks noChangeArrowheads="1"/>
          </p:cNvSpPr>
          <p:nvPr/>
        </p:nvSpPr>
        <p:spPr bwMode="auto">
          <a:xfrm>
            <a:off x="2806335" y="2492375"/>
            <a:ext cx="142856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1400" b="1">
                <a:latin typeface="微软雅黑" pitchFamily="34" charset="-122"/>
                <a:ea typeface="微软雅黑" pitchFamily="34" charset="-122"/>
              </a:rPr>
              <a:t>教育与工作经历</a:t>
            </a:r>
          </a:p>
        </p:txBody>
      </p:sp>
      <p:pic>
        <p:nvPicPr>
          <p:cNvPr id="2061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730124" y="1274764"/>
            <a:ext cx="30793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2" name="文本框 28"/>
          <p:cNvSpPr txBox="1">
            <a:spLocks noChangeArrowheads="1"/>
          </p:cNvSpPr>
          <p:nvPr/>
        </p:nvSpPr>
        <p:spPr bwMode="auto">
          <a:xfrm>
            <a:off x="7011075" y="1300164"/>
            <a:ext cx="901583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1400" b="1">
                <a:latin typeface="微软雅黑" pitchFamily="34" charset="-122"/>
                <a:ea typeface="微软雅黑" pitchFamily="34" charset="-122"/>
              </a:rPr>
              <a:t>科研工作</a:t>
            </a:r>
          </a:p>
        </p:txBody>
      </p:sp>
      <p:sp>
        <p:nvSpPr>
          <p:cNvPr id="2063" name="矩形 31"/>
          <p:cNvSpPr>
            <a:spLocks noChangeArrowheads="1"/>
          </p:cNvSpPr>
          <p:nvPr/>
        </p:nvSpPr>
        <p:spPr bwMode="auto">
          <a:xfrm>
            <a:off x="2566814" y="4077072"/>
            <a:ext cx="4131724" cy="266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0" hangingPunct="0">
              <a:lnSpc>
                <a:spcPct val="140000"/>
              </a:lnSpc>
            </a:pPr>
            <a:r>
              <a:rPr lang="zh-CN" altLang="en-US" sz="12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en-US" altLang="zh-CN" sz="12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1997.6</a:t>
            </a:r>
            <a:r>
              <a:rPr lang="zh-CN" altLang="en-US" sz="12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至今在</a:t>
            </a:r>
            <a:r>
              <a:rPr lang="zh-CN" altLang="en-US" sz="12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广东省</a:t>
            </a:r>
            <a:r>
              <a:rPr lang="zh-CN" altLang="en-US" sz="12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人民</a:t>
            </a:r>
            <a:r>
              <a:rPr lang="zh-CN" altLang="en-US" sz="12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医院放射科</a:t>
            </a:r>
            <a:r>
              <a:rPr lang="zh-CN" altLang="en-US" sz="12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历任医师、主治医师、副主任医师及主任医师</a:t>
            </a:r>
            <a:endParaRPr lang="en-US" altLang="zh-CN" sz="12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eaLnBrk="0" hangingPunct="0">
              <a:lnSpc>
                <a:spcPct val="140000"/>
              </a:lnSpc>
            </a:pP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        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现</a:t>
            </a:r>
            <a:r>
              <a:rPr lang="zh-CN" altLang="en-US" sz="1200" b="1" dirty="0">
                <a:latin typeface="微软雅黑" pitchFamily="34" charset="-122"/>
                <a:ea typeface="微软雅黑" pitchFamily="34" charset="-122"/>
              </a:rPr>
              <a:t>任中华放射学分会心胸专业委员会</a:t>
            </a: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b="1" dirty="0">
                <a:latin typeface="微软雅黑" pitchFamily="34" charset="-122"/>
                <a:ea typeface="微软雅黑" pitchFamily="34" charset="-122"/>
              </a:rPr>
              <a:t>委员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zh-CN" sz="1200" b="1" dirty="0" smtClean="0">
                <a:latin typeface="微软雅黑" pitchFamily="34" charset="-122"/>
                <a:ea typeface="微软雅黑" pitchFamily="34" charset="-122"/>
              </a:rPr>
              <a:t>国际心血管磁</a:t>
            </a:r>
            <a:r>
              <a:rPr lang="zh-CN" altLang="zh-CN" sz="1200" b="1" dirty="0">
                <a:latin typeface="微软雅黑" pitchFamily="34" charset="-122"/>
                <a:ea typeface="微软雅黑" pitchFamily="34" charset="-122"/>
              </a:rPr>
              <a:t>共振学会中国委员会委员，</a:t>
            </a: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SCMR translation committee </a:t>
            </a:r>
            <a:r>
              <a:rPr lang="zh-CN" altLang="zh-CN" sz="1200" b="1" dirty="0">
                <a:latin typeface="微软雅黑" pitchFamily="34" charset="-122"/>
                <a:ea typeface="微软雅黑" pitchFamily="34" charset="-122"/>
              </a:rPr>
              <a:t>委员，国际心血管</a:t>
            </a: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CT</a:t>
            </a:r>
            <a:r>
              <a:rPr lang="zh-CN" altLang="zh-CN" sz="1200" b="1" dirty="0">
                <a:latin typeface="微软雅黑" pitchFamily="34" charset="-122"/>
                <a:ea typeface="微软雅黑" pitchFamily="34" charset="-122"/>
              </a:rPr>
              <a:t>协</a:t>
            </a:r>
            <a:r>
              <a:rPr lang="zh-CN" altLang="zh-CN" sz="1200" b="1" dirty="0" smtClean="0">
                <a:latin typeface="微软雅黑" pitchFamily="34" charset="-122"/>
                <a:ea typeface="微软雅黑" pitchFamily="34" charset="-122"/>
              </a:rPr>
              <a:t>会中国区委员会委员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，广东省放射学会秘书。</a:t>
            </a:r>
            <a:endParaRPr lang="en-US" altLang="zh-CN" sz="1200" b="1" dirty="0">
              <a:latin typeface="微软雅黑" pitchFamily="34" charset="-122"/>
              <a:ea typeface="微软雅黑" pitchFamily="34" charset="-122"/>
            </a:endParaRPr>
          </a:p>
          <a:p>
            <a:pPr eaLnBrk="0" hangingPunct="0">
              <a:lnSpc>
                <a:spcPct val="140000"/>
              </a:lnSpc>
            </a:pP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作为主要参加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者先后获</a:t>
            </a:r>
            <a:r>
              <a:rPr lang="zh-CN" altLang="en-US" sz="1200" b="1" dirty="0">
                <a:latin typeface="微软雅黑" pitchFamily="34" charset="-122"/>
                <a:ea typeface="微软雅黑" pitchFamily="34" charset="-122"/>
              </a:rPr>
              <a:t>得</a:t>
            </a: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2015</a:t>
            </a:r>
            <a:r>
              <a:rPr lang="zh-CN" altLang="zh-CN" sz="1200" b="1" dirty="0">
                <a:latin typeface="微软雅黑" pitchFamily="34" charset="-122"/>
                <a:ea typeface="微软雅黑" pitchFamily="34" charset="-122"/>
              </a:rPr>
              <a:t>年度高等学校</a:t>
            </a:r>
            <a:r>
              <a:rPr lang="zh-CN" altLang="zh-CN" sz="1200" b="1" dirty="0" smtClean="0">
                <a:latin typeface="微软雅黑" pitchFamily="34" charset="-122"/>
                <a:ea typeface="微软雅黑" pitchFamily="34" charset="-122"/>
              </a:rPr>
              <a:t>科学研究优秀成果奖科技进步二等奖</a:t>
            </a:r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项、广东省科技进步二等奖</a:t>
            </a: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项、广州</a:t>
            </a:r>
            <a:r>
              <a:rPr lang="zh-CN" altLang="en-US" sz="1200" b="1" dirty="0">
                <a:latin typeface="微软雅黑" pitchFamily="34" charset="-122"/>
                <a:ea typeface="微软雅黑" pitchFamily="34" charset="-122"/>
              </a:rPr>
              <a:t>市科技进步二等奖</a:t>
            </a: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200" b="1" dirty="0">
                <a:latin typeface="微软雅黑" pitchFamily="34" charset="-122"/>
                <a:ea typeface="微软雅黑" pitchFamily="34" charset="-122"/>
              </a:rPr>
              <a:t>项。</a:t>
            </a:r>
            <a:endParaRPr lang="en-US" altLang="zh-CN" sz="1200" b="1" dirty="0">
              <a:latin typeface="微软雅黑" pitchFamily="34" charset="-122"/>
              <a:ea typeface="微软雅黑" pitchFamily="34" charset="-122"/>
            </a:endParaRPr>
          </a:p>
          <a:p>
            <a:pPr eaLnBrk="0" hangingPunct="0">
              <a:lnSpc>
                <a:spcPct val="140000"/>
              </a:lnSpc>
            </a:pPr>
            <a:r>
              <a:rPr lang="en-US" altLang="zh-CN" sz="1200" b="1" dirty="0">
                <a:latin typeface="微软雅黑" pitchFamily="34" charset="-122"/>
                <a:ea typeface="微软雅黑" pitchFamily="34" charset="-122"/>
              </a:rPr>
              <a:t>       </a:t>
            </a:r>
            <a:endParaRPr lang="zh-CN" altLang="en-US" sz="1200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2064" name="图片 32"/>
          <p:cNvPicPr>
            <a:picLocks noChangeAspect="1"/>
          </p:cNvPicPr>
          <p:nvPr/>
        </p:nvPicPr>
        <p:blipFill>
          <a:blip r:embed="rId4"/>
          <a:srcRect l="9991" r="8128"/>
          <a:stretch>
            <a:fillRect/>
          </a:stretch>
        </p:blipFill>
        <p:spPr bwMode="auto">
          <a:xfrm>
            <a:off x="10809468" y="85725"/>
            <a:ext cx="1123804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5" name="文本框 3"/>
          <p:cNvSpPr txBox="1">
            <a:spLocks noChangeArrowheads="1"/>
          </p:cNvSpPr>
          <p:nvPr/>
        </p:nvSpPr>
        <p:spPr bwMode="auto">
          <a:xfrm>
            <a:off x="1371421" y="2165350"/>
            <a:ext cx="46032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zh-CN" altLang="en-US"/>
          </a:p>
        </p:txBody>
      </p:sp>
      <p:sp>
        <p:nvSpPr>
          <p:cNvPr id="21" name="矩形 2">
            <a:extLst>
              <a:ext uri="{FF2B5EF4-FFF2-40B4-BE49-F238E27FC236}">
                <a16:creationId xmlns="" xmlns:a16="http://schemas.microsoft.com/office/drawing/2014/main" id="{296AE073-7437-440C-A29F-B47EB18E9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4806" y="2852936"/>
            <a:ext cx="4314165" cy="1255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lnSpc>
                <a:spcPts val="1000"/>
              </a:lnSpc>
              <a:defRPr/>
            </a:pPr>
            <a:endParaRPr lang="en-US" altLang="zh-CN" sz="12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 eaLnBrk="1" hangingPunct="1">
              <a:lnSpc>
                <a:spcPts val="1000"/>
              </a:lnSpc>
              <a:defRPr/>
            </a:pPr>
            <a:r>
              <a:rPr lang="zh-CN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009/06-2006/09: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南方医科大学   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博士研究生		</a:t>
            </a:r>
          </a:p>
          <a:p>
            <a:pPr lvl="0" eaLnBrk="1" hangingPunct="1">
              <a:lnSpc>
                <a:spcPts val="1000"/>
              </a:lnSpc>
              <a:defRPr/>
            </a:pPr>
            <a:r>
              <a:rPr lang="zh-CN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004/06-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001/09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：中国医科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大学	         硕士研究生			</a:t>
            </a:r>
          </a:p>
          <a:p>
            <a:pPr lvl="0" eaLnBrk="1" hangingPunct="1">
              <a:lnSpc>
                <a:spcPts val="1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1997/06-1992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/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09: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中国医科大学              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本科</a:t>
            </a:r>
            <a:endParaRPr lang="en-US" altLang="zh-CN" sz="1200" dirty="0" smtClean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>
              <a:lnSpc>
                <a:spcPts val="1000"/>
              </a:lnSpc>
              <a:defRPr/>
            </a:pPr>
            <a:endParaRPr lang="en-US" altLang="zh-CN" sz="12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>
              <a:lnSpc>
                <a:spcPts val="1000"/>
              </a:lnSpc>
              <a:defRPr/>
            </a:pPr>
            <a:r>
              <a:rPr lang="zh-CN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014/03-2013/02:  Harvard Medical School</a:t>
            </a:r>
            <a:r>
              <a:rPr lang="zh-CN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访问学者</a:t>
            </a:r>
            <a:endParaRPr lang="en-US" altLang="zh-CN" sz="12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 eaLnBrk="1" hangingPunct="1">
              <a:lnSpc>
                <a:spcPts val="1000"/>
              </a:lnSpc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pic>
        <p:nvPicPr>
          <p:cNvPr id="2" name="图片 1" descr="DSC_4481b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1268760"/>
            <a:ext cx="1918742" cy="2883533"/>
          </a:xfrm>
          <a:prstGeom prst="rect">
            <a:avLst/>
          </a:prstGeom>
        </p:spPr>
      </p:pic>
      <p:pic>
        <p:nvPicPr>
          <p:cNvPr id="22" name="图片 21" descr="wss.pn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604" b="10119"/>
          <a:stretch/>
        </p:blipFill>
        <p:spPr>
          <a:xfrm>
            <a:off x="7463358" y="4293096"/>
            <a:ext cx="1512168" cy="199232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743278" y="6165304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200" dirty="0" smtClean="0"/>
              <a:t>基于</a:t>
            </a:r>
            <a:r>
              <a:rPr kumimoji="1" lang="en-US" altLang="zh-CN" sz="1200" dirty="0" smtClean="0"/>
              <a:t>CT</a:t>
            </a:r>
            <a:r>
              <a:rPr kumimoji="1" lang="zh-CN" altLang="en-US" sz="1200" dirty="0" smtClean="0"/>
              <a:t>数据的主动脉壁切应力计算</a:t>
            </a:r>
            <a:endParaRPr kumimoji="1" lang="zh-CN" altLang="en-US" sz="1200" dirty="0"/>
          </a:p>
        </p:txBody>
      </p:sp>
      <p:pic>
        <p:nvPicPr>
          <p:cNvPr id="4" name="图片 3" descr="屏幕快照 2017-09-29 10.27.02.pn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34"/>
          <a:stretch/>
        </p:blipFill>
        <p:spPr>
          <a:xfrm>
            <a:off x="9335566" y="4293096"/>
            <a:ext cx="2088232" cy="1875884"/>
          </a:xfrm>
          <a:prstGeom prst="rect">
            <a:avLst/>
          </a:prstGeom>
        </p:spPr>
      </p:pic>
      <p:sp>
        <p:nvSpPr>
          <p:cNvPr id="23" name="文本框 22"/>
          <p:cNvSpPr txBox="1"/>
          <p:nvPr/>
        </p:nvSpPr>
        <p:spPr>
          <a:xfrm>
            <a:off x="9263558" y="6165304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200" dirty="0" smtClean="0"/>
              <a:t>基于心脏</a:t>
            </a:r>
            <a:r>
              <a:rPr kumimoji="1" lang="en-US" altLang="zh-CN" sz="1200" dirty="0" smtClean="0"/>
              <a:t>MR</a:t>
            </a:r>
            <a:r>
              <a:rPr kumimoji="1" lang="zh-CN" altLang="en-US" sz="1200" dirty="0" smtClean="0"/>
              <a:t>数据：心肌运动研究</a:t>
            </a:r>
            <a:endParaRPr kumimoji="1"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762411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220</Words>
  <Application>Microsoft Macintosh PowerPoint</Application>
  <PresentationFormat>自定义</PresentationFormat>
  <Paragraphs>30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辉 刘</cp:lastModifiedBy>
  <cp:revision>34</cp:revision>
  <dcterms:created xsi:type="dcterms:W3CDTF">2017-06-25T14:05:17Z</dcterms:created>
  <dcterms:modified xsi:type="dcterms:W3CDTF">2017-09-29T02:30:11Z</dcterms:modified>
</cp:coreProperties>
</file>