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A415D-3BFE-4E95-B39B-FE32F3818830}" type="datetimeFigureOut">
              <a:rPr lang="zh-CN" altLang="en-US" smtClean="0"/>
              <a:pPr/>
              <a:t>2017-9-29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6E3FE-2388-4376-ACA9-1C3632236E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6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787129" y="-2801"/>
            <a:ext cx="6182915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195" name="图片 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1894285" y="1254126"/>
            <a:ext cx="23217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文本框 11"/>
          <p:cNvSpPr txBox="1">
            <a:spLocks noChangeArrowheads="1"/>
          </p:cNvSpPr>
          <p:nvPr/>
        </p:nvSpPr>
        <p:spPr bwMode="auto">
          <a:xfrm>
            <a:off x="2051720" y="1556792"/>
            <a:ext cx="268366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lang="zh-CN" altLang="en-US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学术硕士：呼吸内科</a:t>
            </a:r>
            <a:endParaRPr lang="en-US" altLang="zh-CN" sz="1000" dirty="0" smtClean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197" name="文本框 12"/>
          <p:cNvSpPr txBox="1">
            <a:spLocks noChangeArrowheads="1"/>
          </p:cNvSpPr>
          <p:nvPr/>
        </p:nvSpPr>
        <p:spPr bwMode="auto">
          <a:xfrm>
            <a:off x="0" y="3212976"/>
            <a:ext cx="1857376" cy="44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13501511269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 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319466586@qq.com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8198" name="文本框 13"/>
          <p:cNvSpPr txBox="1">
            <a:spLocks noChangeArrowheads="1"/>
          </p:cNvSpPr>
          <p:nvPr/>
        </p:nvSpPr>
        <p:spPr bwMode="auto">
          <a:xfrm>
            <a:off x="5364088" y="1556792"/>
            <a:ext cx="3528392" cy="3228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</a:t>
            </a:r>
          </a:p>
          <a:p>
            <a:pPr lvl="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支气管哮喘的发病机制、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PM2.5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、干细胞</a:t>
            </a:r>
            <a:r>
              <a:rPr lang="zh-CN" altLang="en-US" sz="10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及基因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疫苗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的研究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algn="just"/>
            <a:endParaRPr kumimoji="0" lang="en-US" altLang="zh-CN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algn="just"/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主要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业绩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</a:t>
            </a:r>
          </a:p>
          <a:p>
            <a:pPr algn="just"/>
            <a:endParaRPr lang="en-US" altLang="zh-CN" sz="1000" dirty="0" smtClean="0"/>
          </a:p>
          <a:p>
            <a:pPr algn="just"/>
            <a:r>
              <a:rPr lang="zh-CN" altLang="zh-CN" sz="1000" dirty="0" smtClean="0"/>
              <a:t>长期</a:t>
            </a:r>
            <a:r>
              <a:rPr lang="zh-CN" altLang="zh-CN" sz="1000" dirty="0"/>
              <a:t>从事呼吸内科临床、科研、教学工作</a:t>
            </a:r>
            <a:r>
              <a:rPr lang="zh-CN" altLang="zh-CN" sz="1000" dirty="0" smtClean="0"/>
              <a:t>，</a:t>
            </a:r>
            <a:r>
              <a:rPr lang="zh-CN" altLang="en-US" sz="1000" dirty="0" smtClean="0"/>
              <a:t>对慢性气道炎症、肺癌、间质、胸膜疾病及</a:t>
            </a:r>
            <a:r>
              <a:rPr lang="zh-CN" altLang="zh-CN" sz="1000" dirty="0" smtClean="0"/>
              <a:t>气管</a:t>
            </a:r>
            <a:r>
              <a:rPr lang="zh-CN" altLang="en-US" sz="1000" dirty="0" smtClean="0"/>
              <a:t>镜</a:t>
            </a:r>
            <a:r>
              <a:rPr lang="zh-CN" altLang="zh-CN" sz="1000" dirty="0" smtClean="0"/>
              <a:t>介入治疗</a:t>
            </a:r>
            <a:r>
              <a:rPr lang="zh-CN" altLang="en-US" sz="1000" dirty="0" smtClean="0"/>
              <a:t>深有造诣</a:t>
            </a:r>
            <a:r>
              <a:rPr lang="zh-CN" altLang="zh-CN" sz="1000" dirty="0" smtClean="0"/>
              <a:t>。</a:t>
            </a:r>
            <a:r>
              <a:rPr lang="zh-CN" altLang="en-US" sz="1000" dirty="0" smtClean="0"/>
              <a:t>掌握悉</a:t>
            </a:r>
            <a:r>
              <a:rPr lang="zh-CN" altLang="zh-CN" sz="1000" dirty="0" smtClean="0"/>
              <a:t>干细胞</a:t>
            </a:r>
            <a:r>
              <a:rPr lang="zh-CN" altLang="en-US" sz="1000" dirty="0" smtClean="0"/>
              <a:t>及</a:t>
            </a:r>
            <a:r>
              <a:rPr lang="zh-CN" altLang="zh-CN" sz="1000" dirty="0" smtClean="0"/>
              <a:t>的</a:t>
            </a:r>
            <a:r>
              <a:rPr lang="zh-CN" altLang="zh-CN" sz="1000" dirty="0"/>
              <a:t>高</a:t>
            </a:r>
            <a:r>
              <a:rPr lang="zh-CN" altLang="zh-CN" sz="1000" dirty="0" smtClean="0"/>
              <a:t>通量</a:t>
            </a:r>
            <a:r>
              <a:rPr lang="zh-CN" altLang="en-US" sz="1000" dirty="0" smtClean="0"/>
              <a:t>小分子</a:t>
            </a:r>
            <a:r>
              <a:rPr lang="zh-CN" altLang="zh-CN" sz="1000" dirty="0" smtClean="0"/>
              <a:t>筛选</a:t>
            </a:r>
            <a:r>
              <a:rPr lang="zh-CN" altLang="en-US" sz="1000" dirty="0" smtClean="0"/>
              <a:t>、动物模型、免疫学及分子生物学等方面研究</a:t>
            </a:r>
            <a:r>
              <a:rPr lang="zh-CN" altLang="zh-CN" sz="1000" dirty="0" smtClean="0"/>
              <a:t>。曾</a:t>
            </a:r>
            <a:r>
              <a:rPr lang="zh-CN" altLang="zh-CN" sz="1000" dirty="0"/>
              <a:t>获欧洲呼吸</a:t>
            </a:r>
            <a:r>
              <a:rPr lang="zh-CN" altLang="zh-CN" sz="1000" dirty="0" smtClean="0"/>
              <a:t>年会</a:t>
            </a:r>
            <a:r>
              <a:rPr lang="zh-CN" altLang="en-US" sz="1000" dirty="0" smtClean="0"/>
              <a:t>银奖</a:t>
            </a:r>
            <a:r>
              <a:rPr lang="zh-CN" altLang="zh-CN" sz="1000" dirty="0" smtClean="0"/>
              <a:t>、</a:t>
            </a:r>
            <a:r>
              <a:rPr lang="zh-CN" altLang="en-US" sz="1000" dirty="0" smtClean="0"/>
              <a:t>铜</a:t>
            </a:r>
            <a:r>
              <a:rPr lang="zh-CN" altLang="zh-CN" sz="1000" dirty="0" smtClean="0"/>
              <a:t>奖并</a:t>
            </a:r>
            <a:r>
              <a:rPr lang="zh-CN" altLang="en-US" sz="1000" dirty="0" smtClean="0"/>
              <a:t>做</a:t>
            </a:r>
            <a:r>
              <a:rPr lang="zh-CN" altLang="zh-CN" sz="1000" dirty="0" smtClean="0"/>
              <a:t>口头</a:t>
            </a:r>
            <a:r>
              <a:rPr lang="zh-CN" altLang="en-US" sz="1000" dirty="0" smtClean="0"/>
              <a:t>、壁报</a:t>
            </a:r>
            <a:r>
              <a:rPr lang="zh-CN" altLang="zh-CN" sz="1000" dirty="0" smtClean="0"/>
              <a:t>交流。人民卫生出版社《</a:t>
            </a:r>
            <a:r>
              <a:rPr lang="zh-CN" altLang="zh-CN" sz="1000" dirty="0"/>
              <a:t>老年医学进展</a:t>
            </a:r>
            <a:r>
              <a:rPr lang="en-US" altLang="zh-CN" sz="1000" dirty="0"/>
              <a:t>2014</a:t>
            </a:r>
            <a:r>
              <a:rPr lang="zh-CN" altLang="zh-CN" sz="1000" dirty="0" smtClean="0"/>
              <a:t>》副主编</a:t>
            </a:r>
            <a:r>
              <a:rPr lang="zh-CN" altLang="en-US" sz="1000" dirty="0" smtClean="0"/>
              <a:t>和</a:t>
            </a:r>
            <a:r>
              <a:rPr lang="zh-CN" altLang="zh-CN" sz="1000" dirty="0" smtClean="0"/>
              <a:t>《呼吸内科》第二版编委</a:t>
            </a:r>
            <a:r>
              <a:rPr lang="zh-CN" altLang="en-US" sz="1000" dirty="0" smtClean="0"/>
              <a:t>，有丰富的指导硕士研究生经验，</a:t>
            </a:r>
            <a:r>
              <a:rPr lang="en-US" altLang="zh-CN" sz="1000" dirty="0" smtClean="0"/>
              <a:t>2016/2017</a:t>
            </a:r>
            <a:r>
              <a:rPr lang="zh-CN" altLang="en-US" sz="1000" dirty="0" smtClean="0"/>
              <a:t>获省医优秀带教个人三</a:t>
            </a:r>
            <a:r>
              <a:rPr lang="en-US" altLang="zh-CN" sz="1000" dirty="0" smtClean="0"/>
              <a:t>/</a:t>
            </a:r>
            <a:r>
              <a:rPr lang="zh-CN" altLang="en-US" sz="1000" dirty="0" smtClean="0"/>
              <a:t>二等奖，已</a:t>
            </a:r>
            <a:r>
              <a:rPr lang="zh-CN" altLang="zh-CN" sz="1000" dirty="0" smtClean="0"/>
              <a:t>发表</a:t>
            </a:r>
            <a:r>
              <a:rPr lang="en-US" altLang="zh-CN" sz="1000" dirty="0" smtClean="0"/>
              <a:t>SCI</a:t>
            </a:r>
            <a:r>
              <a:rPr lang="zh-CN" altLang="en-US" sz="1000" dirty="0" smtClean="0"/>
              <a:t>论文及中华级等核心期刊</a:t>
            </a:r>
            <a:r>
              <a:rPr lang="zh-CN" altLang="zh-CN" sz="1000" dirty="0" smtClean="0"/>
              <a:t>论文</a:t>
            </a:r>
            <a:r>
              <a:rPr lang="en-US" altLang="zh-CN" sz="1000" dirty="0" smtClean="0"/>
              <a:t>40</a:t>
            </a:r>
            <a:r>
              <a:rPr lang="zh-CN" altLang="zh-CN" sz="1000" dirty="0"/>
              <a:t>余</a:t>
            </a:r>
            <a:r>
              <a:rPr lang="zh-CN" altLang="zh-CN" sz="1000" dirty="0" smtClean="0"/>
              <a:t>篇</a:t>
            </a:r>
            <a:r>
              <a:rPr lang="zh-CN" altLang="en-US" sz="1000" dirty="0" smtClean="0"/>
              <a:t>，是国家“重大新药创制”科技重大专项评审专家。</a:t>
            </a:r>
            <a:endParaRPr lang="zh-CN" altLang="zh-CN" sz="1000" dirty="0"/>
          </a:p>
          <a:p>
            <a:pPr lvl="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 </a:t>
            </a:r>
            <a:endParaRPr kumimoji="0" lang="en-US" altLang="zh-CN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zh-CN" altLang="en-US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承担部、省自然、省</a:t>
            </a:r>
            <a:r>
              <a:rPr lang="en-US" altLang="zh-CN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/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市</a:t>
            </a:r>
            <a:r>
              <a:rPr lang="zh-CN" altLang="en-US" sz="10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科技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计划项目、重大协作创新等项目十多项，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参与国家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自然科学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基金二</a:t>
            </a:r>
            <a:r>
              <a:rPr lang="zh-CN" altLang="en-US" sz="1000" noProof="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项。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741184" y="6556376"/>
            <a:ext cx="6924675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00" name="文本框 21"/>
          <p:cNvSpPr txBox="1">
            <a:spLocks noChangeArrowheads="1"/>
          </p:cNvSpPr>
          <p:nvPr/>
        </p:nvSpPr>
        <p:spPr bwMode="auto">
          <a:xfrm>
            <a:off x="1980010" y="76201"/>
            <a:ext cx="2683669" cy="430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吴健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980010" y="519114"/>
            <a:ext cx="3938588" cy="523220"/>
          </a:xfrm>
          <a:prstGeom prst="rect">
            <a:avLst/>
          </a:prstGeom>
          <a:solidFill>
            <a:srgbClr val="C55A11"/>
          </a:soli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教授 </a:t>
            </a: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士生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导师</a:t>
            </a:r>
            <a:endParaRPr kumimoji="0" lang="en-US" altLang="zh-CN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广东省人民医院呼吸内科病区主任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251520" y="0"/>
            <a:ext cx="1354931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51720" y="2060848"/>
            <a:ext cx="30243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1990   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浙江大学    临床医学     学士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1995   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中山大学    呼吸内科     硕士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2003   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北京大学    呼吸内科     博士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2006   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美国克利夫兰临床中心</a:t>
            </a:r>
            <a:r>
              <a:rPr lang="zh-CN" altLang="en-US" sz="10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博士后</a:t>
            </a:r>
            <a:r>
              <a:rPr lang="zh-CN" altLang="en-US" sz="1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、访问学者</a:t>
            </a:r>
            <a:endParaRPr kumimoji="0" lang="en-US" altLang="zh-CN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0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2009   </a:t>
            </a:r>
            <a:r>
              <a:rPr lang="zh-CN" altLang="zh-CN" sz="1000" dirty="0" smtClean="0"/>
              <a:t>德国</a:t>
            </a:r>
            <a:r>
              <a:rPr lang="en-US" altLang="zh-CN" sz="1000" dirty="0" err="1" smtClean="0"/>
              <a:t>koblence</a:t>
            </a:r>
            <a:r>
              <a:rPr lang="en-US" altLang="zh-CN" sz="1000" dirty="0" smtClean="0"/>
              <a:t> </a:t>
            </a:r>
            <a:r>
              <a:rPr lang="en-US" altLang="zh-CN" sz="1000" dirty="0" err="1" smtClean="0"/>
              <a:t>Mariahof</a:t>
            </a:r>
            <a:r>
              <a:rPr lang="en-US" altLang="zh-CN" sz="1000" dirty="0" smtClean="0"/>
              <a:t> </a:t>
            </a:r>
            <a:r>
              <a:rPr lang="zh-CN" altLang="zh-CN" sz="1000" dirty="0" smtClean="0"/>
              <a:t>医院</a:t>
            </a:r>
            <a:r>
              <a:rPr lang="zh-CN" altLang="en-US" sz="1000" dirty="0" smtClean="0"/>
              <a:t>进修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204" name="文本框 17"/>
          <p:cNvSpPr txBox="1">
            <a:spLocks noChangeArrowheads="1"/>
          </p:cNvSpPr>
          <p:nvPr/>
        </p:nvSpPr>
        <p:spPr bwMode="auto">
          <a:xfrm>
            <a:off x="2105025" y="1279526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8205" name="图片 24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1907704" y="1844824"/>
            <a:ext cx="23217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6" name="文本框 25"/>
          <p:cNvSpPr txBox="1">
            <a:spLocks noChangeArrowheads="1"/>
          </p:cNvSpPr>
          <p:nvPr/>
        </p:nvSpPr>
        <p:spPr bwMode="auto">
          <a:xfrm>
            <a:off x="2123728" y="1844824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教育与工作经历</a:t>
            </a:r>
          </a:p>
        </p:txBody>
      </p:sp>
      <p:pic>
        <p:nvPicPr>
          <p:cNvPr id="8207" name="图片 2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5111354" y="1254126"/>
            <a:ext cx="230981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文本框 28"/>
          <p:cNvSpPr txBox="1">
            <a:spLocks noChangeArrowheads="1"/>
          </p:cNvSpPr>
          <p:nvPr/>
        </p:nvSpPr>
        <p:spPr bwMode="auto">
          <a:xfrm>
            <a:off x="5322094" y="1279526"/>
            <a:ext cx="9028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pic>
        <p:nvPicPr>
          <p:cNvPr id="8209" name="图片 26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1907704" y="3068960"/>
            <a:ext cx="23217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0" name="文本框 25"/>
          <p:cNvSpPr txBox="1">
            <a:spLocks noChangeArrowheads="1"/>
          </p:cNvSpPr>
          <p:nvPr/>
        </p:nvSpPr>
        <p:spPr bwMode="auto">
          <a:xfrm>
            <a:off x="2123728" y="3140968"/>
            <a:ext cx="9028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社会兼职</a:t>
            </a:r>
          </a:p>
        </p:txBody>
      </p:sp>
      <p:sp>
        <p:nvSpPr>
          <p:cNvPr id="8215" name="TextBox 44"/>
          <p:cNvSpPr txBox="1">
            <a:spLocks noChangeArrowheads="1"/>
          </p:cNvSpPr>
          <p:nvPr/>
        </p:nvSpPr>
        <p:spPr bwMode="auto">
          <a:xfrm>
            <a:off x="1475656" y="4797152"/>
            <a:ext cx="338554" cy="59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师从院士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</p:txBody>
      </p:sp>
      <p:sp>
        <p:nvSpPr>
          <p:cNvPr id="8216" name="TextBox 45"/>
          <p:cNvSpPr txBox="1">
            <a:spLocks noChangeArrowheads="1"/>
          </p:cNvSpPr>
          <p:nvPr/>
        </p:nvSpPr>
        <p:spPr bwMode="auto">
          <a:xfrm>
            <a:off x="1475656" y="5661248"/>
            <a:ext cx="338554" cy="59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救治病人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</p:txBody>
      </p:sp>
      <p:sp>
        <p:nvSpPr>
          <p:cNvPr id="8217" name="TextBox 46"/>
          <p:cNvSpPr txBox="1">
            <a:spLocks noChangeArrowheads="1"/>
          </p:cNvSpPr>
          <p:nvPr/>
        </p:nvSpPr>
        <p:spPr bwMode="auto">
          <a:xfrm>
            <a:off x="3851920" y="5805264"/>
            <a:ext cx="338554" cy="47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毕业季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</p:txBody>
      </p:sp>
      <p:sp>
        <p:nvSpPr>
          <p:cNvPr id="8218" name="TextBox 47"/>
          <p:cNvSpPr txBox="1">
            <a:spLocks noChangeArrowheads="1"/>
          </p:cNvSpPr>
          <p:nvPr/>
        </p:nvSpPr>
        <p:spPr bwMode="auto">
          <a:xfrm>
            <a:off x="3873406" y="4725144"/>
            <a:ext cx="338554" cy="59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黑体" pitchFamily="49" charset="-122"/>
                <a:ea typeface="黑体" pitchFamily="49" charset="-122"/>
                <a:cs typeface="+mn-cs"/>
              </a:rPr>
              <a:t>学生实验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黑体" pitchFamily="49" charset="-122"/>
              <a:ea typeface="黑体" pitchFamily="49" charset="-122"/>
              <a:cs typeface="+mn-cs"/>
            </a:endParaRPr>
          </a:p>
        </p:txBody>
      </p:sp>
      <p:pic>
        <p:nvPicPr>
          <p:cNvPr id="8221" name="图片 37"/>
          <p:cNvPicPr>
            <a:picLocks noChangeAspect="1"/>
          </p:cNvPicPr>
          <p:nvPr/>
        </p:nvPicPr>
        <p:blipFill>
          <a:blip r:embed="rId3" cstate="print"/>
          <a:srcRect l="9991" r="8128"/>
          <a:stretch>
            <a:fillRect/>
          </a:stretch>
        </p:blipFill>
        <p:spPr bwMode="auto">
          <a:xfrm>
            <a:off x="8108156" y="85725"/>
            <a:ext cx="842963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图片 30" descr="wujan2 2013.jpg"/>
          <p:cNvPicPr>
            <a:picLocks noChangeAspect="1"/>
          </p:cNvPicPr>
          <p:nvPr/>
        </p:nvPicPr>
        <p:blipFill>
          <a:blip r:embed="rId4" cstate="print"/>
          <a:srcRect l="4387" t="3530" r="3493"/>
          <a:stretch>
            <a:fillRect/>
          </a:stretch>
        </p:blipFill>
        <p:spPr>
          <a:xfrm>
            <a:off x="179512" y="1196752"/>
            <a:ext cx="1512168" cy="1967981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1691680" y="3429000"/>
            <a:ext cx="3744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zh-CN" altLang="en-US" sz="1000" dirty="0" smtClean="0"/>
              <a:t>中华老年医学会青年委员</a:t>
            </a:r>
            <a:r>
              <a:rPr lang="en-US" altLang="zh-CN" sz="1000" dirty="0" smtClean="0">
                <a:latin typeface="微软雅黑"/>
              </a:rPr>
              <a:t>, </a:t>
            </a:r>
            <a:r>
              <a:rPr lang="zh-CN" altLang="en-US" sz="1000" dirty="0" smtClean="0">
                <a:latin typeface="微软雅黑"/>
              </a:rPr>
              <a:t>中国女医师协会干细胞学组常委</a:t>
            </a:r>
            <a:r>
              <a:rPr lang="en-US" altLang="zh-CN" sz="1000" dirty="0" smtClean="0">
                <a:latin typeface="微软雅黑"/>
              </a:rPr>
              <a:t>,</a:t>
            </a:r>
            <a:r>
              <a:rPr lang="zh-CN" altLang="en-US" sz="1000" dirty="0" smtClean="0">
                <a:latin typeface="微软雅黑"/>
              </a:rPr>
              <a:t>广东省药学会呼吸用药专科委员会常委</a:t>
            </a:r>
            <a:r>
              <a:rPr lang="en-US" altLang="zh-CN" sz="1000" dirty="0" smtClean="0">
                <a:latin typeface="微软雅黑"/>
              </a:rPr>
              <a:t>,</a:t>
            </a:r>
            <a:r>
              <a:rPr lang="zh-CN" altLang="en-US" sz="1000" dirty="0" smtClean="0"/>
              <a:t>省医学会呼吸病学哮喘学组委员</a:t>
            </a:r>
            <a:r>
              <a:rPr lang="en-US" altLang="zh-CN" sz="1000" dirty="0" smtClean="0"/>
              <a:t>,</a:t>
            </a:r>
            <a:r>
              <a:rPr lang="zh-CN" altLang="en-US" sz="1000" dirty="0" smtClean="0"/>
              <a:t>省医师学会呼吸分会委员</a:t>
            </a:r>
            <a:r>
              <a:rPr lang="en-US" altLang="zh-CN" sz="1000" dirty="0" smtClean="0"/>
              <a:t>,</a:t>
            </a:r>
            <a:r>
              <a:rPr lang="zh-CN" altLang="en-US" sz="1000" dirty="0" smtClean="0"/>
              <a:t>省医师学会全科医师分会常委</a:t>
            </a:r>
            <a:r>
              <a:rPr lang="en-US" altLang="zh-CN" sz="1000" dirty="0" smtClean="0"/>
              <a:t>,</a:t>
            </a:r>
            <a:r>
              <a:rPr lang="zh-CN" altLang="en-US" sz="1000" dirty="0" smtClean="0"/>
              <a:t>省女医师协会肺癌学组常委，省</a:t>
            </a:r>
            <a:r>
              <a:rPr lang="zh-CN" altLang="en-US" sz="1000" dirty="0" smtClean="0">
                <a:latin typeface="微软雅黑"/>
              </a:rPr>
              <a:t>中西医结合学会慢性阻塞性肺病专委会副主任委员</a:t>
            </a:r>
            <a:r>
              <a:rPr lang="en-US" altLang="zh-CN" sz="1000" dirty="0" smtClean="0">
                <a:latin typeface="微软雅黑"/>
              </a:rPr>
              <a:t>,</a:t>
            </a:r>
            <a:r>
              <a:rPr lang="zh-CN" altLang="en-US" sz="1000" dirty="0" smtClean="0">
                <a:latin typeface="微软雅黑"/>
              </a:rPr>
              <a:t>省胸部疾病学会呼吸康复专业委员会副主任委员</a:t>
            </a:r>
            <a:r>
              <a:rPr lang="en-US" altLang="zh-CN" sz="1000" dirty="0" smtClean="0">
                <a:latin typeface="微软雅黑"/>
              </a:rPr>
              <a:t>,《Chest》</a:t>
            </a:r>
            <a:r>
              <a:rPr lang="zh-CN" altLang="en-US" sz="1000" dirty="0" smtClean="0">
                <a:latin typeface="微软雅黑"/>
              </a:rPr>
              <a:t>中文版</a:t>
            </a:r>
            <a:r>
              <a:rPr lang="en-US" altLang="zh-CN" sz="1000" dirty="0" smtClean="0">
                <a:latin typeface="微软雅黑"/>
              </a:rPr>
              <a:t>《</a:t>
            </a:r>
            <a:r>
              <a:rPr lang="zh-CN" altLang="en-US" sz="1000" dirty="0" smtClean="0">
                <a:solidFill>
                  <a:prstClr val="black"/>
                </a:solidFill>
              </a:rPr>
              <a:t>中华</a:t>
            </a:r>
            <a:r>
              <a:rPr lang="zh-CN" altLang="en-US" sz="1000" dirty="0">
                <a:solidFill>
                  <a:prstClr val="black"/>
                </a:solidFill>
              </a:rPr>
              <a:t>老年多器官疾病杂志</a:t>
            </a:r>
            <a:r>
              <a:rPr lang="en-US" altLang="zh-CN" sz="1000" dirty="0" smtClean="0">
                <a:solidFill>
                  <a:prstClr val="black"/>
                </a:solidFill>
              </a:rPr>
              <a:t>》《</a:t>
            </a:r>
            <a:r>
              <a:rPr lang="zh-CN" altLang="en-US" sz="1000" dirty="0">
                <a:solidFill>
                  <a:prstClr val="black"/>
                </a:solidFill>
              </a:rPr>
              <a:t>中华诊断学电子</a:t>
            </a:r>
            <a:r>
              <a:rPr lang="zh-CN" altLang="en-US" sz="1000" dirty="0" smtClean="0">
                <a:solidFill>
                  <a:prstClr val="black"/>
                </a:solidFill>
              </a:rPr>
              <a:t>杂志</a:t>
            </a:r>
            <a:r>
              <a:rPr lang="en-US" altLang="zh-CN" sz="1000" dirty="0" smtClean="0">
                <a:solidFill>
                  <a:prstClr val="black"/>
                </a:solidFill>
              </a:rPr>
              <a:t>》</a:t>
            </a:r>
            <a:r>
              <a:rPr lang="en-US" altLang="zh-CN" sz="1000" b="1" dirty="0" smtClean="0">
                <a:latin typeface="Calibri" pitchFamily="34" charset="0"/>
              </a:rPr>
              <a:t> Journal of Respiratory </a:t>
            </a:r>
            <a:r>
              <a:rPr lang="en-US" altLang="zh-CN" sz="1000" b="1" dirty="0">
                <a:latin typeface="Calibri" pitchFamily="34" charset="0"/>
              </a:rPr>
              <a:t>Medicine and Lung Disease</a:t>
            </a:r>
            <a:r>
              <a:rPr lang="zh-CN" altLang="en-US" sz="1000" dirty="0" smtClean="0">
                <a:solidFill>
                  <a:prstClr val="black"/>
                </a:solidFill>
              </a:rPr>
              <a:t>编委</a:t>
            </a:r>
            <a:endParaRPr lang="en-US" altLang="zh-CN" sz="10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en-US" altLang="zh-CN" sz="1000" dirty="0">
              <a:latin typeface="微软雅黑"/>
            </a:endParaRPr>
          </a:p>
        </p:txBody>
      </p:sp>
      <p:pic>
        <p:nvPicPr>
          <p:cNvPr id="33" name="Picture 11" descr="G:\未命名文件夹\IMG_6441.jpg"/>
          <p:cNvPicPr>
            <a:picLocks noChangeAspect="1" noChangeArrowheads="1"/>
          </p:cNvPicPr>
          <p:nvPr/>
        </p:nvPicPr>
        <p:blipFill>
          <a:blip r:embed="rId5" cstate="print"/>
          <a:srcRect t="38374"/>
          <a:stretch>
            <a:fillRect/>
          </a:stretch>
        </p:blipFill>
        <p:spPr bwMode="auto">
          <a:xfrm>
            <a:off x="2843808" y="5589240"/>
            <a:ext cx="1080120" cy="942358"/>
          </a:xfrm>
          <a:prstGeom prst="rect">
            <a:avLst/>
          </a:prstGeom>
          <a:noFill/>
        </p:spPr>
      </p:pic>
      <p:pic>
        <p:nvPicPr>
          <p:cNvPr id="34" name="Picture 8" descr="C:\Documents and Settings\netuser\桌面\华工照片\未命名文件夹\UNADJUSTEDNONRAW_thumb_6a29.jpg"/>
          <p:cNvPicPr>
            <a:picLocks noChangeAspect="1" noChangeArrowheads="1"/>
          </p:cNvPicPr>
          <p:nvPr/>
        </p:nvPicPr>
        <p:blipFill>
          <a:blip r:embed="rId6" cstate="print"/>
          <a:srcRect l="3677" r="11747"/>
          <a:stretch>
            <a:fillRect/>
          </a:stretch>
        </p:blipFill>
        <p:spPr bwMode="auto">
          <a:xfrm>
            <a:off x="1744834" y="4653136"/>
            <a:ext cx="1080120" cy="910435"/>
          </a:xfrm>
          <a:prstGeom prst="rect">
            <a:avLst/>
          </a:prstGeom>
          <a:noFill/>
        </p:spPr>
      </p:pic>
      <p:pic>
        <p:nvPicPr>
          <p:cNvPr id="36" name="Picture 7" descr="C:\Documents and Settings\netuser\桌面\华工照片\未命名文件夹\UNADJUSTEDNONRAW_thumb_4dc5.jpg"/>
          <p:cNvPicPr>
            <a:picLocks noChangeAspect="1" noChangeArrowheads="1"/>
          </p:cNvPicPr>
          <p:nvPr/>
        </p:nvPicPr>
        <p:blipFill>
          <a:blip r:embed="rId7" cstate="print"/>
          <a:srcRect r="1926"/>
          <a:stretch>
            <a:fillRect/>
          </a:stretch>
        </p:blipFill>
        <p:spPr bwMode="auto">
          <a:xfrm>
            <a:off x="1719380" y="5627366"/>
            <a:ext cx="1124428" cy="859878"/>
          </a:xfrm>
          <a:prstGeom prst="rect">
            <a:avLst/>
          </a:prstGeom>
          <a:noFill/>
        </p:spPr>
      </p:pic>
      <p:pic>
        <p:nvPicPr>
          <p:cNvPr id="37" name="Picture 4" descr="C:\Documents and Settings\netuser\桌面\华工照片\未命名文件夹\照片 251.jpg"/>
          <p:cNvPicPr>
            <a:picLocks noChangeAspect="1" noChangeArrowheads="1"/>
          </p:cNvPicPr>
          <p:nvPr/>
        </p:nvPicPr>
        <p:blipFill>
          <a:blip r:embed="rId8" cstate="print"/>
          <a:srcRect r="6250"/>
          <a:stretch>
            <a:fillRect/>
          </a:stretch>
        </p:blipFill>
        <p:spPr bwMode="auto">
          <a:xfrm>
            <a:off x="2843808" y="4671990"/>
            <a:ext cx="1080120" cy="864096"/>
          </a:xfrm>
          <a:prstGeom prst="rect">
            <a:avLst/>
          </a:prstGeom>
          <a:noFill/>
        </p:spPr>
      </p:pic>
      <p:sp>
        <p:nvSpPr>
          <p:cNvPr id="38" name="矩形 37"/>
          <p:cNvSpPr/>
          <p:nvPr/>
        </p:nvSpPr>
        <p:spPr>
          <a:xfrm>
            <a:off x="4067944" y="4665092"/>
            <a:ext cx="4932040" cy="2192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zh-CN" sz="1000" dirty="0" smtClean="0"/>
          </a:p>
          <a:p>
            <a:pPr algn="just">
              <a:lnSpc>
                <a:spcPct val="150000"/>
              </a:lnSpc>
            </a:pPr>
            <a:r>
              <a:rPr lang="zh-CN" altLang="en-US" sz="1000" b="1" dirty="0" smtClean="0"/>
              <a:t>代表性论文：</a:t>
            </a:r>
            <a:endParaRPr lang="en-US" altLang="zh-CN" sz="1000" b="1" dirty="0" smtClean="0"/>
          </a:p>
          <a:p>
            <a:pPr algn="just">
              <a:lnSpc>
                <a:spcPct val="150000"/>
              </a:lnSpc>
            </a:pPr>
            <a:r>
              <a:rPr lang="en-US" altLang="zh-CN" sz="1000" dirty="0" smtClean="0"/>
              <a:t>1.ALK </a:t>
            </a:r>
            <a:r>
              <a:rPr lang="en-US" altLang="zh-CN" sz="1000" dirty="0"/>
              <a:t>and ROS1 double-rearranged lung </a:t>
            </a:r>
            <a:r>
              <a:rPr lang="en-US" altLang="zh-CN" sz="1000" dirty="0" err="1"/>
              <a:t>squamous</a:t>
            </a:r>
            <a:r>
              <a:rPr lang="en-US" altLang="zh-CN" sz="1000" dirty="0"/>
              <a:t> cell carcinoma responding to </a:t>
            </a:r>
            <a:r>
              <a:rPr lang="en-US" altLang="zh-CN" sz="1000" dirty="0" err="1"/>
              <a:t>crizotinib</a:t>
            </a:r>
            <a:r>
              <a:rPr lang="en-US" altLang="zh-CN" sz="1000" dirty="0"/>
              <a:t> treatment: a case report. J </a:t>
            </a:r>
            <a:r>
              <a:rPr lang="en-US" altLang="zh-CN" sz="1000" dirty="0" err="1"/>
              <a:t>Thorac</a:t>
            </a:r>
            <a:r>
              <a:rPr lang="en-US" altLang="zh-CN" sz="1000" dirty="0"/>
              <a:t> </a:t>
            </a:r>
            <a:r>
              <a:rPr lang="en-US" altLang="zh-CN" sz="1000" dirty="0" err="1"/>
              <a:t>Oncol</a:t>
            </a:r>
            <a:r>
              <a:rPr lang="en-US" altLang="zh-CN" sz="1000" dirty="0"/>
              <a:t>. 2017 Sep </a:t>
            </a:r>
            <a:r>
              <a:rPr lang="en-US" altLang="zh-CN" sz="1000" dirty="0" smtClean="0"/>
              <a:t>14.SCI</a:t>
            </a:r>
            <a:r>
              <a:rPr lang="zh-CN" altLang="zh-CN" sz="1000" dirty="0"/>
              <a:t>：</a:t>
            </a:r>
            <a:r>
              <a:rPr lang="en-US" altLang="zh-CN" sz="1000" dirty="0" smtClean="0"/>
              <a:t>6.59(corresponding</a:t>
            </a:r>
            <a:r>
              <a:rPr lang="zh-CN" altLang="en-US" sz="1000" dirty="0" smtClean="0"/>
              <a:t>）</a:t>
            </a:r>
            <a:endParaRPr lang="en-US" altLang="zh-CN" sz="1000" dirty="0" smtClean="0"/>
          </a:p>
          <a:p>
            <a:pPr>
              <a:lnSpc>
                <a:spcPct val="150000"/>
              </a:lnSpc>
            </a:pPr>
            <a:r>
              <a:rPr lang="en-US" altLang="zh-CN" sz="1000" dirty="0" smtClean="0"/>
              <a:t>3. </a:t>
            </a:r>
            <a:r>
              <a:rPr lang="en-US" altLang="zh-CN" sz="1000" dirty="0"/>
              <a:t>Pathogenesis of </a:t>
            </a:r>
            <a:r>
              <a:rPr lang="en-US" altLang="zh-CN" sz="1000" dirty="0" err="1"/>
              <a:t>Cutaneous</a:t>
            </a:r>
            <a:r>
              <a:rPr lang="en-US" altLang="zh-CN" sz="1000" dirty="0"/>
              <a:t> Lupus </a:t>
            </a:r>
            <a:r>
              <a:rPr lang="en-US" altLang="zh-CN" sz="1000" dirty="0" err="1"/>
              <a:t>Erythema</a:t>
            </a:r>
            <a:r>
              <a:rPr lang="en-US" altLang="zh-CN" sz="1000" dirty="0"/>
              <a:t> Associated with and without Systemic Lupus </a:t>
            </a:r>
            <a:r>
              <a:rPr lang="en-US" altLang="zh-CN" sz="1000" dirty="0" err="1"/>
              <a:t>Erythema</a:t>
            </a:r>
            <a:r>
              <a:rPr lang="en-US" altLang="zh-CN" sz="1000" dirty="0"/>
              <a:t>.  Autoimmune. Rev. (2017), jul:16(7):</a:t>
            </a:r>
            <a:r>
              <a:rPr lang="en-US" altLang="zh-CN" sz="1000" dirty="0" smtClean="0"/>
              <a:t>735-742 SCI</a:t>
            </a:r>
            <a:r>
              <a:rPr lang="zh-CN" altLang="zh-CN" sz="1000" dirty="0"/>
              <a:t>：</a:t>
            </a:r>
            <a:r>
              <a:rPr lang="en-US" altLang="zh-CN" sz="1000" dirty="0" smtClean="0"/>
              <a:t>8.961</a:t>
            </a:r>
            <a:r>
              <a:rPr lang="zh-CN" altLang="en-US" sz="1000" dirty="0" smtClean="0"/>
              <a:t>（</a:t>
            </a:r>
            <a:r>
              <a:rPr lang="en-US" altLang="zh-CN" sz="1000" dirty="0" smtClean="0"/>
              <a:t>2</a:t>
            </a:r>
            <a:r>
              <a:rPr lang="en-US" altLang="zh-CN" sz="1000" baseline="30000" dirty="0" smtClean="0"/>
              <a:t>nd</a:t>
            </a:r>
            <a:r>
              <a:rPr lang="en-US" altLang="zh-CN" sz="1000" dirty="0" smtClean="0"/>
              <a:t> author</a:t>
            </a:r>
            <a:r>
              <a:rPr lang="zh-CN" altLang="en-US" sz="1000" dirty="0" smtClean="0"/>
              <a:t>）</a:t>
            </a:r>
            <a:endParaRPr lang="en-US" altLang="zh-CN" sz="1000" dirty="0" smtClean="0"/>
          </a:p>
          <a:p>
            <a:pPr>
              <a:lnSpc>
                <a:spcPct val="150000"/>
              </a:lnSpc>
            </a:pPr>
            <a:r>
              <a:rPr lang="en-US" altLang="zh-CN" sz="1000" dirty="0" smtClean="0"/>
              <a:t>3.Ag85B </a:t>
            </a:r>
            <a:r>
              <a:rPr lang="en-US" altLang="zh-CN" sz="1000" dirty="0"/>
              <a:t>DNA vaccine suppresses airway inflammation in a </a:t>
            </a:r>
            <a:r>
              <a:rPr lang="en-US" altLang="zh-CN" sz="1000" dirty="0" err="1"/>
              <a:t>murine</a:t>
            </a:r>
            <a:r>
              <a:rPr lang="en-US" altLang="zh-CN" sz="1000" dirty="0"/>
              <a:t> model of asthma. Respiratory Research. 2009, 10:51 SCI: </a:t>
            </a:r>
            <a:r>
              <a:rPr lang="en-US" altLang="zh-CN" sz="1000" dirty="0" smtClean="0"/>
              <a:t>3.466</a:t>
            </a:r>
            <a:r>
              <a:rPr lang="zh-CN" altLang="en-US" sz="1000" dirty="0" smtClean="0"/>
              <a:t>（</a:t>
            </a:r>
            <a:r>
              <a:rPr lang="en-US" altLang="zh-CN" sz="1000" dirty="0" smtClean="0"/>
              <a:t>1</a:t>
            </a:r>
            <a:r>
              <a:rPr lang="en-US" altLang="zh-CN" sz="1000" dirty="0"/>
              <a:t>st</a:t>
            </a:r>
            <a:r>
              <a:rPr lang="en-US" altLang="zh-CN" sz="1000" dirty="0" smtClean="0"/>
              <a:t> author</a:t>
            </a:r>
            <a:r>
              <a:rPr lang="zh-CN" altLang="en-US" sz="1000" dirty="0" smtClean="0"/>
              <a:t>）</a:t>
            </a:r>
            <a:endParaRPr lang="zh-CN" altLang="zh-CN" sz="1000" dirty="0"/>
          </a:p>
          <a:p>
            <a:pPr>
              <a:lnSpc>
                <a:spcPct val="150000"/>
              </a:lnSpc>
            </a:pPr>
            <a:endParaRPr lang="zh-CN" altLang="zh-CN" sz="1100" dirty="0"/>
          </a:p>
        </p:txBody>
      </p:sp>
    </p:spTree>
    <p:extLst>
      <p:ext uri="{BB962C8B-B14F-4D97-AF65-F5344CB8AC3E}">
        <p14:creationId xmlns:p14="http://schemas.microsoft.com/office/powerpoint/2010/main" xmlns="" val="3580562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netuser\桌面\华工照片\未命名文件夹\照片 2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1704189" cy="1278142"/>
          </a:xfrm>
          <a:prstGeom prst="rect">
            <a:avLst/>
          </a:prstGeom>
          <a:noFill/>
        </p:spPr>
      </p:pic>
      <p:pic>
        <p:nvPicPr>
          <p:cNvPr id="1029" name="Picture 5" descr="C:\Documents and Settings\netuser\桌面\华工照片\未命名文件夹\UNADJUSTEDNONRAW_thumb_8362.jpg"/>
          <p:cNvPicPr>
            <a:picLocks noChangeAspect="1" noChangeArrowheads="1"/>
          </p:cNvPicPr>
          <p:nvPr/>
        </p:nvPicPr>
        <p:blipFill>
          <a:blip r:embed="rId3" cstate="print"/>
          <a:srcRect t="5528" r="9759"/>
          <a:stretch>
            <a:fillRect/>
          </a:stretch>
        </p:blipFill>
        <p:spPr bwMode="auto">
          <a:xfrm>
            <a:off x="2051720" y="1916832"/>
            <a:ext cx="1567226" cy="1230523"/>
          </a:xfrm>
          <a:prstGeom prst="rect">
            <a:avLst/>
          </a:prstGeom>
          <a:noFill/>
        </p:spPr>
      </p:pic>
      <p:pic>
        <p:nvPicPr>
          <p:cNvPr id="1030" name="Picture 6" descr="C:\Documents and Settings\netuser\桌面\华工照片\未命名文件夹\UNADJUSTEDNONRAW_thumb_2721.jpg"/>
          <p:cNvPicPr>
            <a:picLocks noChangeAspect="1" noChangeArrowheads="1"/>
          </p:cNvPicPr>
          <p:nvPr/>
        </p:nvPicPr>
        <p:blipFill>
          <a:blip r:embed="rId4" cstate="print"/>
          <a:srcRect t="8824"/>
          <a:stretch>
            <a:fillRect/>
          </a:stretch>
        </p:blipFill>
        <p:spPr bwMode="auto">
          <a:xfrm>
            <a:off x="1979712" y="3356992"/>
            <a:ext cx="1584176" cy="1925860"/>
          </a:xfrm>
          <a:prstGeom prst="rect">
            <a:avLst/>
          </a:prstGeom>
          <a:noFill/>
        </p:spPr>
      </p:pic>
      <p:pic>
        <p:nvPicPr>
          <p:cNvPr id="1031" name="Picture 7" descr="C:\Documents and Settings\netuser\桌面\华工照片\未命名文件夹\UNADJUSTEDNONRAW_thumb_4dc5.jpg"/>
          <p:cNvPicPr>
            <a:picLocks noChangeAspect="1" noChangeArrowheads="1"/>
          </p:cNvPicPr>
          <p:nvPr/>
        </p:nvPicPr>
        <p:blipFill>
          <a:blip r:embed="rId5" cstate="print"/>
          <a:srcRect r="1926"/>
          <a:stretch>
            <a:fillRect/>
          </a:stretch>
        </p:blipFill>
        <p:spPr bwMode="auto">
          <a:xfrm>
            <a:off x="1979712" y="404664"/>
            <a:ext cx="1656184" cy="1266528"/>
          </a:xfrm>
          <a:prstGeom prst="rect">
            <a:avLst/>
          </a:prstGeom>
          <a:noFill/>
        </p:spPr>
      </p:pic>
      <p:pic>
        <p:nvPicPr>
          <p:cNvPr id="1032" name="Picture 8" descr="C:\Documents and Settings\netuser\桌面\华工照片\未命名文件夹\UNADJUSTEDNONRAW_thumb_6a29.jpg"/>
          <p:cNvPicPr>
            <a:picLocks noChangeAspect="1" noChangeArrowheads="1"/>
          </p:cNvPicPr>
          <p:nvPr/>
        </p:nvPicPr>
        <p:blipFill>
          <a:blip r:embed="rId6" cstate="print"/>
          <a:srcRect l="3677" r="11747"/>
          <a:stretch>
            <a:fillRect/>
          </a:stretch>
        </p:blipFill>
        <p:spPr bwMode="auto">
          <a:xfrm>
            <a:off x="251520" y="404664"/>
            <a:ext cx="1656184" cy="1395999"/>
          </a:xfrm>
          <a:prstGeom prst="rect">
            <a:avLst/>
          </a:prstGeom>
          <a:noFill/>
        </p:spPr>
      </p:pic>
      <p:pic>
        <p:nvPicPr>
          <p:cNvPr id="1035" name="Picture 11" descr="G:\未命名文件夹\IMG_6441.jpg"/>
          <p:cNvPicPr>
            <a:picLocks noChangeAspect="1" noChangeArrowheads="1"/>
          </p:cNvPicPr>
          <p:nvPr/>
        </p:nvPicPr>
        <p:blipFill>
          <a:blip r:embed="rId7" cstate="print"/>
          <a:srcRect t="3532"/>
          <a:stretch>
            <a:fillRect/>
          </a:stretch>
        </p:blipFill>
        <p:spPr bwMode="auto">
          <a:xfrm>
            <a:off x="323528" y="3356992"/>
            <a:ext cx="1440160" cy="19668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442</Words>
  <Application>Microsoft Office PowerPoint</Application>
  <PresentationFormat>全屏显示(4:3)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netuser</cp:lastModifiedBy>
  <cp:revision>24</cp:revision>
  <dcterms:created xsi:type="dcterms:W3CDTF">2017-09-29T03:50:35Z</dcterms:created>
  <dcterms:modified xsi:type="dcterms:W3CDTF">2017-09-29T07:17:50Z</dcterms:modified>
</cp:coreProperties>
</file>