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32" r:id="rId3"/>
  </p:sldIdLst>
  <p:sldSz cx="12192000" cy="6858000"/>
  <p:notesSz cx="6858000" cy="9144000"/>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E46D0A"/>
    <a:srgbClr val="C0504E"/>
    <a:srgbClr val="FBCB29"/>
    <a:srgbClr val="14007C"/>
    <a:srgbClr val="44546A"/>
    <a:srgbClr val="130179"/>
    <a:srgbClr val="00B0F0"/>
    <a:srgbClr val="376092"/>
    <a:srgbClr val="082C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4" autoAdjust="0"/>
    <p:restoredTop sz="93203" autoAdjust="0"/>
  </p:normalViewPr>
  <p:slideViewPr>
    <p:cSldViewPr snapToGrid="0">
      <p:cViewPr varScale="1">
        <p:scale>
          <a:sx n="87" d="100"/>
          <a:sy n="87" d="100"/>
        </p:scale>
        <p:origin x="-427" y="-8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DA1E5227-7275-4FAD-8045-5E43A9DEFCA5}"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lstStyle>
            <a:lvl1pPr algn="r" eaLnBrk="1" hangingPunct="1">
              <a:defRPr sz="1200"/>
            </a:lvl1pPr>
          </a:lstStyle>
          <a:p>
            <a:fld id="{86E862D0-2B7E-4F25-9618-F4C0670918B0}"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92E66F45-E083-45A9-9A6B-F6CDDC2C82C3}"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37C5FA5-EDB1-42CD-BF72-1C7D4EBDC753}"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326620C-F03E-4C66-93D2-ACB1EC2326C4}"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8D538786-88AB-4F8F-A871-61C6C2A1B3E8}"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41D0C00E-339D-4670-B3B2-0AA7BEF3997B}"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7E7991A-197C-43AC-A8B5-DD63DFE82559}"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B862C23-345D-44BA-9873-485B083792FB}"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DDC7687-9F5E-4B46-BAEA-E23AC4DDB68C}"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lvl1pPr>
              <a:defRPr/>
            </a:lvl1pPr>
          </a:lstStyle>
          <a:p>
            <a:pPr>
              <a:defRPr/>
            </a:pPr>
            <a:fld id="{8E344F18-3938-4E13-B927-7798DD9FD7B9}"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591A120-3D30-41F1-B03E-502B2F05C166}"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1"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1"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2499569B-A46B-4872-9EC9-3296FBD3A6E3}"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E07866F-E29A-4A00-A847-A672E15A4492}"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9" y="365126"/>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64BD466B-DD87-40D4-B0FE-BB5C485E508D}" type="datetimeFigureOut">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BD4F165E-1336-4D80-AC76-8081BF08609A}"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E447A68D-5A5C-4615-A62C-E76333AA6C3A}" type="datetimeFigureOut">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1BDC4DFB-9F71-4253-B181-799F24ADE6B8}"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4434D48D-870A-4D6D-A293-5C0395159A6E}"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2A4D84B7-AF27-41F2-AD3D-F48732594264}"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1C0CD8AE-447F-41DF-B03B-8F5694AC8DAE}"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CB30B6E-8D7E-436B-9C9C-85BF57C7B9BF}"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6"/>
            <a:ext cx="6172201"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91C64B5D-0EF7-4BD0-A3B7-74A07467ACB1}"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37C29F2-03A4-4924-AF89-AE14A5A723EE}"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0" compatLnSpc="1"/>
          <a:lstStyle/>
          <a:p>
            <a:pPr lvl="0"/>
            <a:r>
              <a:rPr lang="zh-CN" altLang="en-US"/>
              <a:t>单击此处编辑母版标题样式</a:t>
            </a:r>
            <a:endParaRPr lang="zh-CN" altLang="en-US"/>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E9C2E812-9B47-4810-A781-F539584DA170}" type="datetimeFigureOut">
              <a:rPr lang="zh-CN" altLang="en-US"/>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ea typeface="宋体" panose="02010600030101010101" pitchFamily="2" charset="-122"/>
              </a:defRPr>
            </a:lvl1pPr>
          </a:lstStyle>
          <a:p>
            <a:pPr>
              <a:defRPr/>
            </a:pPr>
            <a:fld id="{393D6728-958F-4F11-A0FE-129E9BD88B49}"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382838" y="1355"/>
            <a:ext cx="8243887" cy="1096963"/>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pic>
        <p:nvPicPr>
          <p:cNvPr id="18436" name="图片 7"/>
          <p:cNvPicPr>
            <a:picLocks noChangeAspect="1"/>
          </p:cNvPicPr>
          <p:nvPr/>
        </p:nvPicPr>
        <p:blipFill>
          <a:blip r:embed="rId1" cstate="print"/>
          <a:srcRect t="3896" r="91544" b="3088"/>
          <a:stretch>
            <a:fillRect/>
          </a:stretch>
        </p:blipFill>
        <p:spPr bwMode="auto">
          <a:xfrm>
            <a:off x="2525713" y="1318723"/>
            <a:ext cx="309562" cy="358775"/>
          </a:xfrm>
          <a:prstGeom prst="rect">
            <a:avLst/>
          </a:prstGeom>
          <a:solidFill>
            <a:srgbClr val="F18D00"/>
          </a:solidFill>
          <a:ln w="9525">
            <a:noFill/>
            <a:miter lim="800000"/>
            <a:headEnd/>
            <a:tailEnd/>
          </a:ln>
        </p:spPr>
      </p:pic>
      <p:sp>
        <p:nvSpPr>
          <p:cNvPr id="18437" name="文本框 11"/>
          <p:cNvSpPr txBox="1">
            <a:spLocks noChangeArrowheads="1"/>
          </p:cNvSpPr>
          <p:nvPr/>
        </p:nvSpPr>
        <p:spPr bwMode="auto">
          <a:xfrm>
            <a:off x="2646363" y="1702165"/>
            <a:ext cx="3573462" cy="312420"/>
          </a:xfrm>
          <a:prstGeom prst="rect">
            <a:avLst/>
          </a:prstGeom>
          <a:noFill/>
          <a:ln w="9525">
            <a:noFill/>
            <a:miter lim="800000"/>
          </a:ln>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lang="zh-CN" altLang="en-US" sz="1200" dirty="0" smtClean="0">
                <a:solidFill>
                  <a:prstClr val="black"/>
                </a:solidFill>
                <a:latin typeface="微软雅黑" panose="020B0503020204020204" pitchFamily="34" charset="-122"/>
                <a:ea typeface="微软雅黑" panose="020B0503020204020204" pitchFamily="34" charset="-122"/>
              </a:rPr>
              <a:t>学术硕士：</a:t>
            </a:r>
            <a:r>
              <a:rPr lang="en-US" altLang="zh-CN" sz="1200" dirty="0" smtClean="0">
                <a:solidFill>
                  <a:prstClr val="black"/>
                </a:solidFill>
                <a:latin typeface="微软雅黑" panose="020B0503020204020204" pitchFamily="34" charset="-122"/>
                <a:ea typeface="微软雅黑" panose="020B0503020204020204" pitchFamily="34" charset="-122"/>
              </a:rPr>
              <a:t> </a:t>
            </a:r>
            <a:r>
              <a:rPr lang="zh-CN" altLang="en-US" sz="1200" dirty="0" smtClean="0">
                <a:solidFill>
                  <a:prstClr val="black"/>
                </a:solidFill>
                <a:latin typeface="微软雅黑" panose="020B0503020204020204" pitchFamily="34" charset="-122"/>
                <a:ea typeface="微软雅黑" panose="020B0503020204020204" pitchFamily="34" charset="-122"/>
              </a:rPr>
              <a:t>临床医学</a:t>
            </a:r>
            <a:endParaRPr kumimoji="0" lang="zh-CN" altLang="en-US" sz="120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438" name="文本框 12"/>
          <p:cNvSpPr txBox="1">
            <a:spLocks noChangeArrowheads="1"/>
          </p:cNvSpPr>
          <p:nvPr/>
        </p:nvSpPr>
        <p:spPr bwMode="auto">
          <a:xfrm>
            <a:off x="302115" y="4145821"/>
            <a:ext cx="2115771" cy="1643527"/>
          </a:xfrm>
          <a:prstGeom prst="rect">
            <a:avLst/>
          </a:prstGeom>
          <a:noFill/>
          <a:ln w="9525">
            <a:noFill/>
            <a:miter lim="800000"/>
          </a:ln>
        </p:spPr>
        <p:txBody>
          <a:bodyPr wrap="square">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Tel: </a:t>
            </a:r>
            <a:endPar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(20)83827812-61524</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Email: </a:t>
            </a: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zhoudong5413@163.com</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439" name="文本框 13"/>
          <p:cNvSpPr txBox="1">
            <a:spLocks noChangeArrowheads="1"/>
          </p:cNvSpPr>
          <p:nvPr/>
        </p:nvSpPr>
        <p:spPr bwMode="auto">
          <a:xfrm>
            <a:off x="6846888" y="1600200"/>
            <a:ext cx="4505325" cy="2462213"/>
          </a:xfrm>
          <a:prstGeom prst="rect">
            <a:avLst/>
          </a:prstGeom>
          <a:noFill/>
          <a:ln w="9525">
            <a:noFill/>
            <a:miter lim="800000"/>
          </a:ln>
        </p:spPr>
        <p:txBody>
          <a:bodyPr>
            <a:spAutoFit/>
          </a:bodyPr>
          <a:lstStyle/>
          <a:p>
            <a:pPr marL="0" marR="0" lvl="0" indent="0" algn="l" defTabSz="914400" rtl="0" eaLnBrk="1" fontAlgn="base" latinLnBrk="0" hangingPunct="1">
              <a:lnSpc>
                <a:spcPct val="120000"/>
              </a:lnSpc>
              <a:spcBef>
                <a:spcPts val="600"/>
              </a:spcBef>
              <a:spcAft>
                <a:spcPct val="0"/>
              </a:spcAft>
              <a:buClrTx/>
              <a:buSzTx/>
              <a:buFontTx/>
              <a:buNone/>
              <a:defRPr/>
            </a:pPr>
            <a:r>
              <a:rPr kumimoji="0" lang="zh-CN" altLang="en-US" sz="12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研究方向</a:t>
            </a:r>
            <a:r>
              <a:rPr kumimoji="0" lang="zh-CN" altLang="en-US" sz="12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kumimoji="0" lang="zh-CN" altLang="en-US" sz="120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脑肿瘤基础与临床</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；脑积水。</a:t>
            </a:r>
            <a:endPar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lvl="0" eaLnBrk="1" hangingPunct="1">
              <a:lnSpc>
                <a:spcPct val="120000"/>
              </a:lnSpc>
              <a:spcBef>
                <a:spcPts val="600"/>
              </a:spcBef>
              <a:defRPr/>
            </a:pPr>
            <a:r>
              <a:rPr lang="zh-CN" altLang="en-US" sz="1200" b="1" dirty="0" smtClean="0">
                <a:solidFill>
                  <a:prstClr val="black"/>
                </a:solidFill>
                <a:latin typeface="微软雅黑" panose="020B0503020204020204" pitchFamily="34" charset="-122"/>
                <a:ea typeface="微软雅黑" panose="020B0503020204020204" pitchFamily="34" charset="-122"/>
              </a:rPr>
              <a:t>工作</a:t>
            </a:r>
            <a:r>
              <a:rPr kumimoji="0" lang="zh-CN" altLang="en-US" sz="12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业绩</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a:t>
            </a:r>
            <a:r>
              <a:rPr lang="en-US" altLang="zh-CN" sz="1200" dirty="0" smtClean="0">
                <a:latin typeface="微软雅黑" panose="020B0503020204020204" pitchFamily="34" charset="-122"/>
                <a:ea typeface="微软雅黑" panose="020B0503020204020204" pitchFamily="34" charset="-122"/>
              </a:rPr>
              <a:t> 2003</a:t>
            </a:r>
            <a:r>
              <a:rPr lang="zh-CN" altLang="zh-CN" sz="1200" dirty="0" smtClean="0">
                <a:latin typeface="微软雅黑" panose="020B0503020204020204" pitchFamily="34" charset="-122"/>
                <a:ea typeface="微软雅黑" panose="020B0503020204020204" pitchFamily="34" charset="-122"/>
              </a:rPr>
              <a:t>年获广东省人民医院优秀青年医师奖；</a:t>
            </a:r>
            <a:r>
              <a:rPr lang="en-US" altLang="zh-CN" sz="1200" dirty="0" smtClean="0">
                <a:latin typeface="微软雅黑" panose="020B0503020204020204" pitchFamily="34" charset="-122"/>
                <a:ea typeface="微软雅黑" panose="020B0503020204020204" pitchFamily="34" charset="-122"/>
              </a:rPr>
              <a:t>2004</a:t>
            </a:r>
            <a:r>
              <a:rPr lang="zh-CN" altLang="zh-CN" sz="1200" dirty="0" smtClean="0">
                <a:latin typeface="微软雅黑" panose="020B0503020204020204" pitchFamily="34" charset="-122"/>
                <a:ea typeface="微软雅黑" panose="020B0503020204020204" pitchFamily="34" charset="-122"/>
              </a:rPr>
              <a:t>年获广东省人民医院优秀医生称号；</a:t>
            </a:r>
            <a:r>
              <a:rPr lang="en-US" altLang="zh-CN" sz="1200" dirty="0" smtClean="0">
                <a:latin typeface="微软雅黑" panose="020B0503020204020204" pitchFamily="34" charset="-122"/>
                <a:ea typeface="微软雅黑" panose="020B0503020204020204" pitchFamily="34" charset="-122"/>
              </a:rPr>
              <a:t>2005</a:t>
            </a:r>
            <a:r>
              <a:rPr lang="zh-CN" altLang="zh-CN" sz="1200" dirty="0" smtClean="0">
                <a:latin typeface="微软雅黑" panose="020B0503020204020204" pitchFamily="34" charset="-122"/>
                <a:ea typeface="微软雅黑" panose="020B0503020204020204" pitchFamily="34" charset="-122"/>
              </a:rPr>
              <a:t>年广东</a:t>
            </a:r>
            <a:r>
              <a:rPr lang="en-US" altLang="zh-CN" sz="1200" dirty="0" smtClean="0">
                <a:latin typeface="微软雅黑" panose="020B0503020204020204" pitchFamily="34" charset="-122"/>
                <a:ea typeface="微软雅黑" panose="020B0503020204020204" pitchFamily="34" charset="-122"/>
              </a:rPr>
              <a:t>“</a:t>
            </a:r>
            <a:r>
              <a:rPr lang="zh-CN" altLang="zh-CN" sz="1200" dirty="0" smtClean="0">
                <a:latin typeface="微软雅黑" panose="020B0503020204020204" pitchFamily="34" charset="-122"/>
                <a:ea typeface="微软雅黑" panose="020B0503020204020204" pitchFamily="34" charset="-122"/>
              </a:rPr>
              <a:t>青年五四奖章</a:t>
            </a:r>
            <a:r>
              <a:rPr lang="en-US" altLang="zh-CN" sz="1200" dirty="0" smtClean="0">
                <a:latin typeface="微软雅黑" panose="020B0503020204020204" pitchFamily="34" charset="-122"/>
                <a:ea typeface="微软雅黑" panose="020B0503020204020204" pitchFamily="34" charset="-122"/>
              </a:rPr>
              <a:t>”</a:t>
            </a:r>
            <a:r>
              <a:rPr lang="zh-CN" altLang="zh-CN" sz="1200" dirty="0" smtClean="0">
                <a:latin typeface="微软雅黑" panose="020B0503020204020204" pitchFamily="34" charset="-122"/>
                <a:ea typeface="微软雅黑" panose="020B0503020204020204" pitchFamily="34" charset="-122"/>
              </a:rPr>
              <a:t>获得者；</a:t>
            </a:r>
            <a:r>
              <a:rPr lang="en-US" altLang="zh-CN" sz="1200" dirty="0" smtClean="0">
                <a:latin typeface="微软雅黑" panose="020B0503020204020204" pitchFamily="34" charset="-122"/>
                <a:ea typeface="微软雅黑" panose="020B0503020204020204" pitchFamily="34" charset="-122"/>
              </a:rPr>
              <a:t>2005</a:t>
            </a:r>
            <a:r>
              <a:rPr lang="zh-CN" altLang="zh-CN" sz="1200" dirty="0" smtClean="0">
                <a:latin typeface="微软雅黑" panose="020B0503020204020204" pitchFamily="34" charset="-122"/>
                <a:ea typeface="微软雅黑" panose="020B0503020204020204" pitchFamily="34" charset="-122"/>
              </a:rPr>
              <a:t>年首届</a:t>
            </a:r>
            <a:r>
              <a:rPr lang="en-US" altLang="zh-CN" sz="1200" dirty="0" smtClean="0">
                <a:latin typeface="微软雅黑" panose="020B0503020204020204" pitchFamily="34" charset="-122"/>
                <a:ea typeface="微软雅黑" panose="020B0503020204020204" pitchFamily="34" charset="-122"/>
              </a:rPr>
              <a:t>“</a:t>
            </a:r>
            <a:r>
              <a:rPr lang="zh-CN" altLang="zh-CN" sz="1200" dirty="0" smtClean="0">
                <a:latin typeface="微软雅黑" panose="020B0503020204020204" pitchFamily="34" charset="-122"/>
                <a:ea typeface="微软雅黑" panose="020B0503020204020204" pitchFamily="34" charset="-122"/>
              </a:rPr>
              <a:t>广东十大新闻人物</a:t>
            </a:r>
            <a:r>
              <a:rPr lang="en-US" altLang="zh-CN" sz="1200" dirty="0" smtClean="0">
                <a:latin typeface="微软雅黑" panose="020B0503020204020204" pitchFamily="34" charset="-122"/>
                <a:ea typeface="微软雅黑" panose="020B0503020204020204" pitchFamily="34" charset="-122"/>
              </a:rPr>
              <a:t>”</a:t>
            </a:r>
            <a:r>
              <a:rPr lang="zh-CN" altLang="zh-CN" sz="1200" dirty="0" smtClean="0">
                <a:latin typeface="微软雅黑" panose="020B0503020204020204" pitchFamily="34" charset="-122"/>
                <a:ea typeface="微软雅黑" panose="020B0503020204020204" pitchFamily="34" charset="-122"/>
              </a:rPr>
              <a:t>；</a:t>
            </a:r>
            <a:r>
              <a:rPr lang="en-US" altLang="zh-CN" sz="1200" dirty="0" smtClean="0">
                <a:latin typeface="微软雅黑" panose="020B0503020204020204" pitchFamily="34" charset="-122"/>
                <a:ea typeface="微软雅黑" panose="020B0503020204020204" pitchFamily="34" charset="-122"/>
              </a:rPr>
              <a:t>2014</a:t>
            </a:r>
            <a:r>
              <a:rPr lang="zh-CN" altLang="zh-CN" sz="1200" dirty="0" smtClean="0">
                <a:latin typeface="微软雅黑" panose="020B0503020204020204" pitchFamily="34" charset="-122"/>
                <a:ea typeface="微软雅黑" panose="020B0503020204020204" pitchFamily="34" charset="-122"/>
              </a:rPr>
              <a:t>年王忠诚中国神经外科医师年度奖。曾参加印度洋地震海啸、青海玉树地震医疗救援及广州亚运会、亚残运会医疗保障工作。</a:t>
            </a:r>
            <a:endPar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endParaRPr>
          </a:p>
          <a:p>
            <a:pPr lvl="0" eaLnBrk="1" hangingPunct="1">
              <a:lnSpc>
                <a:spcPct val="120000"/>
              </a:lnSpc>
              <a:spcBef>
                <a:spcPts val="600"/>
              </a:spcBef>
              <a:defRPr/>
            </a:pPr>
            <a:r>
              <a:rPr kumimoji="0" lang="zh-CN" altLang="en-US" sz="12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科研</a:t>
            </a:r>
            <a:r>
              <a:rPr kumimoji="0" lang="en-US" altLang="zh-CN" sz="12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lang="zh-CN" altLang="zh-CN" sz="1200" dirty="0" smtClean="0">
                <a:latin typeface="微软雅黑" panose="020B0503020204020204" pitchFamily="34" charset="-122"/>
                <a:ea typeface="微软雅黑" panose="020B0503020204020204" pitchFamily="34" charset="-122"/>
              </a:rPr>
              <a:t>承担或完成广东省自然科学基金、科技计划项目等</a:t>
            </a:r>
            <a:r>
              <a:rPr lang="en-US" altLang="zh-CN" sz="1200" dirty="0" smtClean="0">
                <a:latin typeface="微软雅黑" panose="020B0503020204020204" pitchFamily="34" charset="-122"/>
                <a:ea typeface="微软雅黑" panose="020B0503020204020204" pitchFamily="34" charset="-122"/>
              </a:rPr>
              <a:t>9</a:t>
            </a:r>
            <a:r>
              <a:rPr lang="zh-CN" altLang="zh-CN" sz="1200" dirty="0" smtClean="0">
                <a:latin typeface="微软雅黑" panose="020B0503020204020204" pitchFamily="34" charset="-122"/>
                <a:ea typeface="微软雅黑" panose="020B0503020204020204" pitchFamily="34" charset="-122"/>
              </a:rPr>
              <a:t>项</a:t>
            </a:r>
            <a:r>
              <a:rPr lang="zh-CN" altLang="en-US" sz="1200" dirty="0" smtClean="0">
                <a:latin typeface="微软雅黑" panose="020B0503020204020204" pitchFamily="34" charset="-122"/>
                <a:ea typeface="微软雅黑" panose="020B0503020204020204" pitchFamily="34" charset="-122"/>
              </a:rPr>
              <a:t>，</a:t>
            </a:r>
            <a:r>
              <a:rPr lang="zh-CN" altLang="zh-CN" sz="1200" dirty="0" smtClean="0">
                <a:latin typeface="微软雅黑" panose="020B0503020204020204" pitchFamily="34" charset="-122"/>
                <a:ea typeface="微软雅黑" panose="020B0503020204020204" pitchFamily="34" charset="-122"/>
              </a:rPr>
              <a:t>省医学科研基金课题</a:t>
            </a:r>
            <a:r>
              <a:rPr lang="en-US" altLang="zh-CN" sz="1200" dirty="0" smtClean="0">
                <a:latin typeface="微软雅黑" panose="020B0503020204020204" pitchFamily="34" charset="-122"/>
                <a:ea typeface="微软雅黑" panose="020B0503020204020204" pitchFamily="34" charset="-122"/>
              </a:rPr>
              <a:t>3</a:t>
            </a:r>
            <a:r>
              <a:rPr lang="zh-CN" altLang="zh-CN" sz="1200" dirty="0" smtClean="0">
                <a:latin typeface="微软雅黑" panose="020B0503020204020204" pitchFamily="34" charset="-122"/>
                <a:ea typeface="微软雅黑" panose="020B0503020204020204" pitchFamily="34" charset="-122"/>
              </a:rPr>
              <a:t>项；参与各种课题</a:t>
            </a:r>
            <a:r>
              <a:rPr lang="en-US" altLang="zh-CN" sz="1200" dirty="0" smtClean="0">
                <a:latin typeface="微软雅黑" panose="020B0503020204020204" pitchFamily="34" charset="-122"/>
                <a:ea typeface="微软雅黑" panose="020B0503020204020204" pitchFamily="34" charset="-122"/>
              </a:rPr>
              <a:t>8</a:t>
            </a:r>
            <a:r>
              <a:rPr lang="zh-CN" altLang="zh-CN" sz="1200" dirty="0" smtClean="0">
                <a:latin typeface="微软雅黑" panose="020B0503020204020204" pitchFamily="34" charset="-122"/>
                <a:ea typeface="微软雅黑" panose="020B0503020204020204" pitchFamily="34" charset="-122"/>
              </a:rPr>
              <a:t>项；获省级科技奖励三等奖</a:t>
            </a:r>
            <a:r>
              <a:rPr lang="en-US" altLang="zh-CN" sz="1200" dirty="0" smtClean="0">
                <a:latin typeface="微软雅黑" panose="020B0503020204020204" pitchFamily="34" charset="-122"/>
                <a:ea typeface="微软雅黑" panose="020B0503020204020204" pitchFamily="34" charset="-122"/>
              </a:rPr>
              <a:t>2</a:t>
            </a:r>
            <a:r>
              <a:rPr lang="zh-CN" altLang="zh-CN" sz="1200" dirty="0" smtClean="0">
                <a:latin typeface="微软雅黑" panose="020B0503020204020204" pitchFamily="34" charset="-122"/>
                <a:ea typeface="微软雅黑" panose="020B0503020204020204" pitchFamily="34" charset="-122"/>
              </a:rPr>
              <a:t>项，市级科技奖励二等奖</a:t>
            </a:r>
            <a:r>
              <a:rPr lang="en-US" altLang="zh-CN" sz="1200" dirty="0" smtClean="0">
                <a:latin typeface="微软雅黑" panose="020B0503020204020204" pitchFamily="34" charset="-122"/>
                <a:ea typeface="微软雅黑" panose="020B0503020204020204" pitchFamily="34" charset="-122"/>
              </a:rPr>
              <a:t>1</a:t>
            </a:r>
            <a:r>
              <a:rPr lang="zh-CN" altLang="zh-CN" sz="1200" dirty="0" smtClean="0">
                <a:latin typeface="微软雅黑" panose="020B0503020204020204" pitchFamily="34" charset="-122"/>
                <a:ea typeface="微软雅黑" panose="020B0503020204020204" pitchFamily="34" charset="-122"/>
              </a:rPr>
              <a:t>项。</a:t>
            </a:r>
            <a:r>
              <a:rPr lang="zh-CN" altLang="en-US" sz="1200" dirty="0" smtClean="0">
                <a:latin typeface="微软雅黑" panose="020B0503020204020204" pitchFamily="34" charset="-122"/>
                <a:ea typeface="微软雅黑" panose="020B0503020204020204" pitchFamily="34" charset="-122"/>
              </a:rPr>
              <a:t>以第一作者（通讯作者）发表论文</a:t>
            </a:r>
            <a:r>
              <a:rPr lang="en-US" altLang="zh-CN" sz="1200" dirty="0" smtClean="0">
                <a:latin typeface="微软雅黑" panose="020B0503020204020204" pitchFamily="34" charset="-122"/>
                <a:ea typeface="微软雅黑" panose="020B0503020204020204" pitchFamily="34" charset="-122"/>
              </a:rPr>
              <a:t>60</a:t>
            </a:r>
            <a:r>
              <a:rPr lang="zh-CN" altLang="en-US" sz="1200" dirty="0" smtClean="0">
                <a:latin typeface="微软雅黑" panose="020B0503020204020204" pitchFamily="34" charset="-122"/>
                <a:ea typeface="微软雅黑" panose="020B0503020204020204" pitchFamily="34" charset="-122"/>
              </a:rPr>
              <a:t>余篇，参编书籍</a:t>
            </a:r>
            <a:r>
              <a:rPr lang="en-US" altLang="zh-CN" sz="1200" dirty="0" smtClean="0">
                <a:latin typeface="微软雅黑" panose="020B0503020204020204" pitchFamily="34" charset="-122"/>
                <a:ea typeface="微软雅黑" panose="020B0503020204020204" pitchFamily="34" charset="-122"/>
              </a:rPr>
              <a:t>10</a:t>
            </a:r>
            <a:r>
              <a:rPr lang="zh-CN" altLang="en-US" sz="1200" dirty="0" smtClean="0">
                <a:latin typeface="微软雅黑" panose="020B0503020204020204" pitchFamily="34" charset="-122"/>
                <a:ea typeface="微软雅黑" panose="020B0503020204020204" pitchFamily="34" charset="-122"/>
              </a:rPr>
              <a:t>部。</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20" name="矩形 19"/>
          <p:cNvSpPr/>
          <p:nvPr/>
        </p:nvSpPr>
        <p:spPr>
          <a:xfrm>
            <a:off x="2384425" y="6556375"/>
            <a:ext cx="9232900" cy="182563"/>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endParaRPr>
          </a:p>
        </p:txBody>
      </p:sp>
      <p:sp>
        <p:nvSpPr>
          <p:cNvPr id="22" name="文本框 21"/>
          <p:cNvSpPr txBox="1"/>
          <p:nvPr/>
        </p:nvSpPr>
        <p:spPr>
          <a:xfrm>
            <a:off x="2640013" y="76200"/>
            <a:ext cx="6887445" cy="350865"/>
          </a:xfrm>
          <a:prstGeom prst="rect">
            <a:avLst/>
          </a:prstGeom>
          <a:noFill/>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400" b="1" i="0" u="none" strike="noStrike" kern="1200" cap="none" spc="120" normalizeH="0" baseline="0" noProof="0" dirty="0" smtClean="0">
                <a:ln>
                  <a:noFill/>
                </a:ln>
                <a:solidFill>
                  <a:prstClr val="white"/>
                </a:solidFill>
                <a:effectLst/>
                <a:uLnTx/>
                <a:uFillTx/>
                <a:latin typeface="微软雅黑" panose="020B0503020204020204" pitchFamily="34" charset="-122"/>
                <a:ea typeface="微软雅黑" panose="020B0503020204020204" pitchFamily="34" charset="-122"/>
                <a:cs typeface="+mn-cs"/>
              </a:rPr>
              <a:t>周东  主任医师、医学博士、硕士生导师、神经外科主任</a:t>
            </a:r>
            <a:endParaRPr kumimoji="0" lang="en-US" altLang="zh-CN" sz="20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23" name="文本框 22"/>
          <p:cNvSpPr txBox="1"/>
          <p:nvPr/>
        </p:nvSpPr>
        <p:spPr>
          <a:xfrm>
            <a:off x="2640013" y="413609"/>
            <a:ext cx="7794625" cy="700576"/>
          </a:xfrm>
          <a:prstGeom prst="rect">
            <a:avLst/>
          </a:prstGeom>
          <a:noFill/>
        </p:spPr>
        <p:txBody>
          <a:bodyPr>
            <a:spAutoFit/>
          </a:bodyPr>
          <a:lstStyle/>
          <a:p>
            <a:pPr lvl="0" eaLnBrk="1" hangingPunct="1">
              <a:lnSpc>
                <a:spcPct val="150000"/>
              </a:lnSpc>
              <a:defRPr/>
            </a:pPr>
            <a:r>
              <a:rPr lang="zh-CN" altLang="zh-CN" sz="1400" b="1" dirty="0" smtClean="0">
                <a:solidFill>
                  <a:schemeClr val="bg1"/>
                </a:solidFill>
                <a:latin typeface="微软雅黑" panose="020B0503020204020204" pitchFamily="34" charset="-122"/>
                <a:ea typeface="微软雅黑" panose="020B0503020204020204" pitchFamily="34" charset="-122"/>
              </a:rPr>
              <a:t>中国老年医学学会神经医学分会副会长；中国医师协会神经外科医师分会第二届小儿神经外科专家委员会副主任委员；广东省医师协会神经外科医师分会副主任委员</a:t>
            </a:r>
            <a:endParaRPr kumimoji="0" lang="zh-CN" altLang="en-US" sz="1400" b="1" i="0" u="none" strike="noStrike" kern="1200" cap="none" spc="12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endParaRPr>
          </a:p>
        </p:txBody>
      </p:sp>
      <p:sp>
        <p:nvSpPr>
          <p:cNvPr id="24" name="矩形 23"/>
          <p:cNvSpPr/>
          <p:nvPr/>
        </p:nvSpPr>
        <p:spPr>
          <a:xfrm>
            <a:off x="444500" y="0"/>
            <a:ext cx="1806575" cy="110172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444" name="矩形 2"/>
          <p:cNvSpPr>
            <a:spLocks noChangeArrowheads="1"/>
          </p:cNvSpPr>
          <p:nvPr/>
        </p:nvSpPr>
        <p:spPr bwMode="auto">
          <a:xfrm>
            <a:off x="2691418" y="2743809"/>
            <a:ext cx="3571875" cy="1200329"/>
          </a:xfrm>
          <a:prstGeom prst="rect">
            <a:avLst/>
          </a:prstGeom>
          <a:noFill/>
          <a:ln w="9525">
            <a:noFill/>
            <a:miter lim="800000"/>
          </a:ln>
        </p:spPr>
        <p:txBody>
          <a:bodyPr>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1989.09-1994.07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兰州大学</a:t>
            </a:r>
            <a:r>
              <a:rPr kumimoji="0" 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学士学位</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1994.09-1997.07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兰州大学  硕士</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学位</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1997.09-2000.06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华中科技大学</a:t>
            </a:r>
            <a:r>
              <a:rPr kumimoji="0" 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博士学位</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2008.11-2009.02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德国萨尔州立大学 访问学者</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445" name="文本框 17"/>
          <p:cNvSpPr txBox="1">
            <a:spLocks noChangeArrowheads="1"/>
          </p:cNvSpPr>
          <p:nvPr/>
        </p:nvSpPr>
        <p:spPr bwMode="auto">
          <a:xfrm>
            <a:off x="2806700" y="1344123"/>
            <a:ext cx="1441450" cy="306387"/>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招生专业与类型</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pic>
        <p:nvPicPr>
          <p:cNvPr id="18446" name="图片 24"/>
          <p:cNvPicPr>
            <a:picLocks noChangeAspect="1"/>
          </p:cNvPicPr>
          <p:nvPr/>
        </p:nvPicPr>
        <p:blipFill>
          <a:blip r:embed="rId1" cstate="print"/>
          <a:srcRect t="3896" r="91544" b="3088"/>
          <a:stretch>
            <a:fillRect/>
          </a:stretch>
        </p:blipFill>
        <p:spPr bwMode="auto">
          <a:xfrm>
            <a:off x="2508983" y="2350594"/>
            <a:ext cx="307975" cy="358775"/>
          </a:xfrm>
          <a:prstGeom prst="rect">
            <a:avLst/>
          </a:prstGeom>
          <a:noFill/>
          <a:ln w="9525">
            <a:noFill/>
            <a:miter lim="800000"/>
            <a:headEnd/>
            <a:tailEnd/>
          </a:ln>
        </p:spPr>
      </p:pic>
      <p:sp>
        <p:nvSpPr>
          <p:cNvPr id="18447" name="文本框 25"/>
          <p:cNvSpPr txBox="1">
            <a:spLocks noChangeArrowheads="1"/>
          </p:cNvSpPr>
          <p:nvPr/>
        </p:nvSpPr>
        <p:spPr bwMode="auto">
          <a:xfrm>
            <a:off x="2807555" y="2384787"/>
            <a:ext cx="903287" cy="30797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教育经历</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pic>
        <p:nvPicPr>
          <p:cNvPr id="18448" name="图片 27"/>
          <p:cNvPicPr>
            <a:picLocks noChangeAspect="1"/>
          </p:cNvPicPr>
          <p:nvPr/>
        </p:nvPicPr>
        <p:blipFill>
          <a:blip r:embed="rId1" cstate="print"/>
          <a:srcRect t="3896" r="91544" b="3088"/>
          <a:stretch>
            <a:fillRect/>
          </a:stretch>
        </p:blipFill>
        <p:spPr bwMode="auto">
          <a:xfrm>
            <a:off x="6731000" y="1274763"/>
            <a:ext cx="307975" cy="358775"/>
          </a:xfrm>
          <a:prstGeom prst="rect">
            <a:avLst/>
          </a:prstGeom>
          <a:noFill/>
          <a:ln w="9525">
            <a:noFill/>
            <a:miter lim="800000"/>
            <a:headEnd/>
            <a:tailEnd/>
          </a:ln>
        </p:spPr>
      </p:pic>
      <p:sp>
        <p:nvSpPr>
          <p:cNvPr id="18449" name="文本框 28"/>
          <p:cNvSpPr txBox="1">
            <a:spLocks noChangeArrowheads="1"/>
          </p:cNvSpPr>
          <p:nvPr/>
        </p:nvSpPr>
        <p:spPr bwMode="auto">
          <a:xfrm>
            <a:off x="7011988" y="1300163"/>
            <a:ext cx="1082348" cy="307777"/>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临床与科研</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pic>
        <p:nvPicPr>
          <p:cNvPr id="18451" name="图片 32"/>
          <p:cNvPicPr>
            <a:picLocks noChangeAspect="1"/>
          </p:cNvPicPr>
          <p:nvPr/>
        </p:nvPicPr>
        <p:blipFill>
          <a:blip r:embed="rId2" cstate="print"/>
          <a:srcRect l="9991" r="8128"/>
          <a:stretch>
            <a:fillRect/>
          </a:stretch>
        </p:blipFill>
        <p:spPr bwMode="auto">
          <a:xfrm>
            <a:off x="10810875" y="85725"/>
            <a:ext cx="1123950" cy="1030288"/>
          </a:xfrm>
          <a:prstGeom prst="rect">
            <a:avLst/>
          </a:prstGeom>
          <a:noFill/>
          <a:ln w="9525">
            <a:noFill/>
            <a:miter lim="800000"/>
            <a:headEnd/>
            <a:tailEnd/>
          </a:ln>
        </p:spPr>
      </p:pic>
      <p:pic>
        <p:nvPicPr>
          <p:cNvPr id="1026" name="Picture 2" descr="G:\各种照片\新建文件夹\大头像照片.jpg"/>
          <p:cNvPicPr>
            <a:picLocks noChangeAspect="1" noChangeArrowheads="1"/>
          </p:cNvPicPr>
          <p:nvPr/>
        </p:nvPicPr>
        <p:blipFill>
          <a:blip r:embed="rId3" cstate="print"/>
          <a:srcRect/>
          <a:stretch>
            <a:fillRect/>
          </a:stretch>
        </p:blipFill>
        <p:spPr bwMode="auto">
          <a:xfrm>
            <a:off x="483926" y="1644162"/>
            <a:ext cx="1694001" cy="2077548"/>
          </a:xfrm>
          <a:prstGeom prst="rect">
            <a:avLst/>
          </a:prstGeom>
          <a:noFill/>
          <a:ln>
            <a:solidFill>
              <a:srgbClr val="00B0F0"/>
            </a:solidFill>
          </a:ln>
        </p:spPr>
      </p:pic>
      <p:pic>
        <p:nvPicPr>
          <p:cNvPr id="25" name="图片 24"/>
          <p:cNvPicPr>
            <a:picLocks noChangeAspect="1"/>
          </p:cNvPicPr>
          <p:nvPr/>
        </p:nvPicPr>
        <p:blipFill>
          <a:blip r:embed="rId1" cstate="print"/>
          <a:srcRect t="3896" r="91544" b="3088"/>
          <a:stretch>
            <a:fillRect/>
          </a:stretch>
        </p:blipFill>
        <p:spPr bwMode="auto">
          <a:xfrm>
            <a:off x="2520706" y="4103192"/>
            <a:ext cx="307975" cy="358775"/>
          </a:xfrm>
          <a:prstGeom prst="rect">
            <a:avLst/>
          </a:prstGeom>
          <a:noFill/>
          <a:ln w="9525">
            <a:noFill/>
            <a:miter lim="800000"/>
            <a:headEnd/>
            <a:tailEnd/>
          </a:ln>
        </p:spPr>
      </p:pic>
      <p:sp>
        <p:nvSpPr>
          <p:cNvPr id="26" name="文本框 25"/>
          <p:cNvSpPr txBox="1">
            <a:spLocks noChangeArrowheads="1"/>
          </p:cNvSpPr>
          <p:nvPr/>
        </p:nvSpPr>
        <p:spPr bwMode="auto">
          <a:xfrm>
            <a:off x="2845657" y="4111010"/>
            <a:ext cx="902811" cy="307777"/>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工作经历</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27" name="矩形 2"/>
          <p:cNvSpPr>
            <a:spLocks noChangeArrowheads="1"/>
          </p:cNvSpPr>
          <p:nvPr/>
        </p:nvSpPr>
        <p:spPr bwMode="auto">
          <a:xfrm>
            <a:off x="2703145" y="4478824"/>
            <a:ext cx="3571875" cy="923330"/>
          </a:xfrm>
          <a:prstGeom prst="rect">
            <a:avLst/>
          </a:prstGeom>
          <a:noFill/>
          <a:ln w="9525">
            <a:noFill/>
            <a:miter lim="800000"/>
          </a:ln>
        </p:spPr>
        <p:txBody>
          <a:bodyPr>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2000.7-2003.11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广东省人民医院  主治医师</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lvl="0" eaLnBrk="1" hangingPunct="1">
              <a:lnSpc>
                <a:spcPct val="150000"/>
              </a:lnSpc>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2003.12-2008.11 </a:t>
            </a:r>
            <a:r>
              <a:rPr lang="zh-CN" altLang="en-US" sz="1200" dirty="0" smtClean="0">
                <a:solidFill>
                  <a:prstClr val="black"/>
                </a:solidFill>
                <a:latin typeface="微软雅黑" panose="020B0503020204020204" pitchFamily="34" charset="-122"/>
                <a:ea typeface="微软雅黑" panose="020B0503020204020204" pitchFamily="34" charset="-122"/>
              </a:rPr>
              <a:t>广东省人民医院  副主任医师</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lvl="0" eaLnBrk="1" hangingPunct="1">
              <a:lnSpc>
                <a:spcPct val="150000"/>
              </a:lnSpc>
              <a:defRPr/>
            </a:pPr>
            <a:r>
              <a:rPr lang="en-US" altLang="zh-CN" sz="1200" dirty="0" smtClean="0">
                <a:solidFill>
                  <a:prstClr val="black"/>
                </a:solidFill>
                <a:latin typeface="微软雅黑" panose="020B0503020204020204" pitchFamily="34" charset="-122"/>
                <a:ea typeface="微软雅黑" panose="020B0503020204020204" pitchFamily="34" charset="-122"/>
              </a:rPr>
              <a:t>2008</a:t>
            </a: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.12-              </a:t>
            </a:r>
            <a:r>
              <a:rPr lang="zh-CN" altLang="en-US" sz="1200" dirty="0" smtClean="0">
                <a:solidFill>
                  <a:prstClr val="black"/>
                </a:solidFill>
                <a:latin typeface="微软雅黑" panose="020B0503020204020204" pitchFamily="34" charset="-122"/>
                <a:ea typeface="微软雅黑" panose="020B0503020204020204" pitchFamily="34" charset="-122"/>
              </a:rPr>
              <a:t>广东省人民医院  主任医师</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pic>
        <p:nvPicPr>
          <p:cNvPr id="1027" name="Picture 3" descr="G:\各种照片\新建文件夹 (4)\mmexport1446983163516.jpg"/>
          <p:cNvPicPr>
            <a:picLocks noChangeAspect="1" noChangeArrowheads="1"/>
          </p:cNvPicPr>
          <p:nvPr/>
        </p:nvPicPr>
        <p:blipFill>
          <a:blip r:embed="rId4" cstate="print"/>
          <a:srcRect/>
          <a:stretch>
            <a:fillRect/>
          </a:stretch>
        </p:blipFill>
        <p:spPr bwMode="auto">
          <a:xfrm>
            <a:off x="7619999" y="4088421"/>
            <a:ext cx="3137877" cy="235340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650</Words>
  <Application>WPS 演示</Application>
  <PresentationFormat>自定义</PresentationFormat>
  <Paragraphs>33</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宋体</vt:lpstr>
      <vt:lpstr>Wingdings</vt:lpstr>
      <vt:lpstr>Calibri</vt:lpstr>
      <vt:lpstr>Calibri Light</vt:lpstr>
      <vt:lpstr>Calibri</vt:lpstr>
      <vt:lpstr>微软雅黑</vt:lpstr>
      <vt:lpstr>Arial Unicode MS</vt:lpstr>
      <vt:lpstr>1_Office 主题</vt:lpstr>
      <vt:lpstr>PowerPoint 演示文稿</vt:lpstr>
    </vt:vector>
  </TitlesOfParts>
  <Company>zsb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china</dc:creator>
  <cp:lastModifiedBy>netuser</cp:lastModifiedBy>
  <cp:revision>369</cp:revision>
  <dcterms:created xsi:type="dcterms:W3CDTF">2015-05-04T02:17:00Z</dcterms:created>
  <dcterms:modified xsi:type="dcterms:W3CDTF">2017-09-29T00:25:20Z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2052-10.1.0.6748</vt:lpwstr>
  </property>
</Properties>
</file>