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9" r:id="rId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1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p:restoredTop sz="94646"/>
  </p:normalViewPr>
  <p:slideViewPr>
    <p:cSldViewPr snapToGrid="0">
      <p:cViewPr>
        <p:scale>
          <a:sx n="100" d="100"/>
          <a:sy n="100" d="100"/>
        </p:scale>
        <p:origin x="464" y="344"/>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89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4D8418-1E59-4B4A-802B-8EB6B5924768}" type="datetimeFigureOut">
              <a:rPr lang="zh-CN" altLang="en-US" smtClean="0"/>
              <a:pPr/>
              <a:t>2017/9/29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DA1C69-D18C-4565-8958-155BD5F350F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4DE93-C22A-4272-89FC-F9AD00029361}" type="datetimeFigureOut">
              <a:rPr lang="zh-CN" altLang="en-US" smtClean="0"/>
              <a:pPr/>
              <a:t>2017/9/29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F2B9A-737D-4852-8603-249D2991ECE9}" type="slidenum">
              <a:rPr lang="zh-CN" altLang="en-US" smtClean="0"/>
              <a:pPr/>
              <a:t>‹#›</a:t>
            </a:fld>
            <a:endParaRPr lang="zh-CN" altLang="en-US"/>
          </a:p>
        </p:txBody>
      </p:sp>
    </p:spTree>
    <p:extLst>
      <p:ext uri="{BB962C8B-B14F-4D97-AF65-F5344CB8AC3E}">
        <p14:creationId xmlns:p14="http://schemas.microsoft.com/office/powerpoint/2010/main" val="57996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2BF2B9A-737D-4852-8603-249D2991ECE9}" type="slidenum">
              <a:rPr lang="zh-CN" altLang="en-US" smtClean="0"/>
              <a:pPr/>
              <a:t>1</a:t>
            </a:fld>
            <a:endParaRPr lang="zh-CN" altLang="en-US"/>
          </a:p>
        </p:txBody>
      </p:sp>
    </p:spTree>
    <p:extLst>
      <p:ext uri="{BB962C8B-B14F-4D97-AF65-F5344CB8AC3E}">
        <p14:creationId xmlns:p14="http://schemas.microsoft.com/office/powerpoint/2010/main" val="276153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DB139ED-3AF7-4341-B30D-7D211200068A}" type="datetimeFigureOut">
              <a:rPr lang="zh-CN" altLang="en-US" smtClean="0"/>
              <a:pPr/>
              <a:t>2017/9/29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6BAD1B-F634-457C-9484-7D9DE870C25D}" type="slidenum">
              <a:rPr lang="zh-CN" altLang="en-US" smtClean="0"/>
              <a:pPr/>
              <a:t>‹#›</a:t>
            </a:fld>
            <a:endParaRPr lang="zh-CN" altLang="en-US"/>
          </a:p>
        </p:txBody>
      </p:sp>
    </p:spTree>
    <p:extLst>
      <p:ext uri="{BB962C8B-B14F-4D97-AF65-F5344CB8AC3E}">
        <p14:creationId xmlns:p14="http://schemas.microsoft.com/office/powerpoint/2010/main" val="110328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DB139ED-3AF7-4341-B30D-7D211200068A}" type="datetimeFigureOut">
              <a:rPr lang="zh-CN" altLang="en-US" smtClean="0"/>
              <a:pPr/>
              <a:t>2017/9/29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6BAD1B-F634-457C-9484-7D9DE870C25D}" type="slidenum">
              <a:rPr lang="zh-CN" altLang="en-US" smtClean="0"/>
              <a:pPr/>
              <a:t>‹#›</a:t>
            </a:fld>
            <a:endParaRPr lang="zh-CN" altLang="en-US"/>
          </a:p>
        </p:txBody>
      </p:sp>
    </p:spTree>
    <p:extLst>
      <p:ext uri="{BB962C8B-B14F-4D97-AF65-F5344CB8AC3E}">
        <p14:creationId xmlns:p14="http://schemas.microsoft.com/office/powerpoint/2010/main" val="2191701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DB139ED-3AF7-4341-B30D-7D211200068A}" type="datetimeFigureOut">
              <a:rPr lang="zh-CN" altLang="en-US" smtClean="0"/>
              <a:pPr/>
              <a:t>2017/9/29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6BAD1B-F634-457C-9484-7D9DE870C25D}" type="slidenum">
              <a:rPr lang="zh-CN" altLang="en-US" smtClean="0"/>
              <a:pPr/>
              <a:t>‹#›</a:t>
            </a:fld>
            <a:endParaRPr lang="zh-CN" altLang="en-US"/>
          </a:p>
        </p:txBody>
      </p:sp>
    </p:spTree>
    <p:extLst>
      <p:ext uri="{BB962C8B-B14F-4D97-AF65-F5344CB8AC3E}">
        <p14:creationId xmlns:p14="http://schemas.microsoft.com/office/powerpoint/2010/main" val="375982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DB139ED-3AF7-4341-B30D-7D211200068A}" type="datetimeFigureOut">
              <a:rPr lang="zh-CN" altLang="en-US" smtClean="0"/>
              <a:pPr/>
              <a:t>2017/9/29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6BAD1B-F634-457C-9484-7D9DE870C25D}" type="slidenum">
              <a:rPr lang="zh-CN" altLang="en-US" smtClean="0"/>
              <a:pPr/>
              <a:t>‹#›</a:t>
            </a:fld>
            <a:endParaRPr lang="zh-CN" altLang="en-US"/>
          </a:p>
        </p:txBody>
      </p:sp>
    </p:spTree>
    <p:extLst>
      <p:ext uri="{BB962C8B-B14F-4D97-AF65-F5344CB8AC3E}">
        <p14:creationId xmlns:p14="http://schemas.microsoft.com/office/powerpoint/2010/main" val="394688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DB139ED-3AF7-4341-B30D-7D211200068A}" type="datetimeFigureOut">
              <a:rPr lang="zh-CN" altLang="en-US" smtClean="0"/>
              <a:pPr/>
              <a:t>2017/9/29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6BAD1B-F634-457C-9484-7D9DE870C25D}" type="slidenum">
              <a:rPr lang="zh-CN" altLang="en-US" smtClean="0"/>
              <a:pPr/>
              <a:t>‹#›</a:t>
            </a:fld>
            <a:endParaRPr lang="zh-CN" altLang="en-US"/>
          </a:p>
        </p:txBody>
      </p:sp>
    </p:spTree>
    <p:extLst>
      <p:ext uri="{BB962C8B-B14F-4D97-AF65-F5344CB8AC3E}">
        <p14:creationId xmlns:p14="http://schemas.microsoft.com/office/powerpoint/2010/main" val="304243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DB139ED-3AF7-4341-B30D-7D211200068A}" type="datetimeFigureOut">
              <a:rPr lang="zh-CN" altLang="en-US" smtClean="0"/>
              <a:pPr/>
              <a:t>2017/9/29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6BAD1B-F634-457C-9484-7D9DE870C25D}" type="slidenum">
              <a:rPr lang="zh-CN" altLang="en-US" smtClean="0"/>
              <a:pPr/>
              <a:t>‹#›</a:t>
            </a:fld>
            <a:endParaRPr lang="zh-CN" altLang="en-US"/>
          </a:p>
        </p:txBody>
      </p:sp>
    </p:spTree>
    <p:extLst>
      <p:ext uri="{BB962C8B-B14F-4D97-AF65-F5344CB8AC3E}">
        <p14:creationId xmlns:p14="http://schemas.microsoft.com/office/powerpoint/2010/main" val="59154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DB139ED-3AF7-4341-B30D-7D211200068A}" type="datetimeFigureOut">
              <a:rPr lang="zh-CN" altLang="en-US" smtClean="0"/>
              <a:pPr/>
              <a:t>2017/9/29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D6BAD1B-F634-457C-9484-7D9DE870C25D}" type="slidenum">
              <a:rPr lang="zh-CN" altLang="en-US" smtClean="0"/>
              <a:pPr/>
              <a:t>‹#›</a:t>
            </a:fld>
            <a:endParaRPr lang="zh-CN" altLang="en-US"/>
          </a:p>
        </p:txBody>
      </p:sp>
    </p:spTree>
    <p:extLst>
      <p:ext uri="{BB962C8B-B14F-4D97-AF65-F5344CB8AC3E}">
        <p14:creationId xmlns:p14="http://schemas.microsoft.com/office/powerpoint/2010/main" val="10126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DB139ED-3AF7-4341-B30D-7D211200068A}" type="datetimeFigureOut">
              <a:rPr lang="zh-CN" altLang="en-US" smtClean="0"/>
              <a:pPr/>
              <a:t>2017/9/29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6BAD1B-F634-457C-9484-7D9DE870C25D}" type="slidenum">
              <a:rPr lang="zh-CN" altLang="en-US" smtClean="0"/>
              <a:pPr/>
              <a:t>‹#›</a:t>
            </a:fld>
            <a:endParaRPr lang="zh-CN" altLang="en-US"/>
          </a:p>
        </p:txBody>
      </p:sp>
    </p:spTree>
    <p:extLst>
      <p:ext uri="{BB962C8B-B14F-4D97-AF65-F5344CB8AC3E}">
        <p14:creationId xmlns:p14="http://schemas.microsoft.com/office/powerpoint/2010/main" val="76145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DB139ED-3AF7-4341-B30D-7D211200068A}" type="datetimeFigureOut">
              <a:rPr lang="zh-CN" altLang="en-US" smtClean="0"/>
              <a:pPr/>
              <a:t>2017/9/29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D6BAD1B-F634-457C-9484-7D9DE870C25D}" type="slidenum">
              <a:rPr lang="zh-CN" altLang="en-US" smtClean="0"/>
              <a:pPr/>
              <a:t>‹#›</a:t>
            </a:fld>
            <a:endParaRPr lang="zh-CN" altLang="en-US"/>
          </a:p>
        </p:txBody>
      </p:sp>
    </p:spTree>
    <p:extLst>
      <p:ext uri="{BB962C8B-B14F-4D97-AF65-F5344CB8AC3E}">
        <p14:creationId xmlns:p14="http://schemas.microsoft.com/office/powerpoint/2010/main" val="798128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DB139ED-3AF7-4341-B30D-7D211200068A}" type="datetimeFigureOut">
              <a:rPr lang="zh-CN" altLang="en-US" smtClean="0"/>
              <a:pPr/>
              <a:t>2017/9/29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6BAD1B-F634-457C-9484-7D9DE870C25D}" type="slidenum">
              <a:rPr lang="zh-CN" altLang="en-US" smtClean="0"/>
              <a:pPr/>
              <a:t>‹#›</a:t>
            </a:fld>
            <a:endParaRPr lang="zh-CN" altLang="en-US"/>
          </a:p>
        </p:txBody>
      </p:sp>
    </p:spTree>
    <p:extLst>
      <p:ext uri="{BB962C8B-B14F-4D97-AF65-F5344CB8AC3E}">
        <p14:creationId xmlns:p14="http://schemas.microsoft.com/office/powerpoint/2010/main" val="89493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DB139ED-3AF7-4341-B30D-7D211200068A}" type="datetimeFigureOut">
              <a:rPr lang="zh-CN" altLang="en-US" smtClean="0"/>
              <a:pPr/>
              <a:t>2017/9/29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6BAD1B-F634-457C-9484-7D9DE870C25D}" type="slidenum">
              <a:rPr lang="zh-CN" altLang="en-US" smtClean="0"/>
              <a:pPr/>
              <a:t>‹#›</a:t>
            </a:fld>
            <a:endParaRPr lang="zh-CN" altLang="en-US"/>
          </a:p>
        </p:txBody>
      </p:sp>
    </p:spTree>
    <p:extLst>
      <p:ext uri="{BB962C8B-B14F-4D97-AF65-F5344CB8AC3E}">
        <p14:creationId xmlns:p14="http://schemas.microsoft.com/office/powerpoint/2010/main" val="8138386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139ED-3AF7-4341-B30D-7D211200068A}" type="datetimeFigureOut">
              <a:rPr lang="zh-CN" altLang="en-US" smtClean="0"/>
              <a:pPr/>
              <a:t>2017/9/29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BAD1B-F634-457C-9484-7D9DE870C25D}" type="slidenum">
              <a:rPr lang="zh-CN" altLang="en-US" smtClean="0"/>
              <a:pPr/>
              <a:t>‹#›</a:t>
            </a:fld>
            <a:endParaRPr lang="zh-CN" altLang="en-US"/>
          </a:p>
        </p:txBody>
      </p:sp>
    </p:spTree>
    <p:extLst>
      <p:ext uri="{BB962C8B-B14F-4D97-AF65-F5344CB8AC3E}">
        <p14:creationId xmlns:p14="http://schemas.microsoft.com/office/powerpoint/2010/main" val="1303551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jpg"/><Relationship Id="rId7" Type="http://schemas.openxmlformats.org/officeDocument/2006/relationships/image" Target="../media/image4.jpeg"/><Relationship Id="rId8"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02544" y="8475"/>
            <a:ext cx="8378947" cy="1096963"/>
          </a:xfrm>
          <a:prstGeom prst="rect">
            <a:avLst/>
          </a:prstGeom>
          <a:solidFill>
            <a:srgbClr val="C55A11"/>
          </a:solidFill>
          <a:ln>
            <a:noFill/>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438" name="文本框 12"/>
          <p:cNvSpPr txBox="1">
            <a:spLocks noChangeArrowheads="1"/>
          </p:cNvSpPr>
          <p:nvPr/>
        </p:nvSpPr>
        <p:spPr bwMode="auto">
          <a:xfrm>
            <a:off x="280729" y="4195278"/>
            <a:ext cx="2279460" cy="535531"/>
          </a:xfrm>
          <a:prstGeom prst="rect">
            <a:avLst/>
          </a:prstGeom>
          <a:noFill/>
          <a:ln w="9525">
            <a:noFill/>
            <a:miter lim="800000"/>
            <a:headEnd/>
            <a:tailEnd/>
          </a:ln>
        </p:spPr>
        <p:txBody>
          <a:bodyPr wrap="square">
            <a:spAutoFit/>
          </a:bodyPr>
          <a:lstStyle/>
          <a:p>
            <a:pPr fontAlgn="base">
              <a:lnSpc>
                <a:spcPct val="120000"/>
              </a:lnSpc>
              <a:spcBef>
                <a:spcPct val="0"/>
              </a:spcBef>
              <a:spcAft>
                <a:spcPct val="0"/>
              </a:spcAft>
              <a:defRPr/>
            </a:pPr>
            <a:r>
              <a:rPr lang="en-US" altLang="zh-CN" sz="1200" dirty="0" smtClean="0">
                <a:solidFill>
                  <a:prstClr val="black"/>
                </a:solidFill>
                <a:latin typeface="Microsoft YaHei" charset="-122"/>
                <a:ea typeface="Microsoft YaHei" charset="-122"/>
                <a:cs typeface="Microsoft YaHei" charset="-122"/>
              </a:rPr>
              <a:t>Email: yjb9211@21cn.com</a:t>
            </a:r>
          </a:p>
          <a:p>
            <a:pPr lvl="0" fontAlgn="base">
              <a:lnSpc>
                <a:spcPct val="120000"/>
              </a:lnSpc>
              <a:spcBef>
                <a:spcPct val="0"/>
              </a:spcBef>
              <a:spcAft>
                <a:spcPct val="0"/>
              </a:spcAft>
              <a:defRPr/>
            </a:pPr>
            <a:r>
              <a:rPr kumimoji="0" lang="en-US" altLang="zh-CN" sz="1200" u="none" strike="noStrike" kern="1200" cap="none" spc="0" normalizeH="0" baseline="0" noProof="0" dirty="0" smtClean="0">
                <a:ln>
                  <a:noFill/>
                </a:ln>
                <a:solidFill>
                  <a:prstClr val="black"/>
                </a:solidFill>
                <a:effectLst/>
                <a:uLnTx/>
                <a:uFillTx/>
                <a:latin typeface="Microsoft YaHei" charset="-122"/>
                <a:ea typeface="Microsoft YaHei" charset="-122"/>
                <a:cs typeface="Microsoft YaHei" charset="-122"/>
              </a:rPr>
              <a:t>Tel</a:t>
            </a:r>
            <a:r>
              <a:rPr kumimoji="0" lang="en-US" altLang="zh-CN" sz="1200" u="none" strike="noStrike" kern="1200" cap="none" spc="0" normalizeH="0" baseline="0" noProof="0" dirty="0">
                <a:ln>
                  <a:noFill/>
                </a:ln>
                <a:solidFill>
                  <a:prstClr val="black"/>
                </a:solidFill>
                <a:effectLst/>
                <a:uLnTx/>
                <a:uFillTx/>
                <a:latin typeface="Microsoft YaHei" charset="-122"/>
                <a:ea typeface="Microsoft YaHei" charset="-122"/>
                <a:cs typeface="Microsoft YaHei" charset="-122"/>
              </a:rPr>
              <a:t>: </a:t>
            </a:r>
            <a:r>
              <a:rPr lang="is-IS" altLang="zh-CN" sz="1200" dirty="0" smtClean="0">
                <a:solidFill>
                  <a:prstClr val="black"/>
                </a:solidFill>
                <a:latin typeface="Microsoft YaHei" charset="-122"/>
                <a:ea typeface="Microsoft YaHei" charset="-122"/>
                <a:cs typeface="Microsoft YaHei" charset="-122"/>
              </a:rPr>
              <a:t>13902388635</a:t>
            </a:r>
            <a:endParaRPr kumimoji="0" lang="en-US" altLang="zh-CN" sz="1200" u="none" strike="noStrike" kern="1200" cap="none" spc="0" normalizeH="0" baseline="0" noProof="0" dirty="0" smtClean="0">
              <a:ln>
                <a:noFill/>
              </a:ln>
              <a:solidFill>
                <a:prstClr val="black"/>
              </a:solidFill>
              <a:effectLst/>
              <a:uLnTx/>
              <a:uFillTx/>
              <a:latin typeface="Microsoft YaHei" charset="-122"/>
              <a:ea typeface="Microsoft YaHei" charset="-122"/>
              <a:cs typeface="Microsoft YaHei" charset="-122"/>
            </a:endParaRPr>
          </a:p>
        </p:txBody>
      </p:sp>
      <p:sp>
        <p:nvSpPr>
          <p:cNvPr id="20" name="矩形 19"/>
          <p:cNvSpPr/>
          <p:nvPr/>
        </p:nvSpPr>
        <p:spPr>
          <a:xfrm>
            <a:off x="2384425" y="6442075"/>
            <a:ext cx="9232900" cy="18256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2" name="文本框 21"/>
          <p:cNvSpPr txBox="1"/>
          <p:nvPr/>
        </p:nvSpPr>
        <p:spPr>
          <a:xfrm>
            <a:off x="2407055" y="-20889"/>
            <a:ext cx="8455026" cy="461665"/>
          </a:xfrm>
          <a:prstGeom prst="rect">
            <a:avLst/>
          </a:prstGeom>
          <a:noFill/>
        </p:spPr>
        <p:txBody>
          <a:bodyPr wrap="square">
            <a:spAutoFit/>
          </a:bodyPr>
          <a:lstStyle/>
          <a:p>
            <a:pPr>
              <a:lnSpc>
                <a:spcPct val="120000"/>
              </a:lnSpc>
              <a:defRPr/>
            </a:pPr>
            <a:r>
              <a:rPr kumimoji="0" lang="zh-CN" altLang="en-US" sz="2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姚学清   </a:t>
            </a:r>
            <a:r>
              <a:rPr lang="zh-CN" altLang="en-US" sz="1400" b="1" spc="120" dirty="0" smtClean="0">
                <a:solidFill>
                  <a:prstClr val="white"/>
                </a:solidFill>
                <a:latin typeface="微软雅黑" panose="020B0503020204020204" pitchFamily="34" charset="-122"/>
                <a:ea typeface="微软雅黑" panose="020B0503020204020204" pitchFamily="34" charset="-122"/>
              </a:rPr>
              <a:t>主任医师、硕士生导师</a:t>
            </a:r>
            <a:endParaRPr lang="en-US" altLang="zh-CN" sz="1400" b="1" spc="120" dirty="0" smtClean="0">
              <a:solidFill>
                <a:prstClr val="white"/>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407055" y="411950"/>
            <a:ext cx="8253551" cy="307777"/>
          </a:xfrm>
          <a:prstGeom prst="rect">
            <a:avLst/>
          </a:prstGeom>
          <a:noFill/>
        </p:spPr>
        <p:txBody>
          <a:bodyPr wrap="square">
            <a:spAutoFit/>
          </a:bodyPr>
          <a:lstStyle/>
          <a:p>
            <a:pPr>
              <a:defRPr/>
            </a:pPr>
            <a:r>
              <a:rPr lang="zh-CN" altLang="en-US" sz="1400" b="1" spc="120" dirty="0" smtClean="0">
                <a:solidFill>
                  <a:prstClr val="white"/>
                </a:solidFill>
                <a:latin typeface="微软雅黑" panose="020B0503020204020204" pitchFamily="34" charset="-122"/>
                <a:ea typeface="微软雅黑" panose="020B0503020204020204" pitchFamily="34" charset="-122"/>
              </a:rPr>
              <a:t>附属广东省人民医院外科第一党支部书记</a:t>
            </a:r>
            <a:endParaRPr kumimoji="0" lang="zh-CN" altLang="en-US" sz="1400" b="1" i="0" u="none" strike="noStrike" kern="1200" cap="none" spc="12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2" name="组 1"/>
          <p:cNvGrpSpPr/>
          <p:nvPr/>
        </p:nvGrpSpPr>
        <p:grpSpPr>
          <a:xfrm>
            <a:off x="2410343" y="1901095"/>
            <a:ext cx="4774213" cy="1282493"/>
            <a:chOff x="2419299" y="2119336"/>
            <a:chExt cx="4774213" cy="1282493"/>
          </a:xfrm>
        </p:grpSpPr>
        <p:sp>
          <p:nvSpPr>
            <p:cNvPr id="18444" name="矩形 2"/>
            <p:cNvSpPr>
              <a:spLocks noChangeArrowheads="1"/>
            </p:cNvSpPr>
            <p:nvPr/>
          </p:nvSpPr>
          <p:spPr bwMode="auto">
            <a:xfrm>
              <a:off x="2699408" y="2314352"/>
              <a:ext cx="4494104" cy="1087477"/>
            </a:xfrm>
            <a:prstGeom prst="rect">
              <a:avLst/>
            </a:prstGeom>
            <a:noFill/>
            <a:ln w="9525">
              <a:noFill/>
              <a:miter lim="800000"/>
              <a:headEnd/>
              <a:tailEnd/>
            </a:ln>
          </p:spPr>
          <p:txBody>
            <a:bodyPr wrap="square">
              <a:spAutoFit/>
            </a:bodyPr>
            <a:lstStyle/>
            <a:p>
              <a:pPr lvl="0" fontAlgn="base">
                <a:lnSpc>
                  <a:spcPct val="120000"/>
                </a:lnSpc>
                <a:spcBef>
                  <a:spcPct val="0"/>
                </a:spcBef>
                <a:spcAft>
                  <a:spcPct val="0"/>
                </a:spcAft>
                <a:defRPr/>
              </a:pPr>
              <a:r>
                <a:rPr lang="en-US" altLang="zh-CN" sz="1000" dirty="0">
                  <a:solidFill>
                    <a:prstClr val="black"/>
                  </a:solidFill>
                  <a:latin typeface="微软雅黑" pitchFamily="34" charset="-122"/>
                  <a:ea typeface="微软雅黑" pitchFamily="34" charset="-122"/>
                </a:rPr>
                <a:t>2000/09-2003/06 </a:t>
              </a:r>
              <a:r>
                <a:rPr lang="zh-CN" altLang="en-US" sz="1000" dirty="0">
                  <a:solidFill>
                    <a:prstClr val="black"/>
                  </a:solidFill>
                  <a:latin typeface="微软雅黑" pitchFamily="34" charset="-122"/>
                  <a:ea typeface="微软雅黑" pitchFamily="34" charset="-122"/>
                </a:rPr>
                <a:t>第一军医大学临床解剖研究所   第一军医大学南方医院普外科联合培养博士研究生</a:t>
              </a:r>
              <a:r>
                <a:rPr lang="en-US" altLang="zh-CN" sz="1000" dirty="0">
                  <a:solidFill>
                    <a:prstClr val="black"/>
                  </a:solidFill>
                  <a:latin typeface="微软雅黑" pitchFamily="34" charset="-122"/>
                  <a:ea typeface="微软雅黑" pitchFamily="34" charset="-122"/>
                </a:rPr>
                <a:t>;</a:t>
              </a:r>
              <a:r>
                <a:rPr lang="zh-CN" altLang="en-US" sz="1000" dirty="0">
                  <a:solidFill>
                    <a:prstClr val="black"/>
                  </a:solidFill>
                  <a:latin typeface="微软雅黑" pitchFamily="34" charset="-122"/>
                  <a:ea typeface="微软雅黑" pitchFamily="34" charset="-122"/>
                </a:rPr>
                <a:t> 导师</a:t>
              </a:r>
              <a:r>
                <a:rPr lang="en-US" altLang="zh-CN" sz="1000" dirty="0">
                  <a:solidFill>
                    <a:prstClr val="black"/>
                  </a:solidFill>
                  <a:latin typeface="微软雅黑" pitchFamily="34" charset="-122"/>
                  <a:ea typeface="微软雅黑" pitchFamily="34" charset="-122"/>
                </a:rPr>
                <a:t>:</a:t>
              </a:r>
              <a:r>
                <a:rPr lang="zh-CN" altLang="en-US" sz="1000" dirty="0">
                  <a:solidFill>
                    <a:prstClr val="black"/>
                  </a:solidFill>
                  <a:latin typeface="微软雅黑" pitchFamily="34" charset="-122"/>
                  <a:ea typeface="微软雅黑" pitchFamily="34" charset="-122"/>
                </a:rPr>
                <a:t> 钟世镇、卿三华、黄祥成</a:t>
              </a:r>
            </a:p>
            <a:p>
              <a:pPr lvl="0" fontAlgn="base">
                <a:lnSpc>
                  <a:spcPct val="120000"/>
                </a:lnSpc>
                <a:spcBef>
                  <a:spcPct val="0"/>
                </a:spcBef>
                <a:spcAft>
                  <a:spcPct val="0"/>
                </a:spcAft>
                <a:defRPr/>
              </a:pPr>
              <a:r>
                <a:rPr lang="en-US" altLang="zh-CN" sz="1000" dirty="0">
                  <a:solidFill>
                    <a:prstClr val="black"/>
                  </a:solidFill>
                  <a:latin typeface="微软雅黑" pitchFamily="34" charset="-122"/>
                  <a:ea typeface="微软雅黑" pitchFamily="34" charset="-122"/>
                </a:rPr>
                <a:t>1997/09-2000/07 </a:t>
              </a:r>
              <a:r>
                <a:rPr lang="zh-CN" altLang="en-US" sz="1000" dirty="0">
                  <a:solidFill>
                    <a:prstClr val="black"/>
                  </a:solidFill>
                  <a:latin typeface="微软雅黑" pitchFamily="34" charset="-122"/>
                  <a:ea typeface="微软雅黑" pitchFamily="34" charset="-122"/>
                </a:rPr>
                <a:t>第一军医大学南方医院普通外科硕士研究生</a:t>
              </a:r>
              <a:r>
                <a:rPr lang="en-US" altLang="zh-CN" sz="1000" dirty="0">
                  <a:solidFill>
                    <a:prstClr val="black"/>
                  </a:solidFill>
                  <a:latin typeface="微软雅黑" pitchFamily="34" charset="-122"/>
                  <a:ea typeface="微软雅黑" pitchFamily="34" charset="-122"/>
                </a:rPr>
                <a:t>;</a:t>
              </a:r>
              <a:r>
                <a:rPr lang="zh-CN" altLang="en-US" sz="1000" dirty="0">
                  <a:solidFill>
                    <a:prstClr val="black"/>
                  </a:solidFill>
                  <a:latin typeface="微软雅黑" pitchFamily="34" charset="-122"/>
                  <a:ea typeface="微软雅黑" pitchFamily="34" charset="-122"/>
                </a:rPr>
                <a:t> 导师</a:t>
              </a:r>
              <a:r>
                <a:rPr lang="en-US" altLang="zh-CN" sz="1000" dirty="0">
                  <a:solidFill>
                    <a:prstClr val="black"/>
                  </a:solidFill>
                  <a:latin typeface="微软雅黑" pitchFamily="34" charset="-122"/>
                  <a:ea typeface="微软雅黑" pitchFamily="34" charset="-122"/>
                </a:rPr>
                <a:t>:</a:t>
              </a:r>
              <a:r>
                <a:rPr lang="zh-CN" altLang="en-US" sz="1000" dirty="0">
                  <a:solidFill>
                    <a:prstClr val="black"/>
                  </a:solidFill>
                  <a:latin typeface="微软雅黑" pitchFamily="34" charset="-122"/>
                  <a:ea typeface="微软雅黑" pitchFamily="34" charset="-122"/>
                </a:rPr>
                <a:t> 卿三华</a:t>
              </a:r>
            </a:p>
            <a:p>
              <a:pPr lvl="0" fontAlgn="base">
                <a:lnSpc>
                  <a:spcPct val="120000"/>
                </a:lnSpc>
                <a:spcBef>
                  <a:spcPct val="0"/>
                </a:spcBef>
                <a:spcAft>
                  <a:spcPct val="0"/>
                </a:spcAft>
                <a:defRPr/>
              </a:pPr>
              <a:r>
                <a:rPr lang="en-US" altLang="zh-CN" sz="1000" dirty="0">
                  <a:solidFill>
                    <a:prstClr val="black"/>
                  </a:solidFill>
                  <a:latin typeface="微软雅黑" pitchFamily="34" charset="-122"/>
                  <a:ea typeface="微软雅黑" pitchFamily="34" charset="-122"/>
                </a:rPr>
                <a:t>1984/09-1987/07 </a:t>
              </a:r>
              <a:r>
                <a:rPr lang="zh-CN" altLang="en-US" sz="1000" dirty="0">
                  <a:solidFill>
                    <a:prstClr val="black"/>
                  </a:solidFill>
                  <a:latin typeface="微软雅黑" pitchFamily="34" charset="-122"/>
                  <a:ea typeface="微软雅黑" pitchFamily="34" charset="-122"/>
                </a:rPr>
                <a:t>兰州军区军医学院  学员</a:t>
              </a:r>
            </a:p>
            <a:p>
              <a:pPr lvl="0" fontAlgn="base">
                <a:lnSpc>
                  <a:spcPts val="2000"/>
                </a:lnSpc>
                <a:spcBef>
                  <a:spcPct val="0"/>
                </a:spcBef>
                <a:spcAft>
                  <a:spcPct val="0"/>
                </a:spcAft>
                <a:defRPr/>
              </a:pPr>
              <a:endParaRPr lang="zh-CN" altLang="en-US" sz="1000" dirty="0">
                <a:solidFill>
                  <a:prstClr val="black"/>
                </a:solidFill>
                <a:latin typeface="Times New Roman" pitchFamily="18" charset="0"/>
                <a:ea typeface="微软雅黑" pitchFamily="34" charset="-122"/>
                <a:cs typeface="Times New Roman" pitchFamily="18" charset="0"/>
              </a:endParaRPr>
            </a:p>
          </p:txBody>
        </p:sp>
        <p:pic>
          <p:nvPicPr>
            <p:cNvPr id="18446" name="图片 24"/>
            <p:cNvPicPr>
              <a:picLocks noChangeAspect="1"/>
            </p:cNvPicPr>
            <p:nvPr/>
          </p:nvPicPr>
          <p:blipFill>
            <a:blip r:embed="rId3" cstate="print"/>
            <a:srcRect t="3896" r="91544" b="3088"/>
            <a:stretch>
              <a:fillRect/>
            </a:stretch>
          </p:blipFill>
          <p:spPr bwMode="auto">
            <a:xfrm>
              <a:off x="2419299" y="2119336"/>
              <a:ext cx="307975" cy="358775"/>
            </a:xfrm>
            <a:prstGeom prst="rect">
              <a:avLst/>
            </a:prstGeom>
            <a:noFill/>
            <a:ln w="9525">
              <a:noFill/>
              <a:miter lim="800000"/>
              <a:headEnd/>
              <a:tailEnd/>
            </a:ln>
          </p:spPr>
        </p:pic>
        <p:sp>
          <p:nvSpPr>
            <p:cNvPr id="18447" name="文本框 25"/>
            <p:cNvSpPr txBox="1">
              <a:spLocks noChangeArrowheads="1"/>
            </p:cNvSpPr>
            <p:nvPr/>
          </p:nvSpPr>
          <p:spPr bwMode="auto">
            <a:xfrm>
              <a:off x="2700287" y="2135211"/>
              <a:ext cx="723275" cy="253916"/>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05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教育经历</a:t>
              </a:r>
            </a:p>
          </p:txBody>
        </p:sp>
      </p:grpSp>
      <p:grpSp>
        <p:nvGrpSpPr>
          <p:cNvPr id="7" name="组 6"/>
          <p:cNvGrpSpPr/>
          <p:nvPr/>
        </p:nvGrpSpPr>
        <p:grpSpPr>
          <a:xfrm>
            <a:off x="2384425" y="4950480"/>
            <a:ext cx="4967642" cy="1671625"/>
            <a:chOff x="2414952" y="3859487"/>
            <a:chExt cx="4967642" cy="1671625"/>
          </a:xfrm>
        </p:grpSpPr>
        <p:pic>
          <p:nvPicPr>
            <p:cNvPr id="21" name="图片 24"/>
            <p:cNvPicPr>
              <a:picLocks noChangeAspect="1"/>
            </p:cNvPicPr>
            <p:nvPr/>
          </p:nvPicPr>
          <p:blipFill>
            <a:blip r:embed="rId3" cstate="print"/>
            <a:srcRect t="3896" r="91544" b="3088"/>
            <a:stretch>
              <a:fillRect/>
            </a:stretch>
          </p:blipFill>
          <p:spPr bwMode="auto">
            <a:xfrm>
              <a:off x="2414952" y="3859487"/>
              <a:ext cx="307975" cy="358775"/>
            </a:xfrm>
            <a:prstGeom prst="rect">
              <a:avLst/>
            </a:prstGeom>
            <a:noFill/>
            <a:ln w="9525">
              <a:noFill/>
              <a:miter lim="800000"/>
              <a:headEnd/>
              <a:tailEnd/>
            </a:ln>
          </p:spPr>
        </p:pic>
        <p:sp>
          <p:nvSpPr>
            <p:cNvPr id="25" name="文本框 25"/>
            <p:cNvSpPr txBox="1">
              <a:spLocks noChangeArrowheads="1"/>
            </p:cNvSpPr>
            <p:nvPr/>
          </p:nvSpPr>
          <p:spPr bwMode="auto">
            <a:xfrm>
              <a:off x="2684283" y="3911916"/>
              <a:ext cx="992579" cy="253916"/>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050" b="1"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其他社会兼职</a:t>
              </a:r>
              <a:endParaRPr kumimoji="0" lang="zh-CN" altLang="en-US" sz="105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28" name="矩形 31"/>
            <p:cNvSpPr>
              <a:spLocks noChangeArrowheads="1"/>
            </p:cNvSpPr>
            <p:nvPr/>
          </p:nvSpPr>
          <p:spPr bwMode="auto">
            <a:xfrm>
              <a:off x="2628132" y="3961452"/>
              <a:ext cx="4754462" cy="156966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a:p>
              <a:pPr fontAlgn="base">
                <a:lnSpc>
                  <a:spcPct val="120000"/>
                </a:lnSpc>
                <a:spcBef>
                  <a:spcPct val="0"/>
                </a:spcBef>
                <a:spcAft>
                  <a:spcPct val="0"/>
                </a:spcAft>
                <a:defRPr/>
              </a:pPr>
              <a:r>
                <a:rPr lang="en-US" altLang="zh-CN" sz="1000" dirty="0" smtClean="0">
                  <a:solidFill>
                    <a:prstClr val="black"/>
                  </a:solidFill>
                  <a:latin typeface="微软雅黑" pitchFamily="34" charset="-122"/>
                  <a:ea typeface="微软雅黑" pitchFamily="34" charset="-122"/>
                </a:rPr>
                <a:t>·</a:t>
              </a:r>
              <a:r>
                <a:rPr lang="zh-CN" altLang="en-US" sz="1000" dirty="0" smtClean="0">
                  <a:solidFill>
                    <a:prstClr val="black"/>
                  </a:solidFill>
                  <a:latin typeface="微软雅黑" pitchFamily="34" charset="-122"/>
                  <a:ea typeface="微软雅黑" pitchFamily="34" charset="-122"/>
                </a:rPr>
                <a:t> 广州市</a:t>
              </a:r>
              <a:r>
                <a:rPr lang="zh-CN" altLang="en-US" sz="1000" dirty="0">
                  <a:solidFill>
                    <a:prstClr val="black"/>
                  </a:solidFill>
                  <a:latin typeface="微软雅黑" pitchFamily="34" charset="-122"/>
                  <a:ea typeface="微软雅黑" pitchFamily="34" charset="-122"/>
                </a:rPr>
                <a:t>抗癌协会第一届肿瘤营养与支持治疗专业委员会副主任委员</a:t>
              </a:r>
              <a:endParaRPr lang="en-US" altLang="zh-CN" sz="1000" dirty="0">
                <a:solidFill>
                  <a:prstClr val="black"/>
                </a:solidFill>
                <a:latin typeface="微软雅黑" pitchFamily="34" charset="-122"/>
                <a:ea typeface="微软雅黑" pitchFamily="34" charset="-122"/>
              </a:endParaRPr>
            </a:p>
            <a:p>
              <a:pPr fontAlgn="base">
                <a:lnSpc>
                  <a:spcPct val="120000"/>
                </a:lnSpc>
                <a:spcBef>
                  <a:spcPct val="0"/>
                </a:spcBef>
                <a:spcAft>
                  <a:spcPct val="0"/>
                </a:spcAft>
                <a:defRPr/>
              </a:pPr>
              <a:r>
                <a:rPr lang="en-US" altLang="zh-CN" sz="1000" dirty="0">
                  <a:solidFill>
                    <a:prstClr val="black"/>
                  </a:solidFill>
                  <a:latin typeface="微软雅黑" pitchFamily="34" charset="-122"/>
                  <a:ea typeface="微软雅黑" pitchFamily="34" charset="-122"/>
                </a:rPr>
                <a:t>·</a:t>
              </a:r>
              <a:r>
                <a:rPr lang="zh-CN" altLang="en-US" sz="1000" dirty="0">
                  <a:solidFill>
                    <a:prstClr val="black"/>
                  </a:solidFill>
                  <a:latin typeface="微软雅黑" pitchFamily="34" charset="-122"/>
                  <a:ea typeface="微软雅黑" pitchFamily="34" charset="-122"/>
                </a:rPr>
                <a:t> 广东省中西医结合学会转化医学专业委员会第一届委员为常务委员</a:t>
              </a:r>
              <a:endParaRPr lang="en-US" altLang="zh-CN" sz="1000" dirty="0">
                <a:solidFill>
                  <a:prstClr val="black"/>
                </a:solidFill>
                <a:latin typeface="微软雅黑" pitchFamily="34" charset="-122"/>
                <a:ea typeface="微软雅黑" pitchFamily="34" charset="-122"/>
              </a:endParaRPr>
            </a:p>
            <a:p>
              <a:pPr fontAlgn="base">
                <a:lnSpc>
                  <a:spcPct val="120000"/>
                </a:lnSpc>
                <a:spcBef>
                  <a:spcPct val="0"/>
                </a:spcBef>
                <a:spcAft>
                  <a:spcPct val="0"/>
                </a:spcAft>
                <a:defRPr/>
              </a:pPr>
              <a:r>
                <a:rPr lang="en-US" altLang="zh-CN" sz="1000" dirty="0">
                  <a:solidFill>
                    <a:prstClr val="black"/>
                  </a:solidFill>
                  <a:latin typeface="微软雅黑" pitchFamily="34" charset="-122"/>
                  <a:ea typeface="微软雅黑" pitchFamily="34" charset="-122"/>
                </a:rPr>
                <a:t>·</a:t>
              </a:r>
              <a:r>
                <a:rPr lang="zh-CN" altLang="en-US" sz="1000" dirty="0">
                  <a:solidFill>
                    <a:prstClr val="black"/>
                  </a:solidFill>
                  <a:latin typeface="微软雅黑" pitchFamily="34" charset="-122"/>
                  <a:ea typeface="微软雅黑" pitchFamily="34" charset="-122"/>
                </a:rPr>
                <a:t> 广东省医师协会胃肠外科分会第二届委员为常务委员</a:t>
              </a:r>
              <a:endParaRPr lang="en-US" altLang="zh-CN" sz="1000" dirty="0">
                <a:solidFill>
                  <a:prstClr val="black"/>
                </a:solidFill>
                <a:latin typeface="微软雅黑" pitchFamily="34" charset="-122"/>
                <a:ea typeface="微软雅黑" pitchFamily="34" charset="-122"/>
              </a:endParaRPr>
            </a:p>
            <a:p>
              <a:pPr fontAlgn="base">
                <a:lnSpc>
                  <a:spcPct val="120000"/>
                </a:lnSpc>
                <a:spcBef>
                  <a:spcPct val="0"/>
                </a:spcBef>
                <a:spcAft>
                  <a:spcPct val="0"/>
                </a:spcAft>
                <a:defRPr/>
              </a:pPr>
              <a:r>
                <a:rPr lang="en-US" altLang="zh-CN" sz="1000" dirty="0">
                  <a:solidFill>
                    <a:prstClr val="black"/>
                  </a:solidFill>
                  <a:latin typeface="微软雅黑" pitchFamily="34" charset="-122"/>
                  <a:ea typeface="微软雅黑" pitchFamily="34" charset="-122"/>
                </a:rPr>
                <a:t>·</a:t>
              </a:r>
              <a:r>
                <a:rPr lang="zh-CN" altLang="en-US" sz="1000" dirty="0">
                  <a:solidFill>
                    <a:prstClr val="black"/>
                  </a:solidFill>
                  <a:latin typeface="微软雅黑" pitchFamily="34" charset="-122"/>
                  <a:ea typeface="微软雅黑" pitchFamily="34" charset="-122"/>
                </a:rPr>
                <a:t> 广东省医师协会肿瘤</a:t>
              </a:r>
              <a:r>
                <a:rPr lang="en-US" altLang="zh-CN" sz="1000" dirty="0">
                  <a:solidFill>
                    <a:prstClr val="black"/>
                  </a:solidFill>
                  <a:latin typeface="微软雅黑" pitchFamily="34" charset="-122"/>
                  <a:ea typeface="微软雅黑" pitchFamily="34" charset="-122"/>
                </a:rPr>
                <a:t>MDT</a:t>
              </a:r>
              <a:r>
                <a:rPr lang="zh-CN" altLang="en-US" sz="1000" dirty="0">
                  <a:solidFill>
                    <a:prstClr val="black"/>
                  </a:solidFill>
                  <a:latin typeface="微软雅黑" pitchFamily="34" charset="-122"/>
                  <a:ea typeface="微软雅黑" pitchFamily="34" charset="-122"/>
                </a:rPr>
                <a:t>工作委员会筹备委员会主任委员</a:t>
              </a:r>
              <a:endParaRPr lang="en-US" altLang="zh-CN" sz="1000" dirty="0">
                <a:solidFill>
                  <a:prstClr val="black"/>
                </a:solidFill>
                <a:latin typeface="微软雅黑" pitchFamily="34" charset="-122"/>
                <a:ea typeface="微软雅黑" pitchFamily="34" charset="-122"/>
              </a:endParaRPr>
            </a:p>
            <a:p>
              <a:pPr fontAlgn="base">
                <a:lnSpc>
                  <a:spcPct val="120000"/>
                </a:lnSpc>
                <a:spcBef>
                  <a:spcPct val="0"/>
                </a:spcBef>
                <a:spcAft>
                  <a:spcPct val="0"/>
                </a:spcAft>
                <a:defRPr/>
              </a:pPr>
              <a:r>
                <a:rPr lang="en-US" altLang="zh-CN" sz="1000" dirty="0">
                  <a:solidFill>
                    <a:prstClr val="black"/>
                  </a:solidFill>
                  <a:latin typeface="微软雅黑" pitchFamily="34" charset="-122"/>
                  <a:ea typeface="微软雅黑" pitchFamily="34" charset="-122"/>
                </a:rPr>
                <a:t>·</a:t>
              </a:r>
              <a:r>
                <a:rPr lang="zh-CN" altLang="en-US" sz="1000" dirty="0">
                  <a:solidFill>
                    <a:prstClr val="black"/>
                  </a:solidFill>
                  <a:latin typeface="微软雅黑" pitchFamily="34" charset="-122"/>
                  <a:ea typeface="微软雅黑" pitchFamily="34" charset="-122"/>
                </a:rPr>
                <a:t> 广东省医学会外科分会第九届委员会委员</a:t>
              </a:r>
              <a:endParaRPr lang="en-US" altLang="zh-CN" sz="1000" dirty="0">
                <a:solidFill>
                  <a:prstClr val="black"/>
                </a:solidFill>
                <a:latin typeface="微软雅黑" pitchFamily="34" charset="-122"/>
                <a:ea typeface="微软雅黑" pitchFamily="34" charset="-122"/>
              </a:endParaRPr>
            </a:p>
            <a:p>
              <a:pPr fontAlgn="base">
                <a:lnSpc>
                  <a:spcPct val="120000"/>
                </a:lnSpc>
                <a:spcBef>
                  <a:spcPct val="0"/>
                </a:spcBef>
                <a:spcAft>
                  <a:spcPct val="0"/>
                </a:spcAft>
                <a:defRPr/>
              </a:pPr>
              <a:r>
                <a:rPr lang="en-US" altLang="zh-CN" sz="1000" dirty="0">
                  <a:solidFill>
                    <a:prstClr val="black"/>
                  </a:solidFill>
                  <a:latin typeface="微软雅黑" pitchFamily="34" charset="-122"/>
                  <a:ea typeface="微软雅黑" pitchFamily="34" charset="-122"/>
                </a:rPr>
                <a:t>·</a:t>
              </a:r>
              <a:r>
                <a:rPr lang="zh-CN" altLang="en-US" sz="1000" dirty="0">
                  <a:solidFill>
                    <a:prstClr val="black"/>
                  </a:solidFill>
                  <a:latin typeface="微软雅黑" pitchFamily="34" charset="-122"/>
                  <a:ea typeface="微软雅黑" pitchFamily="34" charset="-122"/>
                </a:rPr>
                <a:t> 中国医师协会外科医师分会临床营养专业委员会营养学院第一届专家委员会委员</a:t>
              </a:r>
              <a:endParaRPr lang="en-US" altLang="zh-CN" sz="1000" dirty="0">
                <a:solidFill>
                  <a:prstClr val="black"/>
                </a:solidFill>
                <a:latin typeface="微软雅黑" pitchFamily="34" charset="-122"/>
                <a:ea typeface="微软雅黑" pitchFamily="34" charset="-122"/>
              </a:endParaRPr>
            </a:p>
            <a:p>
              <a:pPr fontAlgn="base">
                <a:lnSpc>
                  <a:spcPct val="120000"/>
                </a:lnSpc>
                <a:spcBef>
                  <a:spcPct val="0"/>
                </a:spcBef>
                <a:spcAft>
                  <a:spcPct val="0"/>
                </a:spcAft>
                <a:defRPr/>
              </a:pPr>
              <a:endParaRPr lang="en-US" altLang="zh-CN" sz="1000" dirty="0">
                <a:solidFill>
                  <a:prstClr val="black"/>
                </a:solidFill>
                <a:latin typeface="微软雅黑" pitchFamily="34" charset="-122"/>
                <a:ea typeface="微软雅黑" pitchFamily="34" charset="-122"/>
              </a:endParaRPr>
            </a:p>
          </p:txBody>
        </p:sp>
      </p:grpSp>
      <p:pic>
        <p:nvPicPr>
          <p:cNvPr id="32" name="Picture 47" descr="大医厚德，精博至善"/>
          <p:cNvPicPr>
            <a:picLocks noChangeAspect="1" noChangeArrowheads="1"/>
          </p:cNvPicPr>
          <p:nvPr/>
        </p:nvPicPr>
        <p:blipFill>
          <a:blip r:embed="rId4" cstate="print">
            <a:duotone>
              <a:prstClr val="black"/>
              <a:schemeClr val="accent2">
                <a:tint val="45000"/>
                <a:satMod val="400000"/>
              </a:schemeClr>
            </a:duotone>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19059" y="4506352"/>
            <a:ext cx="2093843" cy="201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39639" y="1497539"/>
            <a:ext cx="1614182" cy="2427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4" name="文本框 13"/>
          <p:cNvSpPr txBox="1">
            <a:spLocks noChangeArrowheads="1"/>
          </p:cNvSpPr>
          <p:nvPr/>
        </p:nvSpPr>
        <p:spPr bwMode="auto">
          <a:xfrm>
            <a:off x="7032257" y="3441453"/>
            <a:ext cx="4927770" cy="570413"/>
          </a:xfrm>
          <a:prstGeom prst="rect">
            <a:avLst/>
          </a:prstGeom>
          <a:noFill/>
          <a:ln w="9525">
            <a:noFill/>
            <a:miter lim="800000"/>
            <a:headEnd/>
            <a:tailEnd/>
          </a:ln>
        </p:spPr>
        <p:txBody>
          <a:bodyPr wrap="square">
            <a:spAutoFit/>
          </a:bodyPr>
          <a:lstStyle/>
          <a:p>
            <a:pPr>
              <a:lnSpc>
                <a:spcPts val="1400"/>
              </a:lnSpc>
              <a:spcBef>
                <a:spcPts val="600"/>
              </a:spcBef>
              <a:defRPr/>
            </a:pPr>
            <a:endParaRPr lang="en-US" altLang="zh-CN" sz="1400" dirty="0" smtClean="0">
              <a:solidFill>
                <a:prstClr val="black"/>
              </a:solidFill>
              <a:latin typeface="Times New Roman" panose="02020603050405020304" pitchFamily="18" charset="0"/>
              <a:ea typeface="微软雅黑" pitchFamily="34" charset="-122"/>
              <a:cs typeface="Times New Roman" panose="02020603050405020304" pitchFamily="18" charset="0"/>
            </a:endParaRPr>
          </a:p>
          <a:p>
            <a:pPr lvl="0">
              <a:lnSpc>
                <a:spcPct val="120000"/>
              </a:lnSpc>
              <a:spcBef>
                <a:spcPts val="600"/>
              </a:spcBef>
              <a:defRPr/>
            </a:pPr>
            <a:endParaRPr lang="en-US" altLang="zh-CN" sz="1200" dirty="0" smtClean="0">
              <a:solidFill>
                <a:prstClr val="black"/>
              </a:solidFill>
              <a:latin typeface="微软雅黑" pitchFamily="34" charset="-122"/>
              <a:ea typeface="微软雅黑" pitchFamily="34" charset="-122"/>
            </a:endParaRPr>
          </a:p>
        </p:txBody>
      </p:sp>
      <p:pic>
        <p:nvPicPr>
          <p:cNvPr id="26" name="图片 32"/>
          <p:cNvPicPr>
            <a:picLocks noChangeAspect="1"/>
          </p:cNvPicPr>
          <p:nvPr/>
        </p:nvPicPr>
        <p:blipFill>
          <a:blip r:embed="rId7" cstate="print"/>
          <a:srcRect l="9991" r="8128"/>
          <a:stretch>
            <a:fillRect/>
          </a:stretch>
        </p:blipFill>
        <p:spPr bwMode="auto">
          <a:xfrm>
            <a:off x="10810875" y="85725"/>
            <a:ext cx="1123950" cy="1030288"/>
          </a:xfrm>
          <a:prstGeom prst="rect">
            <a:avLst/>
          </a:prstGeom>
          <a:noFill/>
          <a:ln w="9525">
            <a:noFill/>
            <a:miter lim="800000"/>
            <a:headEnd/>
            <a:tailEnd/>
          </a:ln>
        </p:spPr>
      </p:pic>
      <p:sp>
        <p:nvSpPr>
          <p:cNvPr id="27" name="矩形 26"/>
          <p:cNvSpPr/>
          <p:nvPr/>
        </p:nvSpPr>
        <p:spPr>
          <a:xfrm>
            <a:off x="446088" y="0"/>
            <a:ext cx="1804987" cy="11017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 2"/>
          <p:cNvGrpSpPr/>
          <p:nvPr/>
        </p:nvGrpSpPr>
        <p:grpSpPr>
          <a:xfrm>
            <a:off x="2407055" y="1339916"/>
            <a:ext cx="5346208" cy="490201"/>
            <a:chOff x="2414158" y="1530456"/>
            <a:chExt cx="5346208" cy="490201"/>
          </a:xfrm>
        </p:grpSpPr>
        <p:pic>
          <p:nvPicPr>
            <p:cNvPr id="18436" name="图片 7"/>
            <p:cNvPicPr>
              <a:picLocks noChangeAspect="1"/>
            </p:cNvPicPr>
            <p:nvPr/>
          </p:nvPicPr>
          <p:blipFill>
            <a:blip r:embed="rId3" cstate="print"/>
            <a:srcRect t="3896" r="91544" b="3088"/>
            <a:stretch>
              <a:fillRect/>
            </a:stretch>
          </p:blipFill>
          <p:spPr bwMode="auto">
            <a:xfrm>
              <a:off x="2414158" y="1530456"/>
              <a:ext cx="309562" cy="358775"/>
            </a:xfrm>
            <a:prstGeom prst="rect">
              <a:avLst/>
            </a:prstGeom>
            <a:solidFill>
              <a:srgbClr val="F18D00"/>
            </a:solidFill>
            <a:ln w="9525">
              <a:noFill/>
              <a:miter lim="800000"/>
              <a:headEnd/>
              <a:tailEnd/>
            </a:ln>
          </p:spPr>
        </p:pic>
        <p:sp>
          <p:nvSpPr>
            <p:cNvPr id="18437" name="文本框 11"/>
            <p:cNvSpPr txBox="1">
              <a:spLocks noChangeArrowheads="1"/>
            </p:cNvSpPr>
            <p:nvPr/>
          </p:nvSpPr>
          <p:spPr bwMode="auto">
            <a:xfrm>
              <a:off x="2564442" y="1756674"/>
              <a:ext cx="5195924" cy="263983"/>
            </a:xfrm>
            <a:prstGeom prst="rect">
              <a:avLst/>
            </a:prstGeom>
            <a:noFill/>
            <a:ln w="9525">
              <a:noFill/>
              <a:miter lim="800000"/>
              <a:headEnd/>
              <a:tailEnd/>
            </a:ln>
          </p:spPr>
          <p:txBody>
            <a:bodyPr wrap="square">
              <a:spAutoFit/>
            </a:bodyPr>
            <a:lstStyle/>
            <a:p>
              <a:pPr>
                <a:lnSpc>
                  <a:spcPct val="120000"/>
                </a:lnSpc>
                <a:defRPr/>
              </a:pPr>
              <a:r>
                <a:rPr lang="zh-CN" altLang="en-US" sz="1000" dirty="0" smtClean="0">
                  <a:solidFill>
                    <a:prstClr val="black"/>
                  </a:solidFill>
                  <a:latin typeface="微软雅黑" pitchFamily="34" charset="-122"/>
                  <a:ea typeface="微软雅黑" pitchFamily="34" charset="-122"/>
                </a:rPr>
                <a:t>    学术硕士：临床医学（普外方向）</a:t>
              </a:r>
              <a:endParaRPr lang="zh-CN" altLang="en-US" sz="1000" dirty="0"/>
            </a:p>
          </p:txBody>
        </p:sp>
        <p:sp>
          <p:nvSpPr>
            <p:cNvPr id="29" name="文本框 17"/>
            <p:cNvSpPr txBox="1">
              <a:spLocks noChangeArrowheads="1"/>
            </p:cNvSpPr>
            <p:nvPr/>
          </p:nvSpPr>
          <p:spPr bwMode="auto">
            <a:xfrm>
              <a:off x="2711450" y="1547813"/>
              <a:ext cx="1172116" cy="2616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05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招生专业与类型</a:t>
              </a:r>
            </a:p>
          </p:txBody>
        </p:sp>
      </p:grpSp>
      <p:pic>
        <p:nvPicPr>
          <p:cNvPr id="5" name="图片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2673" y="4122014"/>
            <a:ext cx="4018814" cy="2261538"/>
          </a:xfrm>
          <a:prstGeom prst="rect">
            <a:avLst/>
          </a:prstGeom>
        </p:spPr>
      </p:pic>
      <p:grpSp>
        <p:nvGrpSpPr>
          <p:cNvPr id="8" name="组 7"/>
          <p:cNvGrpSpPr/>
          <p:nvPr/>
        </p:nvGrpSpPr>
        <p:grpSpPr>
          <a:xfrm>
            <a:off x="2396797" y="2888903"/>
            <a:ext cx="4787759" cy="1972140"/>
            <a:chOff x="2434171" y="3402351"/>
            <a:chExt cx="4787759" cy="1972140"/>
          </a:xfrm>
        </p:grpSpPr>
        <p:grpSp>
          <p:nvGrpSpPr>
            <p:cNvPr id="31" name="组 30"/>
            <p:cNvGrpSpPr/>
            <p:nvPr/>
          </p:nvGrpSpPr>
          <p:grpSpPr>
            <a:xfrm>
              <a:off x="2729552" y="3451512"/>
              <a:ext cx="4492378" cy="1922979"/>
              <a:chOff x="2679618" y="1540515"/>
              <a:chExt cx="3573807" cy="1922979"/>
            </a:xfrm>
          </p:grpSpPr>
          <p:sp>
            <p:nvSpPr>
              <p:cNvPr id="35" name="文本框 11"/>
              <p:cNvSpPr txBox="1">
                <a:spLocks noChangeArrowheads="1"/>
              </p:cNvSpPr>
              <p:nvPr/>
            </p:nvSpPr>
            <p:spPr bwMode="auto">
              <a:xfrm>
                <a:off x="2679963" y="1709168"/>
                <a:ext cx="3573462" cy="1754326"/>
              </a:xfrm>
              <a:prstGeom prst="rect">
                <a:avLst/>
              </a:prstGeom>
              <a:noFill/>
              <a:ln w="9525">
                <a:noFill/>
                <a:miter lim="800000"/>
                <a:headEnd/>
                <a:tailEnd/>
              </a:ln>
            </p:spPr>
            <p:txBody>
              <a:bodyPr>
                <a:spAutoFit/>
              </a:bodyPr>
              <a:lstStyle/>
              <a:p>
                <a:pPr fontAlgn="base">
                  <a:lnSpc>
                    <a:spcPct val="120000"/>
                  </a:lnSpc>
                  <a:spcBef>
                    <a:spcPct val="0"/>
                  </a:spcBef>
                  <a:spcAft>
                    <a:spcPct val="0"/>
                  </a:spcAft>
                  <a:defRPr/>
                </a:pPr>
                <a:r>
                  <a:rPr lang="en-US" altLang="zh-CN" sz="1000" dirty="0">
                    <a:solidFill>
                      <a:prstClr val="black"/>
                    </a:solidFill>
                    <a:latin typeface="微软雅黑" pitchFamily="34" charset="-122"/>
                    <a:ea typeface="微软雅黑" pitchFamily="34" charset="-122"/>
                  </a:rPr>
                  <a:t>2016/08 –</a:t>
                </a:r>
                <a:r>
                  <a:rPr lang="zh-CN" altLang="zh-CN" sz="1000" dirty="0" smtClean="0">
                    <a:solidFill>
                      <a:prstClr val="black"/>
                    </a:solidFill>
                    <a:latin typeface="微软雅黑" pitchFamily="34" charset="-122"/>
                    <a:ea typeface="微软雅黑" pitchFamily="34" charset="-122"/>
                  </a:rPr>
                  <a:t>至今</a:t>
                </a:r>
                <a:r>
                  <a:rPr lang="zh-CN" altLang="en-US" sz="1000" dirty="0" smtClean="0">
                    <a:solidFill>
                      <a:prstClr val="black"/>
                    </a:solidFill>
                    <a:latin typeface="微软雅黑" pitchFamily="34" charset="-122"/>
                    <a:ea typeface="微软雅黑" pitchFamily="34" charset="-122"/>
                  </a:rPr>
                  <a:t>   </a:t>
                </a:r>
                <a:r>
                  <a:rPr lang="zh-CN" altLang="en-US" sz="1000" dirty="0">
                    <a:solidFill>
                      <a:prstClr val="black"/>
                    </a:solidFill>
                    <a:latin typeface="微软雅黑" pitchFamily="34" charset="-122"/>
                    <a:ea typeface="微软雅黑" pitchFamily="34" charset="-122"/>
                  </a:rPr>
                  <a:t>广东省人民医院，胃肠外科，主任医师，教授，南方医科大学、汕头大学、华南理工大学硕士生导师，南方医科大学博士生导师，广东省医学科学院、广东省人民医院博士后合作</a:t>
                </a:r>
                <a:r>
                  <a:rPr lang="zh-CN" altLang="en-US" sz="1000" dirty="0" smtClean="0">
                    <a:solidFill>
                      <a:prstClr val="black"/>
                    </a:solidFill>
                    <a:latin typeface="微软雅黑" pitchFamily="34" charset="-122"/>
                    <a:ea typeface="微软雅黑" pitchFamily="34" charset="-122"/>
                  </a:rPr>
                  <a:t>导师</a:t>
                </a:r>
                <a:endParaRPr lang="en-US" altLang="zh-CN" sz="1000" dirty="0" smtClean="0">
                  <a:solidFill>
                    <a:prstClr val="black"/>
                  </a:solidFill>
                  <a:latin typeface="微软雅黑" pitchFamily="34" charset="-122"/>
                  <a:ea typeface="微软雅黑" pitchFamily="34" charset="-122"/>
                </a:endParaRPr>
              </a:p>
              <a:p>
                <a:pPr fontAlgn="base">
                  <a:lnSpc>
                    <a:spcPct val="120000"/>
                  </a:lnSpc>
                  <a:spcBef>
                    <a:spcPct val="0"/>
                  </a:spcBef>
                  <a:spcAft>
                    <a:spcPct val="0"/>
                  </a:spcAft>
                  <a:defRPr/>
                </a:pPr>
                <a:r>
                  <a:rPr lang="en-US" altLang="zh-CN" sz="1000" dirty="0" smtClean="0">
                    <a:solidFill>
                      <a:prstClr val="black"/>
                    </a:solidFill>
                    <a:latin typeface="微软雅黑" pitchFamily="34" charset="-122"/>
                    <a:ea typeface="微软雅黑" pitchFamily="34" charset="-122"/>
                  </a:rPr>
                  <a:t>2014/12 </a:t>
                </a:r>
                <a:r>
                  <a:rPr lang="en-US" altLang="zh-CN" sz="1000" dirty="0">
                    <a:solidFill>
                      <a:prstClr val="black"/>
                    </a:solidFill>
                    <a:latin typeface="微软雅黑" pitchFamily="34" charset="-122"/>
                    <a:ea typeface="微软雅黑" pitchFamily="34" charset="-122"/>
                  </a:rPr>
                  <a:t>-2016/07  </a:t>
                </a:r>
                <a:r>
                  <a:rPr lang="zh-CN" altLang="zh-CN" sz="1000" dirty="0">
                    <a:solidFill>
                      <a:prstClr val="black"/>
                    </a:solidFill>
                    <a:latin typeface="微软雅黑" pitchFamily="34" charset="-122"/>
                    <a:ea typeface="微软雅黑" pitchFamily="34" charset="-122"/>
                  </a:rPr>
                  <a:t>广东省人民医院，胃肠外科，主任医师，教授，南方医科大学、汕头大学硕士生导师，南方医科大学博士生导师</a:t>
                </a:r>
              </a:p>
              <a:p>
                <a:pPr fontAlgn="base">
                  <a:lnSpc>
                    <a:spcPct val="120000"/>
                  </a:lnSpc>
                  <a:spcBef>
                    <a:spcPct val="0"/>
                  </a:spcBef>
                  <a:spcAft>
                    <a:spcPct val="0"/>
                  </a:spcAft>
                  <a:defRPr/>
                </a:pPr>
                <a:r>
                  <a:rPr lang="en-US" altLang="zh-CN" sz="1000" dirty="0">
                    <a:solidFill>
                      <a:prstClr val="black"/>
                    </a:solidFill>
                    <a:latin typeface="微软雅黑" pitchFamily="34" charset="-122"/>
                    <a:ea typeface="微软雅黑" pitchFamily="34" charset="-122"/>
                  </a:rPr>
                  <a:t>2007/08 - 2014/11 </a:t>
                </a:r>
                <a:r>
                  <a:rPr lang="zh-CN" altLang="zh-CN" sz="1000" dirty="0">
                    <a:solidFill>
                      <a:prstClr val="black"/>
                    </a:solidFill>
                    <a:latin typeface="微软雅黑" pitchFamily="34" charset="-122"/>
                    <a:ea typeface="微软雅黑" pitchFamily="34" charset="-122"/>
                  </a:rPr>
                  <a:t>广东省人民医院，胃肠外科，主任医师，汕头大学硕士生导师</a:t>
                </a:r>
              </a:p>
              <a:p>
                <a:pPr fontAlgn="base">
                  <a:lnSpc>
                    <a:spcPct val="120000"/>
                  </a:lnSpc>
                  <a:spcBef>
                    <a:spcPct val="0"/>
                  </a:spcBef>
                  <a:spcAft>
                    <a:spcPct val="0"/>
                  </a:spcAft>
                  <a:defRPr/>
                </a:pPr>
                <a:r>
                  <a:rPr lang="en-US" altLang="zh-CN" sz="1000" dirty="0">
                    <a:solidFill>
                      <a:prstClr val="black"/>
                    </a:solidFill>
                    <a:latin typeface="微软雅黑" pitchFamily="34" charset="-122"/>
                    <a:ea typeface="微软雅黑" pitchFamily="34" charset="-122"/>
                  </a:rPr>
                  <a:t>2003/07 - 2007/08</a:t>
                </a:r>
                <a:r>
                  <a:rPr lang="zh-CN" altLang="zh-CN" sz="1000" dirty="0">
                    <a:solidFill>
                      <a:prstClr val="black"/>
                    </a:solidFill>
                    <a:latin typeface="微软雅黑" pitchFamily="34" charset="-122"/>
                    <a:ea typeface="微软雅黑" pitchFamily="34" charset="-122"/>
                  </a:rPr>
                  <a:t>广东省人民医院，胃肠外科，副主任医师</a:t>
                </a:r>
              </a:p>
              <a:p>
                <a:pPr fontAlgn="base">
                  <a:lnSpc>
                    <a:spcPct val="120000"/>
                  </a:lnSpc>
                  <a:spcBef>
                    <a:spcPct val="0"/>
                  </a:spcBef>
                  <a:spcAft>
                    <a:spcPct val="0"/>
                  </a:spcAft>
                  <a:defRPr/>
                </a:pPr>
                <a:r>
                  <a:rPr lang="en-US" altLang="zh-CN" sz="1000" dirty="0">
                    <a:solidFill>
                      <a:prstClr val="black"/>
                    </a:solidFill>
                    <a:latin typeface="微软雅黑" pitchFamily="34" charset="-122"/>
                    <a:ea typeface="微软雅黑" pitchFamily="34" charset="-122"/>
                  </a:rPr>
                  <a:t>1987/07 - 1997/07  </a:t>
                </a:r>
                <a:r>
                  <a:rPr lang="zh-CN" altLang="zh-CN" sz="1000" dirty="0">
                    <a:solidFill>
                      <a:prstClr val="black"/>
                    </a:solidFill>
                    <a:latin typeface="微软雅黑" pitchFamily="34" charset="-122"/>
                    <a:ea typeface="微软雅黑" pitchFamily="34" charset="-122"/>
                  </a:rPr>
                  <a:t>兰州军区</a:t>
                </a:r>
                <a:r>
                  <a:rPr lang="en-US" altLang="zh-CN" sz="1000" dirty="0">
                    <a:solidFill>
                      <a:prstClr val="black"/>
                    </a:solidFill>
                    <a:latin typeface="微软雅黑" pitchFamily="34" charset="-122"/>
                    <a:ea typeface="微软雅黑" pitchFamily="34" charset="-122"/>
                  </a:rPr>
                  <a:t>84802</a:t>
                </a:r>
                <a:r>
                  <a:rPr lang="zh-CN" altLang="zh-CN" sz="1000" dirty="0">
                    <a:solidFill>
                      <a:prstClr val="black"/>
                    </a:solidFill>
                    <a:latin typeface="微软雅黑" pitchFamily="34" charset="-122"/>
                    <a:ea typeface="微软雅黑" pitchFamily="34" charset="-122"/>
                  </a:rPr>
                  <a:t>部队医院，普通外科，医师，主治医师</a:t>
                </a:r>
              </a:p>
            </p:txBody>
          </p:sp>
          <p:sp>
            <p:nvSpPr>
              <p:cNvPr id="36" name="文本框 17"/>
              <p:cNvSpPr txBox="1">
                <a:spLocks noChangeArrowheads="1"/>
              </p:cNvSpPr>
              <p:nvPr/>
            </p:nvSpPr>
            <p:spPr bwMode="auto">
              <a:xfrm>
                <a:off x="2679618" y="1540515"/>
                <a:ext cx="896743" cy="253916"/>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050" b="1"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科研与工作经历</a:t>
                </a:r>
                <a:endParaRPr kumimoji="0" lang="zh-CN" altLang="en-US" sz="105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grpSp>
        <p:pic>
          <p:nvPicPr>
            <p:cNvPr id="37" name="图片 24"/>
            <p:cNvPicPr>
              <a:picLocks noChangeAspect="1"/>
            </p:cNvPicPr>
            <p:nvPr/>
          </p:nvPicPr>
          <p:blipFill>
            <a:blip r:embed="rId3" cstate="print"/>
            <a:srcRect t="3896" r="91544" b="3088"/>
            <a:stretch>
              <a:fillRect/>
            </a:stretch>
          </p:blipFill>
          <p:spPr bwMode="auto">
            <a:xfrm>
              <a:off x="2434171" y="3402351"/>
              <a:ext cx="307975" cy="358775"/>
            </a:xfrm>
            <a:prstGeom prst="rect">
              <a:avLst/>
            </a:prstGeom>
            <a:noFill/>
            <a:ln w="9525">
              <a:noFill/>
              <a:miter lim="800000"/>
              <a:headEnd/>
              <a:tailEnd/>
            </a:ln>
          </p:spPr>
        </p:pic>
      </p:grpSp>
      <p:grpSp>
        <p:nvGrpSpPr>
          <p:cNvPr id="33" name="组 32"/>
          <p:cNvGrpSpPr/>
          <p:nvPr/>
        </p:nvGrpSpPr>
        <p:grpSpPr>
          <a:xfrm>
            <a:off x="6916220" y="1573596"/>
            <a:ext cx="5312143" cy="3293209"/>
            <a:chOff x="6778866" y="1374461"/>
            <a:chExt cx="5312143" cy="3293209"/>
          </a:xfrm>
        </p:grpSpPr>
        <p:sp>
          <p:nvSpPr>
            <p:cNvPr id="38" name="文本框 13"/>
            <p:cNvSpPr txBox="1">
              <a:spLocks noChangeArrowheads="1"/>
            </p:cNvSpPr>
            <p:nvPr/>
          </p:nvSpPr>
          <p:spPr bwMode="auto">
            <a:xfrm>
              <a:off x="7051916" y="1374461"/>
              <a:ext cx="5039093" cy="3293209"/>
            </a:xfrm>
            <a:prstGeom prst="rect">
              <a:avLst/>
            </a:prstGeom>
            <a:noFill/>
            <a:ln w="9525">
              <a:noFill/>
              <a:miter lim="800000"/>
              <a:headEnd/>
              <a:tailEnd/>
            </a:ln>
          </p:spPr>
          <p:txBody>
            <a:bodyPr wrap="square">
              <a:spAutoFit/>
            </a:bodyPr>
            <a:lstStyle/>
            <a:p>
              <a:pPr lvl="0" fontAlgn="base">
                <a:lnSpc>
                  <a:spcPct val="150000"/>
                </a:lnSpc>
                <a:spcBef>
                  <a:spcPts val="600"/>
                </a:spcBef>
                <a:spcAft>
                  <a:spcPct val="0"/>
                </a:spcAft>
                <a:defRPr/>
              </a:pPr>
              <a:r>
                <a:rPr kumimoji="0" lang="zh-CN" alt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科研工作</a:t>
              </a:r>
              <a:endParaRPr kumimoji="0" lang="en-US" altLang="zh-CN"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endParaRPr>
            </a:p>
            <a:p>
              <a:pPr fontAlgn="base">
                <a:lnSpc>
                  <a:spcPct val="150000"/>
                </a:lnSpc>
                <a:spcBef>
                  <a:spcPts val="600"/>
                </a:spcBef>
                <a:spcAft>
                  <a:spcPct val="0"/>
                </a:spcAft>
                <a:defRPr/>
              </a:pPr>
              <a:r>
                <a:rPr kumimoji="0" lang="zh-CN" altLang="en-US" sz="1100" b="1" i="0" u="none" strike="noStrike" kern="1200" cap="none" spc="0" normalizeH="0" baseline="0" noProof="0" dirty="0" smtClean="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研究方向：</a:t>
              </a:r>
              <a:r>
                <a:rPr lang="zh-CN" altLang="en-US" sz="1100" dirty="0">
                  <a:solidFill>
                    <a:prstClr val="black"/>
                  </a:solidFill>
                  <a:latin typeface="Times New Roman" panose="02020603050405020304" pitchFamily="18" charset="0"/>
                  <a:ea typeface="微软雅黑" pitchFamily="34" charset="-122"/>
                  <a:cs typeface="Times New Roman" panose="02020603050405020304" pitchFamily="18" charset="0"/>
                </a:rPr>
                <a:t> </a:t>
              </a:r>
              <a:r>
                <a:rPr lang="zh-CN" altLang="en-US" sz="1100" dirty="0" smtClean="0">
                  <a:solidFill>
                    <a:prstClr val="black"/>
                  </a:solidFill>
                  <a:latin typeface="Times New Roman" panose="02020603050405020304" pitchFamily="18" charset="0"/>
                  <a:ea typeface="微软雅黑" pitchFamily="34" charset="-122"/>
                  <a:cs typeface="Times New Roman" panose="02020603050405020304" pitchFamily="18" charset="0"/>
                </a:rPr>
                <a:t>胃</a:t>
              </a:r>
              <a:r>
                <a:rPr lang="zh-CN" altLang="en-US" sz="1100" dirty="0">
                  <a:solidFill>
                    <a:prstClr val="black"/>
                  </a:solidFill>
                  <a:latin typeface="Times New Roman" panose="02020603050405020304" pitchFamily="18" charset="0"/>
                  <a:ea typeface="微软雅黑" pitchFamily="34" charset="-122"/>
                  <a:cs typeface="Times New Roman" panose="02020603050405020304" pitchFamily="18" charset="0"/>
                </a:rPr>
                <a:t>肠道恶性肿瘤基础和临床研究</a:t>
              </a:r>
              <a:r>
                <a:rPr lang="zh-CN" altLang="en-US" sz="1100" dirty="0" smtClean="0">
                  <a:solidFill>
                    <a:prstClr val="black"/>
                  </a:solidFill>
                  <a:latin typeface="Times New Roman" panose="02020603050405020304" pitchFamily="18" charset="0"/>
                  <a:ea typeface="微软雅黑" pitchFamily="34" charset="-122"/>
                  <a:cs typeface="Times New Roman" panose="02020603050405020304" pitchFamily="18" charset="0"/>
                </a:rPr>
                <a:t>；胃</a:t>
              </a:r>
              <a:r>
                <a:rPr lang="zh-CN" altLang="en-US" sz="1100" dirty="0">
                  <a:solidFill>
                    <a:prstClr val="black"/>
                  </a:solidFill>
                  <a:latin typeface="Times New Roman" panose="02020603050405020304" pitchFamily="18" charset="0"/>
                  <a:ea typeface="微软雅黑" pitchFamily="34" charset="-122"/>
                  <a:cs typeface="Times New Roman" panose="02020603050405020304" pitchFamily="18" charset="0"/>
                </a:rPr>
                <a:t>肠道恶性肿瘤综合治疗。</a:t>
              </a:r>
              <a:endParaRPr lang="en-US" altLang="zh-CN" sz="1100" dirty="0" smtClean="0">
                <a:solidFill>
                  <a:prstClr val="black"/>
                </a:solidFill>
                <a:latin typeface="Times New Roman" panose="02020603050405020304" pitchFamily="18" charset="0"/>
                <a:ea typeface="微软雅黑" pitchFamily="34" charset="-122"/>
                <a:cs typeface="Times New Roman" panose="02020603050405020304" pitchFamily="18" charset="0"/>
              </a:endParaRPr>
            </a:p>
            <a:p>
              <a:pPr fontAlgn="base">
                <a:lnSpc>
                  <a:spcPct val="150000"/>
                </a:lnSpc>
                <a:spcBef>
                  <a:spcPts val="600"/>
                </a:spcBef>
                <a:spcAft>
                  <a:spcPct val="0"/>
                </a:spcAft>
                <a:defRPr/>
              </a:pPr>
              <a:r>
                <a:rPr lang="zh-CN" altLang="en-US" sz="1100" b="1" dirty="0" smtClean="0">
                  <a:solidFill>
                    <a:prstClr val="black"/>
                  </a:solidFill>
                  <a:latin typeface="Times New Roman" panose="02020603050405020304" pitchFamily="18" charset="0"/>
                  <a:ea typeface="微软雅黑" pitchFamily="34" charset="-122"/>
                  <a:cs typeface="Times New Roman" panose="02020603050405020304" pitchFamily="18" charset="0"/>
                </a:rPr>
                <a:t>主要业绩：</a:t>
              </a:r>
              <a:r>
                <a:rPr lang="en-US" altLang="zh-CN" sz="1100" dirty="0" smtClean="0">
                  <a:latin typeface="微软雅黑" pitchFamily="34" charset="-122"/>
                  <a:ea typeface="微软雅黑" pitchFamily="34" charset="-122"/>
                </a:rPr>
                <a:t> </a:t>
              </a:r>
              <a:r>
                <a:rPr lang="zh-CN" altLang="en-US" sz="1100" dirty="0" smtClean="0">
                  <a:latin typeface="微软雅黑" pitchFamily="34" charset="-122"/>
                  <a:ea typeface="微软雅黑" pitchFamily="34" charset="-122"/>
                </a:rPr>
                <a:t>广东省</a:t>
              </a:r>
              <a:r>
                <a:rPr lang="zh-CN" altLang="en-US" sz="1100" dirty="0">
                  <a:latin typeface="微软雅黑" pitchFamily="34" charset="-122"/>
                  <a:ea typeface="微软雅黑" pitchFamily="34" charset="-122"/>
                </a:rPr>
                <a:t>科技进步三等奖：大肠癌外科综合治疗基础和临床应用研究</a:t>
              </a:r>
              <a:r>
                <a:rPr lang="zh-CN" altLang="en-US" sz="1100" dirty="0" smtClean="0">
                  <a:latin typeface="微软雅黑" pitchFamily="34" charset="-122"/>
                  <a:ea typeface="微软雅黑" pitchFamily="34" charset="-122"/>
                </a:rPr>
                <a:t>；</a:t>
              </a:r>
              <a:r>
                <a:rPr lang="zh-CN" altLang="en-US" sz="1100" dirty="0">
                  <a:latin typeface="微软雅黑" pitchFamily="34" charset="-122"/>
                  <a:ea typeface="微软雅黑" pitchFamily="34" charset="-122"/>
                </a:rPr>
                <a:t> </a:t>
              </a:r>
              <a:r>
                <a:rPr lang="zh-CN" altLang="en-US" sz="1100" dirty="0" smtClean="0">
                  <a:latin typeface="微软雅黑" pitchFamily="34" charset="-122"/>
                  <a:ea typeface="微软雅黑" pitchFamily="34" charset="-122"/>
                </a:rPr>
                <a:t>军队</a:t>
              </a:r>
              <a:r>
                <a:rPr lang="zh-CN" altLang="en-US" sz="1100" dirty="0">
                  <a:latin typeface="微软雅黑" pitchFamily="34" charset="-122"/>
                  <a:ea typeface="微软雅黑" pitchFamily="34" charset="-122"/>
                </a:rPr>
                <a:t>医疗成果二等奖：结直肠癌外科综合治疗的基础和临床</a:t>
              </a:r>
              <a:r>
                <a:rPr lang="zh-CN" altLang="en-US" sz="1100" dirty="0" smtClean="0">
                  <a:latin typeface="微软雅黑" pitchFamily="34" charset="-122"/>
                  <a:ea typeface="微软雅黑" pitchFamily="34" charset="-122"/>
                </a:rPr>
                <a:t>应用；在</a:t>
              </a:r>
              <a:r>
                <a:rPr lang="zh-CN" altLang="en-US" sz="1100" dirty="0" smtClean="0">
                  <a:solidFill>
                    <a:prstClr val="black"/>
                  </a:solidFill>
                  <a:latin typeface="Times New Roman" panose="02020603050405020304" pitchFamily="18" charset="0"/>
                  <a:ea typeface="微软雅黑" pitchFamily="34" charset="-122"/>
                  <a:cs typeface="Times New Roman" panose="02020603050405020304" pitchFamily="18" charset="0"/>
                </a:rPr>
                <a:t>国内外学术</a:t>
              </a:r>
              <a:r>
                <a:rPr lang="zh-CN" altLang="en-US" sz="1100" dirty="0">
                  <a:solidFill>
                    <a:prstClr val="black"/>
                  </a:solidFill>
                  <a:latin typeface="Times New Roman" panose="02020603050405020304" pitchFamily="18" charset="0"/>
                  <a:ea typeface="微软雅黑" pitchFamily="34" charset="-122"/>
                  <a:cs typeface="Times New Roman" panose="02020603050405020304" pitchFamily="18" charset="0"/>
                </a:rPr>
                <a:t>期</a:t>
              </a:r>
              <a:r>
                <a:rPr lang="zh-CN" altLang="en-US" sz="1100" dirty="0">
                  <a:latin typeface="微软雅黑" pitchFamily="34" charset="-122"/>
                  <a:ea typeface="微软雅黑" pitchFamily="34" charset="-122"/>
                </a:rPr>
                <a:t>刊近</a:t>
              </a:r>
              <a:r>
                <a:rPr lang="en-US" altLang="zh-CN" sz="1100" dirty="0">
                  <a:latin typeface="微软雅黑" pitchFamily="34" charset="-122"/>
                  <a:ea typeface="微软雅黑" pitchFamily="34" charset="-122"/>
                </a:rPr>
                <a:t>5</a:t>
              </a:r>
              <a:r>
                <a:rPr lang="zh-CN" altLang="en-US" sz="1100" dirty="0">
                  <a:latin typeface="微软雅黑" pitchFamily="34" charset="-122"/>
                  <a:ea typeface="微软雅黑" pitchFamily="34" charset="-122"/>
                </a:rPr>
                <a:t>年以第一或通讯作者发表论文发表</a:t>
              </a:r>
              <a:r>
                <a:rPr lang="zh-CN" altLang="en-US" sz="1100" dirty="0">
                  <a:latin typeface="微软雅黑" pitchFamily="34" charset="-122"/>
                  <a:ea typeface="微软雅黑" pitchFamily="34" charset="-122"/>
                </a:rPr>
                <a:t>论文</a:t>
              </a:r>
              <a:r>
                <a:rPr lang="en-US" altLang="zh-CN" sz="1100" dirty="0">
                  <a:latin typeface="微软雅黑" pitchFamily="34" charset="-122"/>
                  <a:ea typeface="微软雅黑" pitchFamily="34" charset="-122"/>
                </a:rPr>
                <a:t>1</a:t>
              </a:r>
              <a:r>
                <a:rPr lang="en-US" altLang="zh-CN" sz="1100" dirty="0">
                  <a:latin typeface="微软雅黑" pitchFamily="34" charset="-122"/>
                  <a:ea typeface="微软雅黑" pitchFamily="34" charset="-122"/>
                </a:rPr>
                <a:t>0</a:t>
              </a:r>
              <a:r>
                <a:rPr lang="zh-CN" altLang="en-US" sz="1100" dirty="0">
                  <a:latin typeface="微软雅黑" pitchFamily="34" charset="-122"/>
                  <a:ea typeface="微软雅黑" pitchFamily="34" charset="-122"/>
                </a:rPr>
                <a:t>余篇；参编著作</a:t>
              </a:r>
              <a:r>
                <a:rPr lang="en-US" altLang="zh-CN" sz="1100" dirty="0">
                  <a:latin typeface="微软雅黑" pitchFamily="34" charset="-122"/>
                  <a:ea typeface="微软雅黑" pitchFamily="34" charset="-122"/>
                </a:rPr>
                <a:t>5</a:t>
              </a:r>
              <a:r>
                <a:rPr lang="zh-CN" altLang="en-US" sz="1100" dirty="0">
                  <a:latin typeface="微软雅黑" pitchFamily="34" charset="-122"/>
                  <a:ea typeface="微软雅黑" pitchFamily="34" charset="-122"/>
                </a:rPr>
                <a:t>部；在编</a:t>
              </a:r>
              <a:r>
                <a:rPr lang="en-US" altLang="zh-CN" sz="1100" dirty="0">
                  <a:latin typeface="微软雅黑" pitchFamily="34" charset="-122"/>
                  <a:ea typeface="微软雅黑" pitchFamily="34" charset="-122"/>
                </a:rPr>
                <a:t>2</a:t>
              </a:r>
              <a:r>
                <a:rPr lang="zh-CN" altLang="en-US" sz="1100" dirty="0">
                  <a:latin typeface="微软雅黑" pitchFamily="34" charset="-122"/>
                  <a:ea typeface="微软雅黑" pitchFamily="34" charset="-122"/>
                </a:rPr>
                <a:t>部。</a:t>
              </a:r>
              <a:endParaRPr lang="en-US" altLang="zh-CN" sz="1100" dirty="0">
                <a:latin typeface="微软雅黑" pitchFamily="34" charset="-122"/>
                <a:ea typeface="微软雅黑" pitchFamily="34" charset="-122"/>
              </a:endParaRPr>
            </a:p>
            <a:p>
              <a:pPr fontAlgn="base">
                <a:lnSpc>
                  <a:spcPct val="150000"/>
                </a:lnSpc>
                <a:spcBef>
                  <a:spcPts val="600"/>
                </a:spcBef>
                <a:spcAft>
                  <a:spcPct val="0"/>
                </a:spcAft>
                <a:defRPr/>
              </a:pPr>
              <a:r>
                <a:rPr lang="zh-CN" altLang="en-US" sz="1100" b="1" dirty="0" smtClean="0">
                  <a:solidFill>
                    <a:prstClr val="black"/>
                  </a:solidFill>
                  <a:latin typeface="Times New Roman" panose="02020603050405020304" pitchFamily="18" charset="0"/>
                  <a:ea typeface="微软雅黑" pitchFamily="34" charset="-122"/>
                  <a:cs typeface="Times New Roman" panose="02020603050405020304" pitchFamily="18" charset="0"/>
                </a:rPr>
                <a:t>研究资助：</a:t>
              </a:r>
              <a:r>
                <a:rPr lang="zh-CN" altLang="en-US" sz="1100" dirty="0" smtClean="0">
                  <a:solidFill>
                    <a:prstClr val="black"/>
                  </a:solidFill>
                  <a:latin typeface="Times New Roman" panose="02020603050405020304" pitchFamily="18" charset="0"/>
                  <a:ea typeface="微软雅黑" pitchFamily="34" charset="-122"/>
                  <a:cs typeface="Times New Roman" panose="02020603050405020304" pitchFamily="18" charset="0"/>
                </a:rPr>
                <a:t>先后主持</a:t>
              </a:r>
              <a:r>
                <a:rPr lang="zh-CN" altLang="en-US" sz="1100" dirty="0" smtClean="0">
                  <a:solidFill>
                    <a:prstClr val="black"/>
                  </a:solidFill>
                  <a:latin typeface="Microsoft YaHei" charset="-122"/>
                  <a:ea typeface="Microsoft YaHei" charset="-122"/>
                  <a:cs typeface="Microsoft YaHei" charset="-122"/>
                </a:rPr>
                <a:t>广东省自然科学基金重点项目及面上项目、广东省科技计划项目、广州市科技计划项目等</a:t>
              </a:r>
              <a:r>
                <a:rPr lang="en-US" altLang="zh-CN" sz="1100" dirty="0" smtClean="0">
                  <a:solidFill>
                    <a:prstClr val="black"/>
                  </a:solidFill>
                  <a:latin typeface="Microsoft YaHei" charset="-122"/>
                  <a:ea typeface="Microsoft YaHei" charset="-122"/>
                  <a:cs typeface="Microsoft YaHei" charset="-122"/>
                </a:rPr>
                <a:t>10</a:t>
              </a:r>
              <a:r>
                <a:rPr lang="zh-CN" altLang="en-US" sz="1100" dirty="0" smtClean="0">
                  <a:solidFill>
                    <a:prstClr val="black"/>
                  </a:solidFill>
                  <a:latin typeface="Microsoft YaHei" charset="-122"/>
                  <a:ea typeface="Microsoft YaHei" charset="-122"/>
                  <a:cs typeface="Microsoft YaHei" charset="-122"/>
                </a:rPr>
                <a:t>余项；参与国家自然科学基金等国家级、省市级项目</a:t>
              </a:r>
              <a:r>
                <a:rPr lang="en-US" altLang="zh-CN" sz="1100" dirty="0" smtClean="0">
                  <a:solidFill>
                    <a:prstClr val="black"/>
                  </a:solidFill>
                  <a:latin typeface="Microsoft YaHei" charset="-122"/>
                  <a:ea typeface="Microsoft YaHei" charset="-122"/>
                  <a:cs typeface="Microsoft YaHei" charset="-122"/>
                </a:rPr>
                <a:t>10</a:t>
              </a:r>
              <a:r>
                <a:rPr lang="zh-CN" altLang="en-US" sz="1100" dirty="0" smtClean="0">
                  <a:solidFill>
                    <a:prstClr val="black"/>
                  </a:solidFill>
                  <a:latin typeface="Microsoft YaHei" charset="-122"/>
                  <a:ea typeface="Microsoft YaHei" charset="-122"/>
                  <a:cs typeface="Microsoft YaHei" charset="-122"/>
                </a:rPr>
                <a:t>多项。</a:t>
              </a:r>
              <a:endParaRPr lang="en-US" altLang="zh-CN" sz="1100" dirty="0" smtClean="0">
                <a:solidFill>
                  <a:prstClr val="black"/>
                </a:solidFill>
                <a:latin typeface="Microsoft YaHei" charset="-122"/>
                <a:ea typeface="Microsoft YaHei" charset="-122"/>
                <a:cs typeface="Microsoft YaHei" charset="-122"/>
              </a:endParaRPr>
            </a:p>
            <a:p>
              <a:pPr fontAlgn="base">
                <a:lnSpc>
                  <a:spcPct val="150000"/>
                </a:lnSpc>
                <a:spcBef>
                  <a:spcPts val="600"/>
                </a:spcBef>
                <a:spcAft>
                  <a:spcPct val="0"/>
                </a:spcAft>
                <a:defRPr/>
              </a:pPr>
              <a:endParaRPr lang="en-US" altLang="zh-CN" sz="1100" dirty="0" smtClean="0">
                <a:solidFill>
                  <a:prstClr val="black"/>
                </a:solidFill>
                <a:latin typeface="Times New Roman" panose="02020603050405020304" pitchFamily="18" charset="0"/>
                <a:ea typeface="微软雅黑" pitchFamily="34" charset="-122"/>
                <a:cs typeface="Times New Roman" panose="02020603050405020304" pitchFamily="18" charset="0"/>
              </a:endParaRPr>
            </a:p>
            <a:p>
              <a:pPr lvl="0" fontAlgn="base">
                <a:lnSpc>
                  <a:spcPct val="150000"/>
                </a:lnSpc>
                <a:spcBef>
                  <a:spcPts val="600"/>
                </a:spcBef>
                <a:spcAft>
                  <a:spcPct val="0"/>
                </a:spcAft>
                <a:defRPr/>
              </a:pPr>
              <a:endParaRPr lang="en-US" altLang="zh-CN" sz="1100" dirty="0" smtClean="0">
                <a:solidFill>
                  <a:prstClr val="black"/>
                </a:solidFill>
                <a:latin typeface="Times New Roman" panose="02020603050405020304" pitchFamily="18" charset="0"/>
                <a:ea typeface="微软雅黑" pitchFamily="34" charset="-122"/>
                <a:cs typeface="Times New Roman" panose="02020603050405020304" pitchFamily="18" charset="0"/>
              </a:endParaRPr>
            </a:p>
          </p:txBody>
        </p:sp>
        <p:pic>
          <p:nvPicPr>
            <p:cNvPr id="39" name="图片 27"/>
            <p:cNvPicPr>
              <a:picLocks noChangeAspect="1"/>
            </p:cNvPicPr>
            <p:nvPr/>
          </p:nvPicPr>
          <p:blipFill>
            <a:blip r:embed="rId3" cstate="print"/>
            <a:srcRect t="3896" r="91544" b="3088"/>
            <a:stretch>
              <a:fillRect/>
            </a:stretch>
          </p:blipFill>
          <p:spPr bwMode="auto">
            <a:xfrm>
              <a:off x="6778866" y="1428856"/>
              <a:ext cx="307975" cy="358775"/>
            </a:xfrm>
            <a:prstGeom prst="rect">
              <a:avLst/>
            </a:prstGeom>
            <a:noFill/>
            <a:ln w="9525">
              <a:noFill/>
              <a:miter lim="800000"/>
              <a:headEnd/>
              <a:tailEnd/>
            </a:ln>
          </p:spPr>
        </p:pic>
      </p:grpSp>
    </p:spTree>
    <p:extLst>
      <p:ext uri="{BB962C8B-B14F-4D97-AF65-F5344CB8AC3E}">
        <p14:creationId xmlns:p14="http://schemas.microsoft.com/office/powerpoint/2010/main" val="102362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420</Words>
  <Application>Microsoft Macintosh PowerPoint</Application>
  <PresentationFormat>宽屏</PresentationFormat>
  <Paragraphs>29</Paragraphs>
  <Slides>1</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Calibri</vt:lpstr>
      <vt:lpstr>Calibri Light</vt:lpstr>
      <vt:lpstr>Microsoft YaHei</vt:lpstr>
      <vt:lpstr>Times New Roman</vt:lpstr>
      <vt:lpstr>宋体</vt:lpstr>
      <vt:lpstr>微软雅黑</vt:lpstr>
      <vt:lpstr>Arial</vt:lpstr>
      <vt:lpstr>Office 主题</vt:lpstr>
      <vt:lpstr>PowerPoint 演示文稿</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mmj</dc:creator>
  <cp:lastModifiedBy>David Huang</cp:lastModifiedBy>
  <cp:revision>100</cp:revision>
  <dcterms:created xsi:type="dcterms:W3CDTF">2017-06-19T01:24:38Z</dcterms:created>
  <dcterms:modified xsi:type="dcterms:W3CDTF">2017-09-29T14:54:50Z</dcterms:modified>
</cp:coreProperties>
</file>