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notesMasterIdLst>
    <p:notesMasterId r:id="rId6"/>
  </p:notesMasterIdLst>
  <p:sldIdLst>
    <p:sldId id="449" r:id="rId4"/>
    <p:sldId id="432" r:id="rId5"/>
  </p:sldIdLst>
  <p:sldSz cx="12192000" cy="6858000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E46D0A"/>
    <a:srgbClr val="C0504E"/>
    <a:srgbClr val="FBCB29"/>
    <a:srgbClr val="14007C"/>
    <a:srgbClr val="44546A"/>
    <a:srgbClr val="130179"/>
    <a:srgbClr val="00B0F0"/>
    <a:srgbClr val="376092"/>
    <a:srgbClr val="082C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8234" autoAdjust="0"/>
    <p:restoredTop sz="93203" autoAdjust="0"/>
  </p:normalViewPr>
  <p:slideViewPr>
    <p:cSldViewPr snapToGrid="0">
      <p:cViewPr varScale="1">
        <p:scale>
          <a:sx n="85" d="100"/>
          <a:sy n="85" d="100"/>
        </p:scale>
        <p:origin x="-114" y="-90"/>
      </p:cViewPr>
      <p:guideLst>
        <p:guide orient="horz" pos="2224"/>
        <p:guide pos="383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A1E5227-7275-4FAD-8045-5E43A9DEFCA5}" type="datetimeFigureOut">
              <a:rPr lang="zh-CN" altLang="en-US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单击此处编辑母版文本样式</a:t>
            </a:r>
            <a:endParaRPr lang="zh-CN" altLang="en-US" noProof="0"/>
          </a:p>
          <a:p>
            <a:pPr lvl="1"/>
            <a:r>
              <a:rPr lang="zh-CN" altLang="en-US" noProof="0"/>
              <a:t>第二级</a:t>
            </a:r>
            <a:endParaRPr lang="zh-CN" altLang="en-US" noProof="0"/>
          </a:p>
          <a:p>
            <a:pPr lvl="2"/>
            <a:r>
              <a:rPr lang="zh-CN" altLang="en-US" noProof="0"/>
              <a:t>第三级</a:t>
            </a:r>
            <a:endParaRPr lang="zh-CN" altLang="en-US" noProof="0"/>
          </a:p>
          <a:p>
            <a:pPr lvl="3"/>
            <a:r>
              <a:rPr lang="zh-CN" altLang="en-US" noProof="0"/>
              <a:t>第四级</a:t>
            </a:r>
            <a:endParaRPr lang="zh-CN" altLang="en-US" noProof="0"/>
          </a:p>
          <a:p>
            <a:pPr lvl="4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/>
            </a:lvl1pPr>
          </a:lstStyle>
          <a:p>
            <a:fld id="{86E862D0-2B7E-4F25-9618-F4C0670918B0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74C-4DD2-4115-84CC-72AB077C215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9D7C0-0C34-4F73-A837-56B7549550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74C-4DD2-4115-84CC-72AB077C215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9D7C0-0C34-4F73-A837-56B7549550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74C-4DD2-4115-84CC-72AB077C215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9D7C0-0C34-4F73-A837-56B7549550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E66F45-E083-45A9-9A6B-F6CDDC2C82C3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C5FA5-EDB1-42CD-BF72-1C7D4EBDC75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862C23-345D-44BA-9873-485B083792FB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C7687-9F5E-4B46-BAEA-E23AC4DDB68C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344F18-3938-4E13-B927-7798DD9FD7B9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1A120-3D30-41F1-B03E-502B2F05C166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99569B-A46B-4872-9EC9-3296FBD3A6E3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07866F-E29A-4A00-A847-A672E15A4492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9" y="365126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D466B-DD87-40D4-B0FE-BB5C485E508D}" type="datetimeFigureOut">
              <a:rPr lang="zh-CN" altLang="en-US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4F165E-1336-4D80-AC76-8081BF08609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47A68D-5A5C-4615-A62C-E76333AA6C3A}" type="datetimeFigureOut">
              <a:rPr lang="zh-CN" altLang="en-US"/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DC4DFB-9F71-4253-B181-799F24ADE6B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34D48D-870A-4D6D-A293-5C0395159A6E}" type="datetimeFigureOut">
              <a:rPr lang="zh-CN" altLang="en-US"/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4D84B7-AF27-41F2-AD3D-F48732594264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CD8AE-447F-41DF-B03B-8F5694AC8DAE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30B6E-8D7E-436B-9C9C-85BF57C7B9BF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74C-4DD2-4115-84CC-72AB077C215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9D7C0-0C34-4F73-A837-56B7549550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1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C64B5D-0EF7-4BD0-A3B7-74A07467ACB1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C29F2-03A4-4924-AF89-AE14A5A723EE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26620C-F03E-4C66-93D2-ACB1EC2326C4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38786-88AB-4F8F-A871-61C6C2A1B3E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D0C00E-339D-4670-B3B2-0AA7BEF3997B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E7991A-197C-43AC-A8B5-DD63DFE8255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74C-4DD2-4115-84CC-72AB077C215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9D7C0-0C34-4F73-A837-56B7549550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74C-4DD2-4115-84CC-72AB077C215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9D7C0-0C34-4F73-A837-56B7549550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74C-4DD2-4115-84CC-72AB077C215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9D7C0-0C34-4F73-A837-56B7549550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74C-4DD2-4115-84CC-72AB077C215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9D7C0-0C34-4F73-A837-56B7549550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74C-4DD2-4115-84CC-72AB077C215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9D7C0-0C34-4F73-A837-56B7549550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74C-4DD2-4115-84CC-72AB077C215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9D7C0-0C34-4F73-A837-56B7549550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74C-4DD2-4115-84CC-72AB077C215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9D7C0-0C34-4F73-A837-56B7549550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A8A74C-4DD2-4115-84CC-72AB077C215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A9D7C0-0C34-4F73-A837-56B75495509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E9C2E812-9B47-4810-A781-F539584DA170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>
                <a:solidFill>
                  <a:srgbClr val="898989"/>
                </a:solidFill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393D6728-958F-4F11-A0FE-129E9BD88B49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2.xml"/><Relationship Id="rId5" Type="http://schemas.openxmlformats.org/officeDocument/2006/relationships/image" Target="../media/image5.GIF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rgbClr val="FF0000"/>
                </a:solidFill>
              </a:rPr>
              <a:t>请导师们参照下列导师的个人页面整理提交本人的信息</a:t>
            </a:r>
            <a:r>
              <a:rPr lang="en-US" altLang="zh-CN" dirty="0" smtClean="0">
                <a:solidFill>
                  <a:srgbClr val="FF0000"/>
                </a:solidFill>
              </a:rPr>
              <a:t>,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r>
              <a:rPr lang="zh-CN" altLang="en-US" dirty="0" smtClean="0">
                <a:solidFill>
                  <a:srgbClr val="FF0000"/>
                </a:solidFill>
              </a:rPr>
              <a:t>板块之类的不建议更换，导师只需更换成本人的信息即可</a:t>
            </a:r>
            <a:r>
              <a:rPr lang="en-US" altLang="zh-CN" dirty="0" smtClean="0">
                <a:solidFill>
                  <a:srgbClr val="FF0000"/>
                </a:solidFill>
              </a:rPr>
              <a:t>,</a:t>
            </a:r>
            <a:r>
              <a:rPr lang="zh-CN" altLang="en-US" dirty="0" smtClean="0">
                <a:solidFill>
                  <a:srgbClr val="FF0000"/>
                </a:solidFill>
              </a:rPr>
              <a:t>内容体现在一个页面内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r>
              <a:rPr lang="zh-CN" altLang="en-US" dirty="0" smtClean="0">
                <a:solidFill>
                  <a:srgbClr val="FF0000"/>
                </a:solidFill>
              </a:rPr>
              <a:t>事关本人招生，请各位导师们高度重视，按时提交到学院研究生教务员处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r>
              <a:rPr lang="zh-CN" altLang="en-US" dirty="0" smtClean="0">
                <a:solidFill>
                  <a:srgbClr val="FF0000"/>
                </a:solidFill>
              </a:rPr>
              <a:t>文件名：</a:t>
            </a:r>
            <a:r>
              <a:rPr lang="en-US" altLang="zh-CN" dirty="0" err="1" smtClean="0">
                <a:solidFill>
                  <a:srgbClr val="FF0000"/>
                </a:solidFill>
              </a:rPr>
              <a:t>xxxx</a:t>
            </a:r>
            <a:r>
              <a:rPr lang="zh-CN" altLang="en-US" dirty="0" smtClean="0">
                <a:solidFill>
                  <a:srgbClr val="FF0000"/>
                </a:solidFill>
              </a:rPr>
              <a:t>学院</a:t>
            </a:r>
            <a:r>
              <a:rPr lang="en-US" altLang="zh-CN" dirty="0" smtClean="0">
                <a:solidFill>
                  <a:srgbClr val="FF0000"/>
                </a:solidFill>
              </a:rPr>
              <a:t>xxx</a:t>
            </a:r>
            <a:r>
              <a:rPr lang="zh-CN" altLang="en-US" dirty="0" smtClean="0">
                <a:solidFill>
                  <a:srgbClr val="FF0000"/>
                </a:solidFill>
              </a:rPr>
              <a:t>导师简介</a:t>
            </a:r>
            <a:r>
              <a:rPr lang="en-US" altLang="zh-CN" dirty="0" smtClean="0">
                <a:solidFill>
                  <a:srgbClr val="FF0000"/>
                </a:solidFill>
              </a:rPr>
              <a:t>.</a:t>
            </a:r>
            <a:r>
              <a:rPr lang="en-US" altLang="zh-CN" dirty="0" err="1" smtClean="0">
                <a:solidFill>
                  <a:srgbClr val="FF0000"/>
                </a:solidFill>
              </a:rPr>
              <a:t>pptx</a:t>
            </a:r>
            <a:endParaRPr lang="zh-CN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2382838" y="1355"/>
            <a:ext cx="8243887" cy="1096963"/>
          </a:xfrm>
          <a:prstGeom prst="rect">
            <a:avLst/>
          </a:prstGeom>
          <a:solidFill>
            <a:srgbClr val="C55A1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18436" name="图片 7"/>
          <p:cNvPicPr>
            <a:picLocks noChangeAspect="1"/>
          </p:cNvPicPr>
          <p:nvPr/>
        </p:nvPicPr>
        <p:blipFill>
          <a:blip r:embed="rId1"/>
          <a:srcRect t="3896" r="91544" b="3088"/>
          <a:stretch>
            <a:fillRect/>
          </a:stretch>
        </p:blipFill>
        <p:spPr bwMode="auto">
          <a:xfrm>
            <a:off x="2525713" y="1274763"/>
            <a:ext cx="309562" cy="358775"/>
          </a:xfrm>
          <a:prstGeom prst="rect">
            <a:avLst/>
          </a:prstGeom>
          <a:solidFill>
            <a:srgbClr val="F18D00"/>
          </a:solidFill>
          <a:ln w="9525">
            <a:noFill/>
            <a:miter lim="800000"/>
            <a:headEnd/>
            <a:tailEnd/>
          </a:ln>
        </p:spPr>
      </p:pic>
      <p:sp>
        <p:nvSpPr>
          <p:cNvPr id="18437" name="文本框 11"/>
          <p:cNvSpPr txBox="1">
            <a:spLocks noChangeArrowheads="1"/>
          </p:cNvSpPr>
          <p:nvPr/>
        </p:nvSpPr>
        <p:spPr bwMode="auto">
          <a:xfrm>
            <a:off x="2646363" y="1649413"/>
            <a:ext cx="3573462" cy="29514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学术硕士：临床医学</a:t>
            </a: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8438" name="文本框 12"/>
          <p:cNvSpPr txBox="1">
            <a:spLocks noChangeArrowheads="1"/>
          </p:cNvSpPr>
          <p:nvPr/>
        </p:nvSpPr>
        <p:spPr bwMode="auto">
          <a:xfrm>
            <a:off x="346075" y="4251325"/>
            <a:ext cx="1920875" cy="142192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Tel: (</a:t>
            </a: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20)83827812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Email: </a:t>
            </a: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szhang555@hotmail.com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8439" name="文本框 13"/>
          <p:cNvSpPr txBox="1">
            <a:spLocks noChangeArrowheads="1"/>
          </p:cNvSpPr>
          <p:nvPr/>
        </p:nvSpPr>
        <p:spPr bwMode="auto">
          <a:xfrm>
            <a:off x="6846888" y="1600200"/>
            <a:ext cx="4505325" cy="179741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lvl="0" eaLnBrk="1" hangingPunct="1">
              <a:lnSpc>
                <a:spcPct val="120000"/>
              </a:lnSpc>
              <a:spcBef>
                <a:spcPts val="600"/>
              </a:spcBef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研究方向</a:t>
            </a:r>
            <a:r>
              <a:rPr kumimoji="0" lang="zh-CN" alt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：</a:t>
            </a:r>
            <a:r>
              <a:rPr kumimoji="0" lang="zh-CN" altLang="en-US" sz="120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咽喉头颈肿瘤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、睡眠呼吸暂停低通气综合症的临床与基础研究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lvl="0" eaLnBrk="1" hangingPunct="1">
              <a:lnSpc>
                <a:spcPct val="120000"/>
              </a:lnSpc>
              <a:spcBef>
                <a:spcPts val="600"/>
              </a:spcBef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主要业绩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：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广东省高级干部保健专家，广东省、广州市医疗事故鉴定委员会专家。在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《</a:t>
            </a:r>
            <a:r>
              <a:rPr lang="en-US" altLang="zh-CN" sz="1200" dirty="0" err="1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Oncotarget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》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《</a:t>
            </a:r>
            <a:r>
              <a:rPr lang="en-US" altLang="zh-CN" sz="1200" dirty="0" err="1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Plos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One》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等国际高水平杂志国内外学术期刊发表论文近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40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篇。</a:t>
            </a:r>
            <a:endParaRPr lang="en-US" altLang="zh-CN" sz="1200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eaLnBrk="1" hangingPunct="1">
              <a:lnSpc>
                <a:spcPct val="120000"/>
              </a:lnSpc>
              <a:spcBef>
                <a:spcPts val="600"/>
              </a:spcBef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研究资助</a:t>
            </a:r>
            <a:r>
              <a:rPr kumimoji="0" lang="en-US" altLang="zh-CN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: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先后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主持</a:t>
            </a:r>
            <a:r>
              <a:rPr lang="zh-CN" altLang="en-US" sz="1200" dirty="0" smtClean="0"/>
              <a:t>和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参与国家自然科学基金、广东省自然科学基金、广东省卫生厅科研项目多项。</a:t>
            </a:r>
            <a:endParaRPr lang="zh-CN" altLang="en-US" sz="120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2384425" y="6556375"/>
            <a:ext cx="9232900" cy="182563"/>
          </a:xfrm>
          <a:prstGeom prst="rect">
            <a:avLst/>
          </a:prstGeom>
          <a:solidFill>
            <a:srgbClr val="C55A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2640013" y="1270"/>
            <a:ext cx="6887445" cy="423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b="1" i="0" u="none" strike="noStrike" kern="1200" cap="none" spc="12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张思毅</a:t>
            </a:r>
            <a:r>
              <a:rPr kumimoji="0" lang="zh-CN" altLang="en-US" sz="1400" b="1" i="0" u="none" strike="noStrike" kern="1200" cap="none" spc="12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  教授  硕士生导师</a:t>
            </a:r>
            <a:endParaRPr kumimoji="0" lang="en-US" altLang="zh-CN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2640013" y="409258"/>
            <a:ext cx="7794625" cy="70675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0" eaLnBrk="1" hangingPunct="1">
              <a:defRPr/>
            </a:pPr>
            <a:r>
              <a:rPr kumimoji="0" lang="zh-CN" altLang="en-US" sz="1200" b="1" i="0" u="none" strike="noStrike" kern="1200" cap="none" spc="12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广东省</a:t>
            </a:r>
            <a:r>
              <a:rPr lang="zh-CN" altLang="en-US" sz="1200" b="1" spc="12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医学会耳鼻咽喉</a:t>
            </a:r>
            <a:r>
              <a:rPr lang="en-US" altLang="zh-CN" sz="1200" b="1" spc="12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1200" b="1" spc="12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头颈外科分会常委，广东省中西医结合耳鼻咽喉</a:t>
            </a:r>
            <a:r>
              <a:rPr lang="en-US" altLang="zh-CN" sz="1200" b="1" spc="12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1200" b="1" spc="12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头颈外科学会副主委，广东省医师协会耳鼻咽喉</a:t>
            </a:r>
            <a:r>
              <a:rPr lang="en-US" altLang="zh-CN" sz="1200" b="1" spc="12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1200" b="1" spc="12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头颈外科分会常委、睡眠医学分会副主委，广东省抗癌协会头颈肿瘤分会常委</a:t>
            </a:r>
            <a:r>
              <a:rPr lang="zh-CN" altLang="en-US" sz="1400" b="1" spc="120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。南方医科大学博士生导师</a:t>
            </a:r>
            <a:endParaRPr lang="zh-CN" altLang="en-US" sz="1400" b="1" spc="120" dirty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444500" y="0"/>
            <a:ext cx="1806575" cy="1101725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8444" name="矩形 2"/>
          <p:cNvSpPr>
            <a:spLocks noChangeArrowheads="1"/>
          </p:cNvSpPr>
          <p:nvPr/>
        </p:nvSpPr>
        <p:spPr bwMode="auto">
          <a:xfrm>
            <a:off x="2603500" y="2884488"/>
            <a:ext cx="3571875" cy="64633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1983.09-1989.07  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中山医科大学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 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学士学位</a:t>
            </a: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lvl="0" eaLnBrk="1" hangingPunct="1">
              <a:defRPr/>
            </a:pP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1997.02-2000.02  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西澳大利亚大学  硕士</a:t>
            </a:r>
            <a:r>
              <a:rPr lang="zh-CN" altLang="en-US" sz="1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学位</a:t>
            </a:r>
            <a:endParaRPr lang="zh-CN" altLang="en-US" sz="120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2010</a:t>
            </a: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.09-2013.07  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南方医科大学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 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博士学位</a:t>
            </a: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8445" name="文本框 17"/>
          <p:cNvSpPr txBox="1">
            <a:spLocks noChangeArrowheads="1"/>
          </p:cNvSpPr>
          <p:nvPr/>
        </p:nvSpPr>
        <p:spPr bwMode="auto">
          <a:xfrm>
            <a:off x="2806700" y="1300163"/>
            <a:ext cx="1441450" cy="3063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招生专业与类型</a:t>
            </a:r>
            <a:endParaRPr kumimoji="0" lang="zh-CN" altLang="en-US" sz="1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pic>
        <p:nvPicPr>
          <p:cNvPr id="18446" name="图片 24"/>
          <p:cNvPicPr>
            <a:picLocks noChangeAspect="1"/>
          </p:cNvPicPr>
          <p:nvPr/>
        </p:nvPicPr>
        <p:blipFill>
          <a:blip r:embed="rId1"/>
          <a:srcRect t="3896" r="91544" b="3088"/>
          <a:stretch>
            <a:fillRect/>
          </a:stretch>
        </p:blipFill>
        <p:spPr bwMode="auto">
          <a:xfrm>
            <a:off x="2517775" y="2535238"/>
            <a:ext cx="3079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47" name="文本框 25"/>
          <p:cNvSpPr txBox="1">
            <a:spLocks noChangeArrowheads="1"/>
          </p:cNvSpPr>
          <p:nvPr/>
        </p:nvSpPr>
        <p:spPr bwMode="auto">
          <a:xfrm>
            <a:off x="2798763" y="2560638"/>
            <a:ext cx="903287" cy="3079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教育经历</a:t>
            </a:r>
            <a:endParaRPr kumimoji="0" lang="zh-CN" altLang="en-US" sz="1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pic>
        <p:nvPicPr>
          <p:cNvPr id="18448" name="图片 27"/>
          <p:cNvPicPr>
            <a:picLocks noChangeAspect="1"/>
          </p:cNvPicPr>
          <p:nvPr/>
        </p:nvPicPr>
        <p:blipFill>
          <a:blip r:embed="rId1"/>
          <a:srcRect t="3896" r="91544" b="3088"/>
          <a:stretch>
            <a:fillRect/>
          </a:stretch>
        </p:blipFill>
        <p:spPr bwMode="auto">
          <a:xfrm>
            <a:off x="6731000" y="1274763"/>
            <a:ext cx="3079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49" name="文本框 28"/>
          <p:cNvSpPr txBox="1">
            <a:spLocks noChangeArrowheads="1"/>
          </p:cNvSpPr>
          <p:nvPr/>
        </p:nvSpPr>
        <p:spPr bwMode="auto">
          <a:xfrm>
            <a:off x="7011988" y="1300163"/>
            <a:ext cx="901700" cy="3063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科研工作</a:t>
            </a:r>
            <a:endParaRPr kumimoji="0" lang="zh-CN" altLang="en-US" sz="1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pic>
        <p:nvPicPr>
          <p:cNvPr id="18451" name="图片 32"/>
          <p:cNvPicPr>
            <a:picLocks noChangeAspect="1"/>
          </p:cNvPicPr>
          <p:nvPr/>
        </p:nvPicPr>
        <p:blipFill>
          <a:blip r:embed="rId2"/>
          <a:srcRect l="9991" r="8128"/>
          <a:stretch>
            <a:fillRect/>
          </a:stretch>
        </p:blipFill>
        <p:spPr bwMode="auto">
          <a:xfrm>
            <a:off x="10810875" y="85725"/>
            <a:ext cx="1123950" cy="1030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17481" y="3878085"/>
            <a:ext cx="5215262" cy="2419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995425" y="3608076"/>
            <a:ext cx="3001058" cy="2690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图片 1" descr="大头照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3865" y="1600835"/>
            <a:ext cx="1648460" cy="21469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549</Words>
  <Application>WPS 演示</Application>
  <PresentationFormat>自定义</PresentationFormat>
  <Paragraphs>30</Paragraphs>
  <Slides>2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2</vt:i4>
      </vt:variant>
    </vt:vector>
  </HeadingPairs>
  <TitlesOfParts>
    <vt:vector size="14" baseType="lpstr">
      <vt:lpstr>Arial</vt:lpstr>
      <vt:lpstr>宋体</vt:lpstr>
      <vt:lpstr>Wingdings</vt:lpstr>
      <vt:lpstr>Calibri</vt:lpstr>
      <vt:lpstr>Calibri Light</vt:lpstr>
      <vt:lpstr>Calibri</vt:lpstr>
      <vt:lpstr>微软雅黑</vt:lpstr>
      <vt:lpstr>黑体</vt:lpstr>
      <vt:lpstr>Times New Roman</vt:lpstr>
      <vt:lpstr>Arial Unicode MS</vt:lpstr>
      <vt:lpstr>4_Office 主题</vt:lpstr>
      <vt:lpstr>1_Office 主题</vt:lpstr>
      <vt:lpstr>PowerPoint 演示文稿</vt:lpstr>
      <vt:lpstr>PowerPoint 演示文稿</vt:lpstr>
    </vt:vector>
  </TitlesOfParts>
  <Company>zsb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china</dc:creator>
  <cp:lastModifiedBy>2145</cp:lastModifiedBy>
  <cp:revision>372</cp:revision>
  <dcterms:created xsi:type="dcterms:W3CDTF">2015-05-04T02:17:00Z</dcterms:created>
  <dcterms:modified xsi:type="dcterms:W3CDTF">2017-09-29T08:52:43Z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2052-10.1.0.6749</vt:lpwstr>
  </property>
</Properties>
</file>