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450" r:id="rId3"/>
  </p:sldIdLst>
  <p:sldSz cx="12192000" cy="6858000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E46D0A"/>
    <a:srgbClr val="C0504E"/>
    <a:srgbClr val="FBCB29"/>
    <a:srgbClr val="14007C"/>
    <a:srgbClr val="44546A"/>
    <a:srgbClr val="130179"/>
    <a:srgbClr val="00B0F0"/>
    <a:srgbClr val="376092"/>
    <a:srgbClr val="082C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8235" autoAdjust="0"/>
    <p:restoredTop sz="93203" autoAdjust="0"/>
  </p:normalViewPr>
  <p:slideViewPr>
    <p:cSldViewPr snapToGrid="0">
      <p:cViewPr>
        <p:scale>
          <a:sx n="107" d="100"/>
          <a:sy n="107" d="100"/>
        </p:scale>
        <p:origin x="-576" y="-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A1E5227-7275-4FAD-8045-5E43A9DEFCA5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fld id="{86E862D0-2B7E-4F25-9618-F4C0670918B0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383631" y="1930"/>
            <a:ext cx="8243710" cy="1096069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1"/>
          <a:srcRect t="3896" r="91544" b="3089"/>
          <a:stretch>
            <a:fillRect/>
          </a:stretch>
        </p:blipFill>
        <p:spPr>
          <a:xfrm>
            <a:off x="2526036" y="1273973"/>
            <a:ext cx="308871" cy="358815"/>
          </a:xfrm>
          <a:prstGeom prst="rect">
            <a:avLst/>
          </a:prstGeom>
          <a:solidFill>
            <a:srgbClr val="F18D00"/>
          </a:solidFill>
        </p:spPr>
      </p:pic>
      <p:sp>
        <p:nvSpPr>
          <p:cNvPr id="12" name="文本框 11"/>
          <p:cNvSpPr txBox="1"/>
          <p:nvPr/>
        </p:nvSpPr>
        <p:spPr>
          <a:xfrm>
            <a:off x="2644567" y="1685594"/>
            <a:ext cx="3574358" cy="755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学术博士：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临床医学专业</a:t>
            </a:r>
            <a:endParaRPr kumimoji="0" lang="en-US" altLang="zh-CN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eaLnBrk="1" hangingPunct="1">
              <a:lnSpc>
                <a:spcPct val="120000"/>
              </a:lnSpc>
              <a:defRPr/>
            </a:pP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学术硕士：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临床医学专业</a:t>
            </a:r>
            <a:endParaRPr lang="en-US" altLang="zh-CN" sz="12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eaLnBrk="1" hangingPunct="1">
              <a:lnSpc>
                <a:spcPct val="120000"/>
              </a:lnSpc>
              <a:defRPr/>
            </a:pPr>
            <a:endParaRPr lang="en-US" altLang="zh-CN" sz="12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19024" y="4371046"/>
            <a:ext cx="2526036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TEL: 83827812-10610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lvl="0" eaLnBrk="1" hangingPunct="1">
              <a:lnSpc>
                <a:spcPct val="120000"/>
              </a:lnSpc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Email</a:t>
            </a:r>
            <a:r>
              <a:rPr lang="en-US" altLang="zh-CN" sz="1200" noProof="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drbinzhang@163.com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6846097" y="1600136"/>
            <a:ext cx="4529474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研究方向：</a:t>
            </a:r>
            <a:endParaRPr kumimoji="0" lang="en-US" altLang="zh-CN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lvl="0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应用分子生物学方法研究急性冠脉综合症的发病机理，研究冠状动脉粥样斑块的稳定性，防治动脉粥样斑块早期破裂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。冠状动脉慢性血管闭塞病变解剖病理生理特征、经皮介入治疗以及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血运重建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预后分析。</a:t>
            </a:r>
            <a:endParaRPr lang="en-US" altLang="zh-CN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主要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业绩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已于国内外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杂志发表论文</a:t>
            </a:r>
            <a:r>
              <a:rPr lang="en-US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40 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余篇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其中以通讯作者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en-US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中华心血管病杂志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Catheterization and Cardiovascular Interventions Journal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Cardiology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International heart </a:t>
            </a:r>
            <a:r>
              <a:rPr lang="en-US" altLang="zh-CN" sz="1200" dirty="0" err="1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journa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等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专业杂志发表冠状动脉闭塞病变介入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治疗等相关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文章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。多次受邀于国内外介入手术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演示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，分别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en-US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2010 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年及</a:t>
            </a:r>
            <a:r>
              <a:rPr lang="en-US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2011 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年美国举行的经导管心血管治疗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大会上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，连续两年获得最佳挑战病例奖。是美国经导管心血管治疗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大会、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新加坡</a:t>
            </a:r>
            <a:r>
              <a:rPr lang="en-US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LIVE 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会议、韩国</a:t>
            </a:r>
            <a:r>
              <a:rPr lang="en-US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Angioplasty Summit 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会议、日本复杂冠脉病变治疗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大会、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中国介入心脏病学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大会等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国内外著名心血管会议主席团成员并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发言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获得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ACC/FACC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院士，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SCAI/FSCAI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委员。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已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培养毕业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硕士生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人。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研究资助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:</a:t>
            </a:r>
            <a:endParaRPr kumimoji="0" lang="en-US" altLang="zh-CN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曾担任</a:t>
            </a:r>
            <a:r>
              <a:rPr lang="en-US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项广东省重点攻关项目的主要成员，主持广东省自然科学基金</a:t>
            </a:r>
            <a:r>
              <a:rPr lang="en-US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项、广东省科技计划项目</a:t>
            </a:r>
            <a:r>
              <a:rPr lang="en-US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项、广州市科技</a:t>
            </a:r>
            <a:r>
              <a:rPr lang="en-US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项、广东省卫生厅科研项目</a:t>
            </a:r>
            <a:r>
              <a:rPr lang="en-US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 。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2383632" y="6557064"/>
            <a:ext cx="9233588" cy="181342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2639788" y="75606"/>
            <a:ext cx="3579137" cy="430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张斌   </a:t>
            </a:r>
            <a:r>
              <a:rPr kumimoji="0" lang="zh-CN" altLang="en-US" sz="1400" b="1" i="0" u="none" strike="noStrike" kern="1200" cap="none" spc="12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博士生</a:t>
            </a:r>
            <a:r>
              <a:rPr kumimoji="0" lang="zh-CN" altLang="en-US" sz="1400" b="1" i="0" u="none" strike="noStrike" kern="1200" cap="none" spc="12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导师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639787" y="518398"/>
            <a:ext cx="77948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defRPr/>
            </a:pPr>
            <a:r>
              <a:rPr lang="zh-CN" altLang="en-US" sz="1400" b="1" spc="12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广东省人民</a:t>
            </a:r>
            <a:r>
              <a:rPr lang="zh-CN" altLang="en-US" sz="14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医院 广东省心血管病研究所 心</a:t>
            </a:r>
            <a:r>
              <a:rPr lang="zh-CN" altLang="en-US" sz="1400" b="1" spc="12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内二区科主任</a:t>
            </a:r>
            <a:endParaRPr lang="zh-CN" altLang="en-US" sz="1400" b="1" spc="12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eaLnBrk="1" hangingPunct="1">
              <a:defRPr/>
            </a:pPr>
            <a:r>
              <a:rPr lang="zh-CN" altLang="en-US" sz="14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美国心脏病学会／美国心脏学院院士；</a:t>
            </a:r>
            <a:r>
              <a:rPr lang="zh-CN" altLang="en-US" sz="1400" b="1" spc="12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美国心血管造影与介入</a:t>
            </a:r>
            <a:r>
              <a:rPr lang="zh-CN" altLang="en-US" sz="14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协会委员；</a:t>
            </a:r>
            <a:endParaRPr kumimoji="0" lang="zh-CN" altLang="en-US" sz="1400" b="1" i="0" u="none" strike="noStrike" kern="1200" cap="none" spc="12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444888" y="1"/>
            <a:ext cx="1805943" cy="110240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646094" y="3114870"/>
            <a:ext cx="408420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1" hangingPunct="1">
              <a:lnSpc>
                <a:spcPct val="120000"/>
              </a:lnSpc>
              <a:tabLst>
                <a:tab pos="541020" algn="l"/>
              </a:tabLst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1983-1988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江西医学院，学士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lvl="0" eaLnBrk="1" hangingPunct="1">
              <a:lnSpc>
                <a:spcPct val="120000"/>
              </a:lnSpc>
              <a:tabLst>
                <a:tab pos="541020" algn="l"/>
              </a:tabLst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1994-1997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，广东省心血管病研究所，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硕士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lvl="0" eaLnBrk="1" hangingPunct="1">
              <a:lnSpc>
                <a:spcPct val="120000"/>
              </a:lnSpc>
              <a:tabLst>
                <a:tab pos="541020" algn="l"/>
              </a:tabLst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2000-2004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广东省心血管病研究所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，博士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1020" algn="l"/>
              </a:tabLst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1020" algn="l"/>
              </a:tabLst>
              <a:defRPr/>
            </a:pP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2807257" y="1299492"/>
            <a:ext cx="1441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招生专业与类型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25" name="图片 24"/>
          <p:cNvPicPr>
            <a:picLocks noChangeAspect="1"/>
          </p:cNvPicPr>
          <p:nvPr/>
        </p:nvPicPr>
        <p:blipFill rotWithShape="1">
          <a:blip r:embed="rId1"/>
          <a:srcRect t="3896" r="91544" b="3089"/>
          <a:stretch>
            <a:fillRect/>
          </a:stretch>
        </p:blipFill>
        <p:spPr>
          <a:xfrm>
            <a:off x="2526036" y="2748602"/>
            <a:ext cx="308871" cy="358815"/>
          </a:xfrm>
          <a:prstGeom prst="rect">
            <a:avLst/>
          </a:prstGeom>
        </p:spPr>
      </p:pic>
      <p:sp>
        <p:nvSpPr>
          <p:cNvPr id="26" name="文本框 25"/>
          <p:cNvSpPr txBox="1"/>
          <p:nvPr/>
        </p:nvSpPr>
        <p:spPr>
          <a:xfrm>
            <a:off x="2807257" y="2774121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教育</a:t>
            </a:r>
            <a:r>
              <a:rPr kumimoji="0" lang="zh-CN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经历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28" name="图片 27"/>
          <p:cNvPicPr>
            <a:picLocks noChangeAspect="1"/>
          </p:cNvPicPr>
          <p:nvPr/>
        </p:nvPicPr>
        <p:blipFill rotWithShape="1">
          <a:blip r:embed="rId1"/>
          <a:srcRect t="3896" r="91544" b="3089"/>
          <a:stretch>
            <a:fillRect/>
          </a:stretch>
        </p:blipFill>
        <p:spPr>
          <a:xfrm>
            <a:off x="6730296" y="1273973"/>
            <a:ext cx="308871" cy="358815"/>
          </a:xfrm>
          <a:prstGeom prst="rect">
            <a:avLst/>
          </a:prstGeom>
        </p:spPr>
      </p:pic>
      <p:sp>
        <p:nvSpPr>
          <p:cNvPr id="29" name="文本框 28"/>
          <p:cNvSpPr txBox="1"/>
          <p:nvPr/>
        </p:nvSpPr>
        <p:spPr>
          <a:xfrm>
            <a:off x="7011517" y="1299492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科研工作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30" name="图片 29"/>
          <p:cNvPicPr>
            <a:picLocks noChangeAspect="1"/>
          </p:cNvPicPr>
          <p:nvPr/>
        </p:nvPicPr>
        <p:blipFill rotWithShape="1">
          <a:blip r:embed="rId1"/>
          <a:srcRect t="3896" r="91544" b="3089"/>
          <a:stretch>
            <a:fillRect/>
          </a:stretch>
        </p:blipFill>
        <p:spPr>
          <a:xfrm>
            <a:off x="2526036" y="4203032"/>
            <a:ext cx="308871" cy="358815"/>
          </a:xfrm>
          <a:prstGeom prst="rect">
            <a:avLst/>
          </a:prstGeom>
        </p:spPr>
      </p:pic>
      <p:sp>
        <p:nvSpPr>
          <p:cNvPr id="31" name="文本框 30"/>
          <p:cNvSpPr txBox="1"/>
          <p:nvPr/>
        </p:nvSpPr>
        <p:spPr>
          <a:xfrm>
            <a:off x="2807257" y="4228551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工作经历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33" name="图片 3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92" r="8129"/>
          <a:stretch>
            <a:fillRect/>
          </a:stretch>
        </p:blipFill>
        <p:spPr>
          <a:xfrm>
            <a:off x="10810981" y="85821"/>
            <a:ext cx="1123843" cy="1029428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1371600" y="2165521"/>
            <a:ext cx="4571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09" y="1245919"/>
            <a:ext cx="2236212" cy="2981616"/>
          </a:xfrm>
          <a:prstGeom prst="rect">
            <a:avLst/>
          </a:prstGeom>
        </p:spPr>
      </p:pic>
      <p:sp>
        <p:nvSpPr>
          <p:cNvPr id="27" name="矩形 26"/>
          <p:cNvSpPr/>
          <p:nvPr/>
        </p:nvSpPr>
        <p:spPr>
          <a:xfrm>
            <a:off x="2703995" y="4597579"/>
            <a:ext cx="4084202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20000"/>
              </a:lnSpc>
              <a:tabLst>
                <a:tab pos="541020" algn="l"/>
              </a:tabLst>
              <a:defRPr/>
            </a:pPr>
            <a:r>
              <a:rPr lang="cs-CZ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1997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-2000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广东省心血管病研究所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主治医师</a:t>
            </a:r>
            <a:endParaRPr lang="en-US" altLang="zh-CN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eaLnBrk="1" hangingPunct="1">
              <a:lnSpc>
                <a:spcPct val="120000"/>
              </a:lnSpc>
              <a:tabLst>
                <a:tab pos="541020" algn="l"/>
              </a:tabLst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2001-2006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广东省心血管病研究所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副主任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医师</a:t>
            </a:r>
            <a:endParaRPr lang="en-US" altLang="zh-CN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eaLnBrk="1" hangingPunct="1">
              <a:lnSpc>
                <a:spcPct val="120000"/>
              </a:lnSpc>
              <a:tabLst>
                <a:tab pos="541020" algn="l"/>
              </a:tabLst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2006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至今，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广东省心血管病研究所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，主任医师／科主任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1020" algn="l"/>
              </a:tabLst>
              <a:defRPr/>
            </a:pP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817</Words>
  <Application>WPS 演示</Application>
  <PresentationFormat>自定义</PresentationFormat>
  <Paragraphs>39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Calibri</vt:lpstr>
      <vt:lpstr>Calibri</vt:lpstr>
      <vt:lpstr>微软雅黑</vt:lpstr>
      <vt:lpstr>Arial Unicode MS</vt:lpstr>
      <vt:lpstr>Calibri Light</vt:lpstr>
      <vt:lpstr>4_Office 主题</vt:lpstr>
      <vt:lpstr>PowerPoint 演示文稿</vt:lpstr>
    </vt:vector>
  </TitlesOfParts>
  <Company>zsb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china</dc:creator>
  <cp:lastModifiedBy>netuser</cp:lastModifiedBy>
  <cp:revision>378</cp:revision>
  <dcterms:created xsi:type="dcterms:W3CDTF">2015-05-04T02:17:00Z</dcterms:created>
  <dcterms:modified xsi:type="dcterms:W3CDTF">2017-09-30T00:23:22Z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2052-10.1.0.6748</vt:lpwstr>
  </property>
</Properties>
</file>