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3"/>
  </p:notesMasterIdLst>
  <p:sldIdLst>
    <p:sldId id="437" r:id="rId2"/>
  </p:sldIdLst>
  <p:sldSz cx="12192000" cy="6858000"/>
  <p:notesSz cx="6858000" cy="9144000"/>
  <p:defaultTex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000"/>
    <a:srgbClr val="E46D0A"/>
    <a:srgbClr val="C0504E"/>
    <a:srgbClr val="FBCB29"/>
    <a:srgbClr val="14007C"/>
    <a:srgbClr val="44546A"/>
    <a:srgbClr val="130179"/>
    <a:srgbClr val="00B0F0"/>
    <a:srgbClr val="376092"/>
    <a:srgbClr val="082C3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234" autoAdjust="0"/>
    <p:restoredTop sz="93203" autoAdjust="0"/>
  </p:normalViewPr>
  <p:slideViewPr>
    <p:cSldViewPr snapToGrid="0">
      <p:cViewPr>
        <p:scale>
          <a:sx n="80" d="100"/>
          <a:sy n="80" d="100"/>
        </p:scale>
        <p:origin x="-36" y="-15"/>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9DEE9-7C59-DF48-A404-56847822AEE2}">
      <dsp:nvSpPr>
        <dsp:cNvPr id="0" name=""/>
        <dsp:cNvSpPr/>
      </dsp:nvSpPr>
      <dsp:spPr>
        <a:xfrm>
          <a:off x="-203829" y="80971"/>
          <a:ext cx="2107527" cy="2107527"/>
        </a:xfrm>
        <a:prstGeom prst="pie">
          <a:avLst>
            <a:gd name="adj1" fmla="val 5400000"/>
            <a:gd name="adj2" fmla="val 16200000"/>
          </a:avLst>
        </a:prstGeom>
        <a:gradFill rotWithShape="0">
          <a:gsLst>
            <a:gs pos="0">
              <a:schemeClr val="accent2">
                <a:shade val="50000"/>
                <a:hueOff val="0"/>
                <a:satOff val="0"/>
                <a:lumOff val="0"/>
                <a:alphaOff val="0"/>
                <a:satMod val="103000"/>
                <a:lumMod val="102000"/>
                <a:tint val="94000"/>
              </a:schemeClr>
            </a:gs>
            <a:gs pos="50000">
              <a:schemeClr val="accent2">
                <a:shade val="50000"/>
                <a:hueOff val="0"/>
                <a:satOff val="0"/>
                <a:lumOff val="0"/>
                <a:alphaOff val="0"/>
                <a:satMod val="110000"/>
                <a:lumMod val="100000"/>
                <a:shade val="100000"/>
              </a:schemeClr>
            </a:gs>
            <a:gs pos="100000">
              <a:schemeClr val="accent2">
                <a:shade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1AC078A6-B578-2A4D-B83E-2634515581A4}">
      <dsp:nvSpPr>
        <dsp:cNvPr id="0" name=""/>
        <dsp:cNvSpPr/>
      </dsp:nvSpPr>
      <dsp:spPr>
        <a:xfrm>
          <a:off x="846220" y="79854"/>
          <a:ext cx="2458781" cy="2107527"/>
        </a:xfrm>
        <a:prstGeom prst="rect">
          <a:avLst/>
        </a:prstGeom>
        <a:solidFill>
          <a:schemeClr val="lt1">
            <a:alpha val="90000"/>
            <a:hueOff val="0"/>
            <a:satOff val="0"/>
            <a:lumOff val="0"/>
            <a:alphaOff val="0"/>
          </a:schemeClr>
        </a:solidFill>
        <a:ln w="6350" cap="flat" cmpd="sng" algn="ctr">
          <a:solidFill>
            <a:schemeClr val="accent2">
              <a:shade val="5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138113" lvl="0" indent="0" algn="l" defTabSz="889000">
            <a:lnSpc>
              <a:spcPct val="90000"/>
            </a:lnSpc>
            <a:spcBef>
              <a:spcPct val="0"/>
            </a:spcBef>
            <a:spcAft>
              <a:spcPct val="35000"/>
            </a:spcAft>
            <a:tabLst/>
          </a:pPr>
          <a:r>
            <a:rPr lang="zh-CN" altLang="en-US" sz="2000" kern="1200" dirty="0">
              <a:latin typeface="Microsoft YaHei" charset="0"/>
              <a:ea typeface="Microsoft YaHei" charset="0"/>
              <a:cs typeface="Microsoft YaHei" charset="0"/>
            </a:rPr>
            <a:t>解惑</a:t>
          </a:r>
        </a:p>
      </dsp:txBody>
      <dsp:txXfrm>
        <a:off x="846220" y="79854"/>
        <a:ext cx="1229390" cy="632259"/>
      </dsp:txXfrm>
    </dsp:sp>
    <dsp:sp modelId="{36DED5FA-AD83-1549-9245-014E8AF8EA0D}">
      <dsp:nvSpPr>
        <dsp:cNvPr id="0" name=""/>
        <dsp:cNvSpPr/>
      </dsp:nvSpPr>
      <dsp:spPr>
        <a:xfrm>
          <a:off x="164987" y="713230"/>
          <a:ext cx="1369891" cy="1369891"/>
        </a:xfrm>
        <a:prstGeom prst="pie">
          <a:avLst>
            <a:gd name="adj1" fmla="val 5400000"/>
            <a:gd name="adj2" fmla="val 16200000"/>
          </a:avLst>
        </a:prstGeom>
        <a:gradFill rotWithShape="0">
          <a:gsLst>
            <a:gs pos="0">
              <a:schemeClr val="accent2">
                <a:shade val="50000"/>
                <a:hueOff val="-394115"/>
                <a:satOff val="5189"/>
                <a:lumOff val="31078"/>
                <a:alphaOff val="0"/>
                <a:satMod val="103000"/>
                <a:lumMod val="102000"/>
                <a:tint val="94000"/>
              </a:schemeClr>
            </a:gs>
            <a:gs pos="50000">
              <a:schemeClr val="accent2">
                <a:shade val="50000"/>
                <a:hueOff val="-394115"/>
                <a:satOff val="5189"/>
                <a:lumOff val="31078"/>
                <a:alphaOff val="0"/>
                <a:satMod val="110000"/>
                <a:lumMod val="100000"/>
                <a:shade val="100000"/>
              </a:schemeClr>
            </a:gs>
            <a:gs pos="100000">
              <a:schemeClr val="accent2">
                <a:shade val="50000"/>
                <a:hueOff val="-394115"/>
                <a:satOff val="5189"/>
                <a:lumOff val="3107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44BFB25-AD07-BA42-929E-BD99FFEB8F7A}">
      <dsp:nvSpPr>
        <dsp:cNvPr id="0" name=""/>
        <dsp:cNvSpPr/>
      </dsp:nvSpPr>
      <dsp:spPr>
        <a:xfrm>
          <a:off x="849933" y="713230"/>
          <a:ext cx="2458781" cy="1369891"/>
        </a:xfrm>
        <a:prstGeom prst="rect">
          <a:avLst/>
        </a:prstGeom>
        <a:solidFill>
          <a:schemeClr val="lt1">
            <a:alpha val="90000"/>
            <a:hueOff val="0"/>
            <a:satOff val="0"/>
            <a:lumOff val="0"/>
            <a:alphaOff val="0"/>
          </a:schemeClr>
        </a:solidFill>
        <a:ln w="6350" cap="flat" cmpd="sng" algn="ctr">
          <a:solidFill>
            <a:schemeClr val="accent2">
              <a:shade val="50000"/>
              <a:hueOff val="-370661"/>
              <a:satOff val="5772"/>
              <a:lumOff val="2874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136800" lvl="0" algn="l" defTabSz="889000">
            <a:lnSpc>
              <a:spcPct val="90000"/>
            </a:lnSpc>
            <a:spcBef>
              <a:spcPct val="0"/>
            </a:spcBef>
            <a:spcAft>
              <a:spcPct val="35000"/>
            </a:spcAft>
          </a:pPr>
          <a:r>
            <a:rPr lang="zh-CN" altLang="en-US" sz="2000" kern="1200" dirty="0">
              <a:latin typeface="Microsoft YaHei" charset="0"/>
              <a:ea typeface="Microsoft YaHei" charset="0"/>
              <a:cs typeface="Microsoft YaHei" charset="0"/>
            </a:rPr>
            <a:t>授业</a:t>
          </a:r>
        </a:p>
      </dsp:txBody>
      <dsp:txXfrm>
        <a:off x="849933" y="713230"/>
        <a:ext cx="1229390" cy="632257"/>
      </dsp:txXfrm>
    </dsp:sp>
    <dsp:sp modelId="{80D2B25D-620D-C044-8482-084925392CA5}">
      <dsp:nvSpPr>
        <dsp:cNvPr id="0" name=""/>
        <dsp:cNvSpPr/>
      </dsp:nvSpPr>
      <dsp:spPr>
        <a:xfrm>
          <a:off x="533804" y="1345488"/>
          <a:ext cx="632257" cy="632257"/>
        </a:xfrm>
        <a:prstGeom prst="pie">
          <a:avLst>
            <a:gd name="adj1" fmla="val 5400000"/>
            <a:gd name="adj2" fmla="val 16200000"/>
          </a:avLst>
        </a:prstGeom>
        <a:gradFill rotWithShape="0">
          <a:gsLst>
            <a:gs pos="0">
              <a:schemeClr val="accent2">
                <a:shade val="50000"/>
                <a:hueOff val="-394115"/>
                <a:satOff val="5189"/>
                <a:lumOff val="31078"/>
                <a:alphaOff val="0"/>
                <a:satMod val="103000"/>
                <a:lumMod val="102000"/>
                <a:tint val="94000"/>
              </a:schemeClr>
            </a:gs>
            <a:gs pos="50000">
              <a:schemeClr val="accent2">
                <a:shade val="50000"/>
                <a:hueOff val="-394115"/>
                <a:satOff val="5189"/>
                <a:lumOff val="31078"/>
                <a:alphaOff val="0"/>
                <a:satMod val="110000"/>
                <a:lumMod val="100000"/>
                <a:shade val="100000"/>
              </a:schemeClr>
            </a:gs>
            <a:gs pos="100000">
              <a:schemeClr val="accent2">
                <a:shade val="50000"/>
                <a:hueOff val="-394115"/>
                <a:satOff val="5189"/>
                <a:lumOff val="3107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2F3C263-6FED-504E-B900-46034CC643AD}">
      <dsp:nvSpPr>
        <dsp:cNvPr id="0" name=""/>
        <dsp:cNvSpPr/>
      </dsp:nvSpPr>
      <dsp:spPr>
        <a:xfrm>
          <a:off x="849933" y="1345488"/>
          <a:ext cx="2458781" cy="632257"/>
        </a:xfrm>
        <a:prstGeom prst="rect">
          <a:avLst/>
        </a:prstGeom>
        <a:solidFill>
          <a:schemeClr val="lt1">
            <a:alpha val="90000"/>
            <a:hueOff val="0"/>
            <a:satOff val="0"/>
            <a:lumOff val="0"/>
            <a:alphaOff val="0"/>
          </a:schemeClr>
        </a:solidFill>
        <a:ln w="6350" cap="flat" cmpd="sng" algn="ctr">
          <a:solidFill>
            <a:schemeClr val="accent2">
              <a:shade val="50000"/>
              <a:hueOff val="-370661"/>
              <a:satOff val="5772"/>
              <a:lumOff val="2874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136800" lvl="0" algn="l" defTabSz="889000">
            <a:lnSpc>
              <a:spcPct val="90000"/>
            </a:lnSpc>
            <a:spcBef>
              <a:spcPct val="0"/>
            </a:spcBef>
            <a:spcAft>
              <a:spcPct val="35000"/>
            </a:spcAft>
          </a:pPr>
          <a:r>
            <a:rPr lang="zh-CN" altLang="en-US" sz="2000" kern="1200" dirty="0">
              <a:latin typeface="Microsoft YaHei" charset="0"/>
              <a:ea typeface="Microsoft YaHei" charset="0"/>
              <a:cs typeface="Microsoft YaHei" charset="0"/>
            </a:rPr>
            <a:t>传道</a:t>
          </a:r>
        </a:p>
      </dsp:txBody>
      <dsp:txXfrm>
        <a:off x="849933" y="1345488"/>
        <a:ext cx="1229390" cy="632257"/>
      </dsp:txXfrm>
    </dsp:sp>
    <dsp:sp modelId="{EC192556-0ECA-B14A-B313-70A482F3FC26}">
      <dsp:nvSpPr>
        <dsp:cNvPr id="0" name=""/>
        <dsp:cNvSpPr/>
      </dsp:nvSpPr>
      <dsp:spPr>
        <a:xfrm>
          <a:off x="1478576" y="80971"/>
          <a:ext cx="1783587" cy="632259"/>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和谐的师生关系</a:t>
          </a:r>
        </a:p>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和睦的同学情谊</a:t>
          </a:r>
        </a:p>
      </dsp:txBody>
      <dsp:txXfrm>
        <a:off x="1478576" y="80971"/>
        <a:ext cx="1783587" cy="632259"/>
      </dsp:txXfrm>
    </dsp:sp>
    <dsp:sp modelId="{0CB3767A-48A0-5147-A3C3-A7D2CBEEAC50}">
      <dsp:nvSpPr>
        <dsp:cNvPr id="0" name=""/>
        <dsp:cNvSpPr/>
      </dsp:nvSpPr>
      <dsp:spPr>
        <a:xfrm>
          <a:off x="1460701" y="713230"/>
          <a:ext cx="2036375" cy="632257"/>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国内外学术交流机会</a:t>
          </a:r>
        </a:p>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良好的就业前景</a:t>
          </a:r>
        </a:p>
      </dsp:txBody>
      <dsp:txXfrm>
        <a:off x="1460701" y="713230"/>
        <a:ext cx="2036375" cy="632257"/>
      </dsp:txXfrm>
    </dsp:sp>
    <dsp:sp modelId="{ECDB2533-77E7-9E4D-AD8C-025FF0969C2F}">
      <dsp:nvSpPr>
        <dsp:cNvPr id="0" name=""/>
        <dsp:cNvSpPr/>
      </dsp:nvSpPr>
      <dsp:spPr>
        <a:xfrm>
          <a:off x="1480088" y="1345488"/>
          <a:ext cx="2044710" cy="632257"/>
        </a:xfrm>
        <a:prstGeom prst="rect">
          <a:avLst/>
        </a:prstGeom>
        <a:noFill/>
        <a:ln w="6350" cap="flat" cmpd="sng" algn="ctr">
          <a:noFill/>
          <a:prstDash val="solid"/>
          <a:miter lim="800000"/>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系统的课题跟踪讨论</a:t>
          </a:r>
        </a:p>
        <a:p>
          <a:pPr marL="114300" lvl="1" indent="-114300" algn="l" defTabSz="533400">
            <a:lnSpc>
              <a:spcPct val="90000"/>
            </a:lnSpc>
            <a:spcBef>
              <a:spcPct val="0"/>
            </a:spcBef>
            <a:spcAft>
              <a:spcPct val="15000"/>
            </a:spcAft>
            <a:buChar char="••"/>
          </a:pPr>
          <a:r>
            <a:rPr lang="zh-CN" altLang="en-US" sz="1200" kern="1200" dirty="0">
              <a:latin typeface="Microsoft YaHei" charset="0"/>
              <a:ea typeface="Microsoft YaHei" charset="0"/>
              <a:cs typeface="Microsoft YaHei" charset="0"/>
            </a:rPr>
            <a:t>扎实的实验技能培训</a:t>
          </a:r>
        </a:p>
      </dsp:txBody>
      <dsp:txXfrm>
        <a:off x="1480088" y="1345488"/>
        <a:ext cx="2044710" cy="632257"/>
      </dsp:txXfrm>
    </dsp:sp>
  </dsp:spTree>
</dsp:drawing>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DA1E5227-7275-4FAD-8045-5E43A9DEFCA5}" type="datetimeFigureOut">
              <a:rPr lang="zh-CN" altLang="en-US"/>
              <a:pPr>
                <a:defRPr/>
              </a:pPr>
              <a:t>2017/9/28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6E862D0-2B7E-4F25-9618-F4C0670918B0}" type="slidenum">
              <a:rPr lang="zh-CN" altLang="en-US"/>
              <a:pPr/>
              <a:t>‹#›</a:t>
            </a:fld>
            <a:endParaRPr lang="zh-CN" altLang="en-US"/>
          </a:p>
        </p:txBody>
      </p:sp>
    </p:spTree>
    <p:extLst>
      <p:ext uri="{BB962C8B-B14F-4D97-AF65-F5344CB8AC3E}">
        <p14:creationId xmlns:p14="http://schemas.microsoft.com/office/powerpoint/2010/main" xmlns="" val="12371285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92E66F45-E083-45A9-9A6B-F6CDDC2C82C3}" type="datetimeFigureOut">
              <a:rPr lang="zh-CN" altLang="en-US"/>
              <a:pPr>
                <a:defRPr/>
              </a:pPr>
              <a:t>2017/9/28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37C5FA5-EDB1-42CD-BF72-1C7D4EBDC753}" type="slidenum">
              <a:rPr lang="zh-CN" altLang="en-US"/>
              <a:pPr>
                <a:defRPr/>
              </a:pPr>
              <a:t>‹#›</a:t>
            </a:fld>
            <a:endParaRPr lang="zh-CN" altLang="en-US"/>
          </a:p>
        </p:txBody>
      </p:sp>
    </p:spTree>
    <p:extLst>
      <p:ext uri="{BB962C8B-B14F-4D97-AF65-F5344CB8AC3E}">
        <p14:creationId xmlns:p14="http://schemas.microsoft.com/office/powerpoint/2010/main" xmlns="" val="200711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F326620C-F03E-4C66-93D2-ACB1EC2326C4}" type="datetimeFigureOut">
              <a:rPr lang="zh-CN" altLang="en-US"/>
              <a:pPr>
                <a:defRPr/>
              </a:pPr>
              <a:t>2017/9/28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D538786-88AB-4F8F-A871-61C6C2A1B3E8}" type="slidenum">
              <a:rPr lang="zh-CN" altLang="en-US"/>
              <a:pPr>
                <a:defRPr/>
              </a:pPr>
              <a:t>‹#›</a:t>
            </a:fld>
            <a:endParaRPr lang="zh-CN" altLang="en-US"/>
          </a:p>
        </p:txBody>
      </p:sp>
    </p:spTree>
    <p:extLst>
      <p:ext uri="{BB962C8B-B14F-4D97-AF65-F5344CB8AC3E}">
        <p14:creationId xmlns:p14="http://schemas.microsoft.com/office/powerpoint/2010/main" xmlns="" val="718422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41D0C00E-339D-4670-B3B2-0AA7BEF3997B}" type="datetimeFigureOut">
              <a:rPr lang="zh-CN" altLang="en-US"/>
              <a:pPr>
                <a:defRPr/>
              </a:pPr>
              <a:t>2017/9/28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7E7991A-197C-43AC-A8B5-DD63DFE82559}" type="slidenum">
              <a:rPr lang="zh-CN" altLang="en-US"/>
              <a:pPr>
                <a:defRPr/>
              </a:pPr>
              <a:t>‹#›</a:t>
            </a:fld>
            <a:endParaRPr lang="zh-CN" altLang="en-US"/>
          </a:p>
        </p:txBody>
      </p:sp>
    </p:spTree>
    <p:extLst>
      <p:ext uri="{BB962C8B-B14F-4D97-AF65-F5344CB8AC3E}">
        <p14:creationId xmlns:p14="http://schemas.microsoft.com/office/powerpoint/2010/main" xmlns="" val="178061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B862C23-345D-44BA-9873-485B083792FB}" type="datetimeFigureOut">
              <a:rPr lang="zh-CN" altLang="en-US"/>
              <a:pPr>
                <a:defRPr/>
              </a:pPr>
              <a:t>2017/9/28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DDC7687-9F5E-4B46-BAEA-E23AC4DDB68C}" type="slidenum">
              <a:rPr lang="zh-CN" altLang="en-US"/>
              <a:pPr>
                <a:defRPr/>
              </a:pPr>
              <a:t>‹#›</a:t>
            </a:fld>
            <a:endParaRPr lang="zh-CN" altLang="en-US"/>
          </a:p>
        </p:txBody>
      </p:sp>
    </p:spTree>
    <p:extLst>
      <p:ext uri="{BB962C8B-B14F-4D97-AF65-F5344CB8AC3E}">
        <p14:creationId xmlns:p14="http://schemas.microsoft.com/office/powerpoint/2010/main" xmlns="" val="224835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E344F18-3938-4E13-B927-7798DD9FD7B9}" type="datetimeFigureOut">
              <a:rPr lang="zh-CN" altLang="en-US"/>
              <a:pPr>
                <a:defRPr/>
              </a:pPr>
              <a:t>2017/9/28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591A120-3D30-41F1-B03E-502B2F05C166}" type="slidenum">
              <a:rPr lang="zh-CN" altLang="en-US"/>
              <a:pPr>
                <a:defRPr/>
              </a:pPr>
              <a:t>‹#›</a:t>
            </a:fld>
            <a:endParaRPr lang="zh-CN" altLang="en-US"/>
          </a:p>
        </p:txBody>
      </p:sp>
    </p:spTree>
    <p:extLst>
      <p:ext uri="{BB962C8B-B14F-4D97-AF65-F5344CB8AC3E}">
        <p14:creationId xmlns:p14="http://schemas.microsoft.com/office/powerpoint/2010/main" xmlns="" val="256570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2499569B-A46B-4872-9EC9-3296FBD3A6E3}" type="datetimeFigureOut">
              <a:rPr lang="zh-CN" altLang="en-US"/>
              <a:pPr>
                <a:defRPr/>
              </a:pPr>
              <a:t>2017/9/28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E07866F-E29A-4A00-A847-A672E15A4492}" type="slidenum">
              <a:rPr lang="zh-CN" altLang="en-US"/>
              <a:pPr>
                <a:defRPr/>
              </a:pPr>
              <a:t>‹#›</a:t>
            </a:fld>
            <a:endParaRPr lang="zh-CN" altLang="en-US"/>
          </a:p>
        </p:txBody>
      </p:sp>
    </p:spTree>
    <p:extLst>
      <p:ext uri="{BB962C8B-B14F-4D97-AF65-F5344CB8AC3E}">
        <p14:creationId xmlns:p14="http://schemas.microsoft.com/office/powerpoint/2010/main" xmlns="" val="11525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4BD466B-DD87-40D4-B0FE-BB5C485E508D}" type="datetimeFigureOut">
              <a:rPr lang="zh-CN" altLang="en-US"/>
              <a:pPr>
                <a:defRPr/>
              </a:pPr>
              <a:t>2017/9/28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D4F165E-1336-4D80-AC76-8081BF08609A}" type="slidenum">
              <a:rPr lang="zh-CN" altLang="en-US"/>
              <a:pPr>
                <a:defRPr/>
              </a:pPr>
              <a:t>‹#›</a:t>
            </a:fld>
            <a:endParaRPr lang="zh-CN" altLang="en-US"/>
          </a:p>
        </p:txBody>
      </p:sp>
    </p:spTree>
    <p:extLst>
      <p:ext uri="{BB962C8B-B14F-4D97-AF65-F5344CB8AC3E}">
        <p14:creationId xmlns:p14="http://schemas.microsoft.com/office/powerpoint/2010/main" xmlns="" val="3345588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E447A68D-5A5C-4615-A62C-E76333AA6C3A}" type="datetimeFigureOut">
              <a:rPr lang="zh-CN" altLang="en-US"/>
              <a:pPr>
                <a:defRPr/>
              </a:pPr>
              <a:t>2017/9/28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BDC4DFB-9F71-4253-B181-799F24ADE6B8}" type="slidenum">
              <a:rPr lang="zh-CN" altLang="en-US"/>
              <a:pPr>
                <a:defRPr/>
              </a:pPr>
              <a:t>‹#›</a:t>
            </a:fld>
            <a:endParaRPr lang="zh-CN" altLang="en-US"/>
          </a:p>
        </p:txBody>
      </p:sp>
    </p:spTree>
    <p:extLst>
      <p:ext uri="{BB962C8B-B14F-4D97-AF65-F5344CB8AC3E}">
        <p14:creationId xmlns:p14="http://schemas.microsoft.com/office/powerpoint/2010/main" xmlns="" val="62619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4434D48D-870A-4D6D-A293-5C0395159A6E}" type="datetimeFigureOut">
              <a:rPr lang="zh-CN" altLang="en-US"/>
              <a:pPr>
                <a:defRPr/>
              </a:pPr>
              <a:t>2017/9/28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A4D84B7-AF27-41F2-AD3D-F48732594264}" type="slidenum">
              <a:rPr lang="zh-CN" altLang="en-US"/>
              <a:pPr>
                <a:defRPr/>
              </a:pPr>
              <a:t>‹#›</a:t>
            </a:fld>
            <a:endParaRPr lang="zh-CN" altLang="en-US"/>
          </a:p>
        </p:txBody>
      </p:sp>
    </p:spTree>
    <p:extLst>
      <p:ext uri="{BB962C8B-B14F-4D97-AF65-F5344CB8AC3E}">
        <p14:creationId xmlns:p14="http://schemas.microsoft.com/office/powerpoint/2010/main" xmlns="" val="94372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C0CD8AE-447F-41DF-B03B-8F5694AC8DAE}" type="datetimeFigureOut">
              <a:rPr lang="zh-CN" altLang="en-US"/>
              <a:pPr>
                <a:defRPr/>
              </a:pPr>
              <a:t>2017/9/28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CB30B6E-8D7E-436B-9C9C-85BF57C7B9BF}" type="slidenum">
              <a:rPr lang="zh-CN" altLang="en-US"/>
              <a:pPr>
                <a:defRPr/>
              </a:pPr>
              <a:t>‹#›</a:t>
            </a:fld>
            <a:endParaRPr lang="zh-CN" altLang="en-US"/>
          </a:p>
        </p:txBody>
      </p:sp>
    </p:spTree>
    <p:extLst>
      <p:ext uri="{BB962C8B-B14F-4D97-AF65-F5344CB8AC3E}">
        <p14:creationId xmlns:p14="http://schemas.microsoft.com/office/powerpoint/2010/main" xmlns="" val="2054119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1C64B5D-0EF7-4BD0-A3B7-74A07467ACB1}" type="datetimeFigureOut">
              <a:rPr lang="zh-CN" altLang="en-US"/>
              <a:pPr>
                <a:defRPr/>
              </a:pPr>
              <a:t>2017/9/28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37C29F2-03A4-4924-AF89-AE14A5A723EE}" type="slidenum">
              <a:rPr lang="zh-CN" altLang="en-US"/>
              <a:pPr>
                <a:defRPr/>
              </a:pPr>
              <a:t>‹#›</a:t>
            </a:fld>
            <a:endParaRPr lang="zh-CN" altLang="en-US"/>
          </a:p>
        </p:txBody>
      </p:sp>
    </p:spTree>
    <p:extLst>
      <p:ext uri="{BB962C8B-B14F-4D97-AF65-F5344CB8AC3E}">
        <p14:creationId xmlns:p14="http://schemas.microsoft.com/office/powerpoint/2010/main" xmlns="" val="373308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9C2E812-9B47-4810-A781-F539584DA170}" type="datetimeFigureOut">
              <a:rPr lang="zh-CN" altLang="en-US"/>
              <a:pPr>
                <a:defRPr/>
              </a:pPr>
              <a:t>2017/9/28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宋体" pitchFamily="2" charset="-122"/>
              </a:defRPr>
            </a:lvl1pPr>
          </a:lstStyle>
          <a:p>
            <a:pPr>
              <a:defRPr/>
            </a:pPr>
            <a:fld id="{393D6728-958F-4F11-A0FE-129E9BD88B49}" type="slidenum">
              <a:rPr lang="zh-CN" altLang="en-US"/>
              <a:pPr>
                <a:defRPr/>
              </a:pPr>
              <a:t>‹#›</a:t>
            </a:fld>
            <a:endParaRPr lang="zh-CN" altLang="en-US"/>
          </a:p>
        </p:txBody>
      </p:sp>
    </p:spTree>
    <p:extLst>
      <p:ext uri="{BB962C8B-B14F-4D97-AF65-F5344CB8AC3E}">
        <p14:creationId xmlns:p14="http://schemas.microsoft.com/office/powerpoint/2010/main" xmlns="" val="3749600378"/>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2815463" y="4463860"/>
            <a:ext cx="3413125" cy="461665"/>
          </a:xfrm>
          <a:prstGeom prst="rect">
            <a:avLst/>
          </a:prstGeom>
        </p:spPr>
        <p:txBody>
          <a:bodyPr>
            <a:spAutoFit/>
          </a:bodyPr>
          <a:lstStyle/>
          <a:p>
            <a:pPr marL="0" marR="0" lvl="0" indent="0" algn="l" defTabSz="914400" rtl="0" eaLnBrk="1" fontAlgn="base" latinLnBrk="0" hangingPunct="1">
              <a:lnSpc>
                <a:spcPct val="100000"/>
              </a:lnSpc>
              <a:spcBef>
                <a:spcPts val="180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2009</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lang="zh-CN" altLang="en-US" sz="1200" dirty="0" smtClean="0">
                <a:solidFill>
                  <a:prstClr val="black"/>
                </a:solidFill>
                <a:latin typeface="微软雅黑" panose="020B0503020204020204" pitchFamily="34" charset="-122"/>
                <a:ea typeface="微软雅黑" panose="020B0503020204020204" pitchFamily="34" charset="-122"/>
              </a:rPr>
              <a:t>广东省人民医院新技术成果奖二等奖</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2012</a:t>
            </a: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广东省科技进步二等奖</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 name="矩形 5"/>
          <p:cNvSpPr/>
          <p:nvPr/>
        </p:nvSpPr>
        <p:spPr>
          <a:xfrm>
            <a:off x="2431606" y="0"/>
            <a:ext cx="8243887" cy="1096963"/>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6148" name="图片 7"/>
          <p:cNvPicPr>
            <a:picLocks noChangeAspect="1"/>
          </p:cNvPicPr>
          <p:nvPr/>
        </p:nvPicPr>
        <p:blipFill>
          <a:blip r:embed="rId2"/>
          <a:srcRect t="3896" r="91544" b="3088"/>
          <a:stretch>
            <a:fillRect/>
          </a:stretch>
        </p:blipFill>
        <p:spPr bwMode="auto">
          <a:xfrm>
            <a:off x="2525713" y="1274763"/>
            <a:ext cx="309562" cy="358775"/>
          </a:xfrm>
          <a:prstGeom prst="rect">
            <a:avLst/>
          </a:prstGeom>
          <a:solidFill>
            <a:srgbClr val="F18D00"/>
          </a:solidFill>
          <a:ln w="9525">
            <a:noFill/>
            <a:miter lim="800000"/>
            <a:headEnd/>
            <a:tailEnd/>
          </a:ln>
        </p:spPr>
      </p:pic>
      <p:sp>
        <p:nvSpPr>
          <p:cNvPr id="6149" name="文本框 11"/>
          <p:cNvSpPr txBox="1">
            <a:spLocks noChangeArrowheads="1"/>
          </p:cNvSpPr>
          <p:nvPr/>
        </p:nvSpPr>
        <p:spPr bwMode="auto">
          <a:xfrm>
            <a:off x="2797365" y="1703438"/>
            <a:ext cx="3573462" cy="313932"/>
          </a:xfrm>
          <a:prstGeom prst="rect">
            <a:avLst/>
          </a:prstGeom>
          <a:noFill/>
          <a:ln w="9525">
            <a:noFill/>
            <a:miter lim="800000"/>
            <a:headEnd/>
            <a:tailEnd/>
          </a:ln>
        </p:spPr>
        <p:txBody>
          <a:bodyPr>
            <a:spAutoFit/>
          </a:bodyPr>
          <a:lstStyle/>
          <a:p>
            <a:pPr lvl="0" eaLnBrk="1" hangingPunct="1">
              <a:lnSpc>
                <a:spcPct val="120000"/>
              </a:lnSpc>
              <a:defRPr/>
            </a:pP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学术</a:t>
            </a:r>
            <a:r>
              <a:rPr lang="zh-CN" altLang="en-US" sz="1200" dirty="0" smtClean="0">
                <a:solidFill>
                  <a:prstClr val="black"/>
                </a:solidFill>
                <a:latin typeface="微软雅黑" pitchFamily="34" charset="-122"/>
                <a:ea typeface="微软雅黑" pitchFamily="34" charset="-122"/>
              </a:rPr>
              <a:t>硕士</a:t>
            </a:r>
            <a:r>
              <a:rPr lang="zh-CN" altLang="en-US" sz="1200" dirty="0" smtClean="0">
                <a:solidFill>
                  <a:prstClr val="black"/>
                </a:solidFill>
                <a:latin typeface="微软雅黑" pitchFamily="34" charset="-122"/>
                <a:ea typeface="微软雅黑" pitchFamily="34" charset="-122"/>
              </a:rPr>
              <a:t>：</a:t>
            </a:r>
            <a:r>
              <a:rPr lang="zh-CN" altLang="en-US" sz="1200" dirty="0" smtClean="0">
                <a:solidFill>
                  <a:prstClr val="black"/>
                </a:solidFill>
                <a:latin typeface="微软雅黑" pitchFamily="34" charset="-122"/>
                <a:ea typeface="微软雅黑" pitchFamily="34" charset="-122"/>
              </a:rPr>
              <a:t>内科</a:t>
            </a:r>
            <a:r>
              <a:rPr lang="zh-CN" altLang="en-US" sz="1200" dirty="0" smtClean="0">
                <a:solidFill>
                  <a:prstClr val="black"/>
                </a:solidFill>
                <a:latin typeface="微软雅黑" pitchFamily="34" charset="-122"/>
                <a:ea typeface="微软雅黑" pitchFamily="34" charset="-122"/>
              </a:rPr>
              <a:t>学（心血管病）</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p:txBody>
      </p:sp>
      <p:sp>
        <p:nvSpPr>
          <p:cNvPr id="6150" name="文本框 12"/>
          <p:cNvSpPr txBox="1">
            <a:spLocks noChangeArrowheads="1"/>
          </p:cNvSpPr>
          <p:nvPr/>
        </p:nvSpPr>
        <p:spPr bwMode="auto">
          <a:xfrm>
            <a:off x="333883" y="3605149"/>
            <a:ext cx="2153285" cy="978729"/>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Tel: </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13922770046</a:t>
            </a: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Email: </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yszcj74@163.com</a:t>
            </a: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6151" name="文本框 13"/>
          <p:cNvSpPr txBox="1">
            <a:spLocks noChangeArrowheads="1"/>
          </p:cNvSpPr>
          <p:nvPr/>
        </p:nvSpPr>
        <p:spPr bwMode="auto">
          <a:xfrm>
            <a:off x="7029768" y="1661160"/>
            <a:ext cx="4429125" cy="2105192"/>
          </a:xfrm>
          <a:prstGeom prst="rect">
            <a:avLst/>
          </a:prstGeom>
          <a:noFill/>
          <a:ln w="9525">
            <a:noFill/>
            <a:miter lim="800000"/>
            <a:headEnd/>
            <a:tailEnd/>
          </a:ln>
        </p:spPr>
        <p:txBody>
          <a:bodyPr>
            <a:spAutoFit/>
          </a:bodyPr>
          <a:lstStyle/>
          <a:p>
            <a:pPr marL="0" marR="0" lvl="0" indent="0" algn="just"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研究方向</a:t>
            </a:r>
            <a:r>
              <a:rPr kumimoji="0" lang="en-US" altLang="zh-CN"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肺动脉高压的基础与临床研究</a:t>
            </a:r>
            <a:r>
              <a:rPr kumimoji="0" lang="zh-CN" altLang="en-US" sz="1200" b="0" i="0" u="none" strike="noStrike" kern="1200" cap="none" spc="0" normalizeH="0" noProof="0" dirty="0" smtClean="0">
                <a:ln>
                  <a:noFill/>
                </a:ln>
                <a:solidFill>
                  <a:prstClr val="black"/>
                </a:solidFill>
                <a:effectLst/>
                <a:uLnTx/>
                <a:uFillTx/>
                <a:latin typeface="微软雅黑" pitchFamily="34" charset="-122"/>
                <a:ea typeface="微软雅黑" pitchFamily="34" charset="-122"/>
                <a:cs typeface="+mn-cs"/>
              </a:rPr>
              <a:t>                                     </a:t>
            </a:r>
            <a:endParaRPr kumimoji="0" lang="en-US" altLang="zh-CN" sz="1200" b="0" i="0" u="none" strike="noStrike" kern="1200" cap="none" spc="0" normalizeH="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lang="en-US" altLang="zh-CN" sz="1200" dirty="0" smtClean="0">
                <a:solidFill>
                  <a:prstClr val="black"/>
                </a:solidFill>
                <a:latin typeface="微软雅黑" pitchFamily="34" charset="-122"/>
                <a:ea typeface="微软雅黑" pitchFamily="34" charset="-122"/>
              </a:rPr>
              <a:t> </a:t>
            </a:r>
            <a:r>
              <a:rPr lang="en-US" altLang="zh-CN" sz="1200" dirty="0" smtClean="0">
                <a:solidFill>
                  <a:prstClr val="black"/>
                </a:solidFill>
                <a:latin typeface="微软雅黑" pitchFamily="34" charset="-122"/>
                <a:ea typeface="微软雅黑" pitchFamily="34" charset="-122"/>
              </a:rPr>
              <a:t>                </a:t>
            </a:r>
            <a:r>
              <a:rPr lang="zh-CN" altLang="en-US" sz="1200" dirty="0" smtClean="0">
                <a:solidFill>
                  <a:prstClr val="black"/>
                </a:solidFill>
                <a:latin typeface="微软雅黑" pitchFamily="34" charset="-122"/>
                <a:ea typeface="微软雅黑" pitchFamily="34" charset="-122"/>
              </a:rPr>
              <a:t>结构性心脏病的基础与临床研究</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主要业绩</a:t>
            </a:r>
            <a:r>
              <a:rPr kumimoji="0" lang="en-US" altLang="zh-CN"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中国</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发明</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专利</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项</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lang="en-US" altLang="zh-CN" sz="1200" dirty="0" smtClean="0">
                <a:solidFill>
                  <a:prstClr val="black"/>
                </a:solidFill>
                <a:latin typeface="微软雅黑" pitchFamily="34" charset="-122"/>
                <a:ea typeface="微软雅黑" pitchFamily="34" charset="-122"/>
              </a:rPr>
              <a:t> </a:t>
            </a:r>
            <a:r>
              <a:rPr lang="en-US" altLang="zh-CN" sz="1200" dirty="0" smtClean="0">
                <a:solidFill>
                  <a:prstClr val="black"/>
                </a:solidFill>
                <a:latin typeface="微软雅黑" pitchFamily="34" charset="-122"/>
                <a:ea typeface="微软雅黑" pitchFamily="34" charset="-122"/>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发表论文</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50</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多</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篇，其中</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SCI</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收录</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10</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余篇</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主编专著</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部，副主编专著</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部，参编（译）</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4</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部</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kumimoji="0" lang="zh-CN" altLang="en-US" sz="12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研究</a:t>
            </a:r>
            <a:r>
              <a:rPr kumimoji="0" lang="zh-CN" altLang="en-US"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资助</a:t>
            </a:r>
            <a:r>
              <a:rPr kumimoji="0" lang="en-US" altLang="zh-CN" sz="12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 </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主持或</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参与国际多中心研究、国家</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自然科学基金</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、省   </a:t>
            </a:r>
            <a:endPar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endParaRPr>
          </a:p>
          <a:p>
            <a:pPr marL="0" marR="0" lvl="0" indent="0" algn="just" defTabSz="914400" rtl="0" eaLnBrk="1" fontAlgn="base" latinLnBrk="0" hangingPunct="1">
              <a:lnSpc>
                <a:spcPct val="120000"/>
              </a:lnSpc>
              <a:spcBef>
                <a:spcPts val="600"/>
              </a:spcBef>
              <a:spcAft>
                <a:spcPct val="0"/>
              </a:spcAft>
              <a:buClrTx/>
              <a:buSzTx/>
              <a:buFontTx/>
              <a:buNone/>
              <a:tabLst/>
              <a:defRPr/>
            </a:pPr>
            <a:r>
              <a:rPr lang="en-US" altLang="zh-CN" sz="1200" dirty="0" smtClean="0">
                <a:solidFill>
                  <a:prstClr val="black"/>
                </a:solidFill>
                <a:latin typeface="微软雅黑" pitchFamily="34" charset="-122"/>
                <a:ea typeface="微软雅黑" pitchFamily="34" charset="-122"/>
              </a:rPr>
              <a:t> </a:t>
            </a:r>
            <a:r>
              <a:rPr lang="en-US" altLang="zh-CN" sz="1200" dirty="0" smtClean="0">
                <a:solidFill>
                  <a:prstClr val="black"/>
                </a:solidFill>
                <a:latin typeface="微软雅黑" pitchFamily="34" charset="-122"/>
                <a:ea typeface="微软雅黑" pitchFamily="34" charset="-122"/>
              </a:rPr>
              <a:t>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自然基金、科技攻关项目及横向合作课题等</a:t>
            </a: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10</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多项 </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sp>
        <p:nvSpPr>
          <p:cNvPr id="20" name="矩形 19"/>
          <p:cNvSpPr/>
          <p:nvPr/>
        </p:nvSpPr>
        <p:spPr>
          <a:xfrm>
            <a:off x="2384425" y="6556375"/>
            <a:ext cx="9232900" cy="182563"/>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altLang="zh-CN" sz="1200" b="0" i="0" u="none" strike="noStrike" kern="1200" cap="none" spc="0" normalizeH="0" baseline="0" noProof="0" dirty="0">
              <a:ln>
                <a:noFill/>
              </a:ln>
              <a:solidFill>
                <a:prstClr val="white"/>
              </a:solidFill>
              <a:effectLst/>
              <a:uLnTx/>
              <a:uFillTx/>
              <a:latin typeface="Calibri"/>
              <a:ea typeface="宋体" panose="02010600030101010101" pitchFamily="2" charset="-122"/>
              <a:cs typeface="+mn-cs"/>
            </a:endParaRPr>
          </a:p>
        </p:txBody>
      </p:sp>
      <p:sp>
        <p:nvSpPr>
          <p:cNvPr id="22" name="文本框 21"/>
          <p:cNvSpPr txBox="1"/>
          <p:nvPr/>
        </p:nvSpPr>
        <p:spPr>
          <a:xfrm>
            <a:off x="2640013" y="76200"/>
            <a:ext cx="3578225" cy="460375"/>
          </a:xfrm>
          <a:prstGeom prst="rect">
            <a:avLst/>
          </a:prstGeom>
          <a:noFill/>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lang="zh-CN" altLang="en-US" sz="2000" b="1" dirty="0" smtClean="0">
                <a:solidFill>
                  <a:prstClr val="white"/>
                </a:solidFill>
                <a:latin typeface="微软雅黑" panose="020B0503020204020204" pitchFamily="34" charset="-122"/>
                <a:ea typeface="微软雅黑" panose="020B0503020204020204" pitchFamily="34" charset="-122"/>
              </a:rPr>
              <a:t>张曹</a:t>
            </a:r>
            <a:r>
              <a:rPr lang="zh-CN" altLang="en-US" sz="2000" b="1" dirty="0" smtClean="0">
                <a:solidFill>
                  <a:prstClr val="white"/>
                </a:solidFill>
                <a:latin typeface="微软雅黑" panose="020B0503020204020204" pitchFamily="34" charset="-122"/>
                <a:ea typeface="微软雅黑" panose="020B0503020204020204" pitchFamily="34" charset="-122"/>
              </a:rPr>
              <a:t>进</a:t>
            </a:r>
            <a:endParaRPr kumimoji="0" lang="en-US" altLang="zh-CN" sz="20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3" name="文本框 22"/>
          <p:cNvSpPr txBox="1"/>
          <p:nvPr/>
        </p:nvSpPr>
        <p:spPr>
          <a:xfrm>
            <a:off x="2640013" y="580073"/>
            <a:ext cx="7794625" cy="306387"/>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120" normalizeH="0" baseline="0" noProof="0" dirty="0" smtClean="0">
                <a:ln>
                  <a:noFill/>
                </a:ln>
                <a:solidFill>
                  <a:prstClr val="white"/>
                </a:solidFill>
                <a:effectLst/>
                <a:uLnTx/>
                <a:uFillTx/>
                <a:latin typeface="微软雅黑" panose="020B0503020204020204" pitchFamily="34" charset="-122"/>
                <a:ea typeface="微软雅黑" panose="020B0503020204020204" pitchFamily="34" charset="-122"/>
                <a:cs typeface="+mn-cs"/>
              </a:rPr>
              <a:t>副主任医师 硕士生导师</a:t>
            </a:r>
            <a:endParaRPr kumimoji="0" lang="zh-CN" altLang="en-US" sz="1400" b="1" i="0" u="none" strike="noStrike" kern="1200" cap="none" spc="12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24" name="矩形 23"/>
          <p:cNvSpPr/>
          <p:nvPr/>
        </p:nvSpPr>
        <p:spPr>
          <a:xfrm>
            <a:off x="444500" y="0"/>
            <a:ext cx="1806575" cy="11017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 name="矩形 2"/>
          <p:cNvSpPr/>
          <p:nvPr/>
        </p:nvSpPr>
        <p:spPr>
          <a:xfrm>
            <a:off x="2810955" y="2517204"/>
            <a:ext cx="3571875" cy="535531"/>
          </a:xfrm>
          <a:prstGeom prst="rect">
            <a:avLst/>
          </a:prstGeom>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1997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皖南医学院                   医疗系    学士</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a:p>
            <a:pPr marL="228600" marR="0" lvl="0" indent="-228600" algn="l" defTabSz="914400" rtl="0" eaLnBrk="1" fontAlgn="base" latinLnBrk="0" hangingPunct="1">
              <a:lnSpc>
                <a:spcPct val="120000"/>
              </a:lnSpc>
              <a:spcBef>
                <a:spcPct val="0"/>
              </a:spcBef>
              <a:spcAft>
                <a:spcPct val="0"/>
              </a:spcAft>
              <a:buClrTx/>
              <a:buSzTx/>
              <a:buFontTx/>
              <a:buAutoNum type="arabicPlain" startAt="2006"/>
              <a:tabLst/>
              <a:defRPr/>
            </a:pPr>
            <a:r>
              <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广东省心血管病研究所  内科学    硕士</a:t>
            </a:r>
            <a:endParaRPr kumimoji="0" lang="en-US" altLang="zh-CN"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157" name="文本框 17"/>
          <p:cNvSpPr txBox="1">
            <a:spLocks noChangeArrowheads="1"/>
          </p:cNvSpPr>
          <p:nvPr/>
        </p:nvSpPr>
        <p:spPr bwMode="auto">
          <a:xfrm>
            <a:off x="2806700" y="1300163"/>
            <a:ext cx="1441450" cy="30638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a:ln>
                  <a:noFill/>
                </a:ln>
                <a:solidFill>
                  <a:prstClr val="black"/>
                </a:solidFill>
                <a:effectLst/>
                <a:uLnTx/>
                <a:uFillTx/>
                <a:latin typeface="微软雅黑" pitchFamily="34" charset="-122"/>
                <a:ea typeface="微软雅黑" pitchFamily="34" charset="-122"/>
                <a:cs typeface="+mn-cs"/>
              </a:rPr>
              <a:t>招生专业与类型</a:t>
            </a:r>
          </a:p>
        </p:txBody>
      </p:sp>
      <p:pic>
        <p:nvPicPr>
          <p:cNvPr id="6158" name="图片 24"/>
          <p:cNvPicPr>
            <a:picLocks noChangeAspect="1"/>
          </p:cNvPicPr>
          <p:nvPr/>
        </p:nvPicPr>
        <p:blipFill>
          <a:blip r:embed="rId2"/>
          <a:srcRect t="3896" r="91544" b="3088"/>
          <a:stretch>
            <a:fillRect/>
          </a:stretch>
        </p:blipFill>
        <p:spPr bwMode="auto">
          <a:xfrm>
            <a:off x="2525713" y="2174875"/>
            <a:ext cx="309562" cy="358775"/>
          </a:xfrm>
          <a:prstGeom prst="rect">
            <a:avLst/>
          </a:prstGeom>
          <a:noFill/>
          <a:ln w="9525">
            <a:noFill/>
            <a:miter lim="800000"/>
            <a:headEnd/>
            <a:tailEnd/>
          </a:ln>
        </p:spPr>
      </p:pic>
      <p:sp>
        <p:nvSpPr>
          <p:cNvPr id="6159" name="文本框 25"/>
          <p:cNvSpPr txBox="1">
            <a:spLocks noChangeArrowheads="1"/>
          </p:cNvSpPr>
          <p:nvPr/>
        </p:nvSpPr>
        <p:spPr bwMode="auto">
          <a:xfrm>
            <a:off x="2823478" y="2200275"/>
            <a:ext cx="903288" cy="307975"/>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a:ln>
                  <a:noFill/>
                </a:ln>
                <a:solidFill>
                  <a:prstClr val="black"/>
                </a:solidFill>
                <a:effectLst/>
                <a:uLnTx/>
                <a:uFillTx/>
                <a:latin typeface="微软雅黑" pitchFamily="34" charset="-122"/>
                <a:ea typeface="微软雅黑" pitchFamily="34" charset="-122"/>
                <a:cs typeface="+mn-cs"/>
              </a:rPr>
              <a:t>教育经历</a:t>
            </a:r>
          </a:p>
        </p:txBody>
      </p:sp>
      <p:pic>
        <p:nvPicPr>
          <p:cNvPr id="6160" name="图片 27"/>
          <p:cNvPicPr>
            <a:picLocks noChangeAspect="1"/>
          </p:cNvPicPr>
          <p:nvPr/>
        </p:nvPicPr>
        <p:blipFill>
          <a:blip r:embed="rId2"/>
          <a:srcRect t="3896" r="91544" b="3088"/>
          <a:stretch>
            <a:fillRect/>
          </a:stretch>
        </p:blipFill>
        <p:spPr bwMode="auto">
          <a:xfrm>
            <a:off x="6731000" y="1274763"/>
            <a:ext cx="307975" cy="358775"/>
          </a:xfrm>
          <a:prstGeom prst="rect">
            <a:avLst/>
          </a:prstGeom>
          <a:noFill/>
          <a:ln w="9525">
            <a:noFill/>
            <a:miter lim="800000"/>
            <a:headEnd/>
            <a:tailEnd/>
          </a:ln>
        </p:spPr>
      </p:pic>
      <p:sp>
        <p:nvSpPr>
          <p:cNvPr id="6161" name="文本框 28"/>
          <p:cNvSpPr txBox="1">
            <a:spLocks noChangeArrowheads="1"/>
          </p:cNvSpPr>
          <p:nvPr/>
        </p:nvSpPr>
        <p:spPr bwMode="auto">
          <a:xfrm>
            <a:off x="7011988" y="1300163"/>
            <a:ext cx="901700" cy="30638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a:ln>
                  <a:noFill/>
                </a:ln>
                <a:solidFill>
                  <a:prstClr val="black"/>
                </a:solidFill>
                <a:effectLst/>
                <a:uLnTx/>
                <a:uFillTx/>
                <a:latin typeface="微软雅黑" pitchFamily="34" charset="-122"/>
                <a:ea typeface="微软雅黑" pitchFamily="34" charset="-122"/>
                <a:cs typeface="+mn-cs"/>
              </a:rPr>
              <a:t>科研工作</a:t>
            </a:r>
          </a:p>
        </p:txBody>
      </p:sp>
      <p:pic>
        <p:nvPicPr>
          <p:cNvPr id="6162" name="图片 32"/>
          <p:cNvPicPr>
            <a:picLocks noChangeAspect="1"/>
          </p:cNvPicPr>
          <p:nvPr/>
        </p:nvPicPr>
        <p:blipFill>
          <a:blip r:embed="rId3"/>
          <a:srcRect l="9991" r="8128"/>
          <a:stretch>
            <a:fillRect/>
          </a:stretch>
        </p:blipFill>
        <p:spPr bwMode="auto">
          <a:xfrm>
            <a:off x="10810875" y="85725"/>
            <a:ext cx="1123950" cy="1030288"/>
          </a:xfrm>
          <a:prstGeom prst="rect">
            <a:avLst/>
          </a:prstGeom>
          <a:noFill/>
          <a:ln w="9525">
            <a:noFill/>
            <a:miter lim="800000"/>
            <a:headEnd/>
            <a:tailEnd/>
          </a:ln>
        </p:spPr>
      </p:pic>
      <p:sp>
        <p:nvSpPr>
          <p:cNvPr id="6163" name="文本框 3"/>
          <p:cNvSpPr txBox="1">
            <a:spLocks noChangeArrowheads="1"/>
          </p:cNvSpPr>
          <p:nvPr/>
        </p:nvSpPr>
        <p:spPr bwMode="auto">
          <a:xfrm>
            <a:off x="1371600" y="2165350"/>
            <a:ext cx="46038" cy="369888"/>
          </a:xfrm>
          <a:prstGeom prst="rect">
            <a:avLst/>
          </a:prstGeom>
          <a:solidFill>
            <a:schemeClr val="bg1"/>
          </a:solid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itchFamily="34" charset="0"/>
              <a:ea typeface="宋体" pitchFamily="2" charset="-122"/>
              <a:cs typeface="+mn-cs"/>
            </a:endParaRPr>
          </a:p>
        </p:txBody>
      </p:sp>
      <p:pic>
        <p:nvPicPr>
          <p:cNvPr id="6164" name="图片 33"/>
          <p:cNvPicPr>
            <a:picLocks noChangeAspect="1"/>
          </p:cNvPicPr>
          <p:nvPr/>
        </p:nvPicPr>
        <p:blipFill>
          <a:blip r:embed="rId2"/>
          <a:srcRect t="3896" r="91544" b="3088"/>
          <a:stretch>
            <a:fillRect/>
          </a:stretch>
        </p:blipFill>
        <p:spPr bwMode="auto">
          <a:xfrm>
            <a:off x="2499170" y="4124516"/>
            <a:ext cx="304990" cy="358775"/>
          </a:xfrm>
          <a:prstGeom prst="rect">
            <a:avLst/>
          </a:prstGeom>
          <a:noFill/>
          <a:ln w="9525">
            <a:noFill/>
            <a:miter lim="800000"/>
            <a:headEnd/>
            <a:tailEnd/>
          </a:ln>
        </p:spPr>
      </p:pic>
      <p:sp>
        <p:nvSpPr>
          <p:cNvPr id="6165" name="文本框 34"/>
          <p:cNvSpPr txBox="1">
            <a:spLocks noChangeArrowheads="1"/>
          </p:cNvSpPr>
          <p:nvPr/>
        </p:nvSpPr>
        <p:spPr bwMode="auto">
          <a:xfrm>
            <a:off x="2776538" y="4125532"/>
            <a:ext cx="903287" cy="307975"/>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获奖情况</a:t>
            </a:r>
          </a:p>
        </p:txBody>
      </p:sp>
      <p:sp>
        <p:nvSpPr>
          <p:cNvPr id="6168" name="矩形 37"/>
          <p:cNvSpPr>
            <a:spLocks noChangeArrowheads="1"/>
          </p:cNvSpPr>
          <p:nvPr/>
        </p:nvSpPr>
        <p:spPr bwMode="auto">
          <a:xfrm>
            <a:off x="2803017" y="3448050"/>
            <a:ext cx="4262438" cy="535531"/>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2006.7-</a:t>
            </a:r>
            <a:r>
              <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至今	     </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广东省人民医院心内科，副主任医师</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altLang="zh-CN"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1997.9-2003.8</a:t>
            </a:r>
            <a:r>
              <a:rPr kumimoji="0" lang="zh-CN" altLang="en-US" sz="1200" b="0"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  安徽省安庆市第三人民医院内科，主治医师</a:t>
            </a:r>
            <a:endParaRPr kumimoji="0" lang="zh-CN" altLang="en-US" sz="1200" b="0"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pic>
        <p:nvPicPr>
          <p:cNvPr id="6169" name="图片 38"/>
          <p:cNvPicPr>
            <a:picLocks noChangeAspect="1"/>
          </p:cNvPicPr>
          <p:nvPr/>
        </p:nvPicPr>
        <p:blipFill>
          <a:blip r:embed="rId2"/>
          <a:srcRect t="3896" r="91544" b="3088"/>
          <a:stretch>
            <a:fillRect/>
          </a:stretch>
        </p:blipFill>
        <p:spPr bwMode="auto">
          <a:xfrm>
            <a:off x="2517775" y="3081338"/>
            <a:ext cx="309563" cy="358775"/>
          </a:xfrm>
          <a:prstGeom prst="rect">
            <a:avLst/>
          </a:prstGeom>
          <a:noFill/>
          <a:ln w="9525">
            <a:noFill/>
            <a:miter lim="800000"/>
            <a:headEnd/>
            <a:tailEnd/>
          </a:ln>
        </p:spPr>
      </p:pic>
      <p:sp>
        <p:nvSpPr>
          <p:cNvPr id="6170" name="文本框 39"/>
          <p:cNvSpPr txBox="1">
            <a:spLocks noChangeArrowheads="1"/>
          </p:cNvSpPr>
          <p:nvPr/>
        </p:nvSpPr>
        <p:spPr bwMode="auto">
          <a:xfrm>
            <a:off x="2798763" y="3106738"/>
            <a:ext cx="903287" cy="307975"/>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rPr>
              <a:t>工作经历</a:t>
            </a:r>
          </a:p>
        </p:txBody>
      </p:sp>
      <p:pic>
        <p:nvPicPr>
          <p:cNvPr id="28" name="图片 27" descr="9414-1.jpg"/>
          <p:cNvPicPr>
            <a:picLocks noChangeAspect="1"/>
          </p:cNvPicPr>
          <p:nvPr/>
        </p:nvPicPr>
        <p:blipFill>
          <a:blip r:embed="rId4" cstate="print"/>
          <a:stretch>
            <a:fillRect/>
          </a:stretch>
        </p:blipFill>
        <p:spPr>
          <a:xfrm>
            <a:off x="462011" y="1316736"/>
            <a:ext cx="1800502" cy="2109216"/>
          </a:xfrm>
          <a:prstGeom prst="rect">
            <a:avLst/>
          </a:prstGeom>
        </p:spPr>
      </p:pic>
      <p:pic>
        <p:nvPicPr>
          <p:cNvPr id="31" name="图片 33"/>
          <p:cNvPicPr>
            <a:picLocks noChangeAspect="1"/>
          </p:cNvPicPr>
          <p:nvPr/>
        </p:nvPicPr>
        <p:blipFill>
          <a:blip r:embed="rId2"/>
          <a:srcRect t="3896" r="91544" b="3088"/>
          <a:stretch>
            <a:fillRect/>
          </a:stretch>
        </p:blipFill>
        <p:spPr bwMode="auto">
          <a:xfrm>
            <a:off x="2493074" y="5008436"/>
            <a:ext cx="304990" cy="358775"/>
          </a:xfrm>
          <a:prstGeom prst="rect">
            <a:avLst/>
          </a:prstGeom>
          <a:noFill/>
          <a:ln w="9525">
            <a:noFill/>
            <a:miter lim="800000"/>
            <a:headEnd/>
            <a:tailEnd/>
          </a:ln>
        </p:spPr>
      </p:pic>
      <p:sp>
        <p:nvSpPr>
          <p:cNvPr id="32" name="矩形 31"/>
          <p:cNvSpPr/>
          <p:nvPr/>
        </p:nvSpPr>
        <p:spPr>
          <a:xfrm>
            <a:off x="2815463" y="5408740"/>
            <a:ext cx="3743833" cy="646331"/>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ct val="0"/>
              </a:spcAft>
              <a:buClrTx/>
              <a:buSzTx/>
              <a:buFontTx/>
              <a:buNone/>
              <a:tabLst/>
              <a:defRPr/>
            </a:pPr>
            <a:r>
              <a:rPr kumimoji="0" lang="zh-CN" altLang="en-US" sz="1200" b="0" i="0" u="none" strike="noStrike" kern="120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广东省医学会心血管病分会委员</a:t>
            </a:r>
            <a:r>
              <a:rPr kumimoji="0" lang="en-US" altLang="zh-CN" sz="1200" b="0" i="0" u="none" strike="noStrike" kern="1200" cap="none" spc="0" normalizeH="0" noProof="0" dirty="0" smtClean="0">
                <a:ln>
                  <a:noFill/>
                </a:ln>
                <a:solidFill>
                  <a:prstClr val="black"/>
                </a:solidFill>
                <a:effectLst/>
                <a:uLnTx/>
                <a:uFillTx/>
                <a:latin typeface="微软雅黑" panose="020B0503020204020204" pitchFamily="34" charset="-122"/>
                <a:ea typeface="微软雅黑" panose="020B0503020204020204" pitchFamily="34" charset="-122"/>
                <a:cs typeface="+mn-cs"/>
              </a:rPr>
              <a:t>                             </a:t>
            </a:r>
            <a:r>
              <a:rPr lang="zh-CN" altLang="en-US" sz="1200" dirty="0" smtClean="0">
                <a:solidFill>
                  <a:prstClr val="black"/>
                </a:solidFill>
                <a:latin typeface="微软雅黑" panose="020B0503020204020204" pitchFamily="34" charset="-122"/>
                <a:ea typeface="微软雅黑" panose="020B0503020204020204" pitchFamily="34" charset="-122"/>
              </a:rPr>
              <a:t>广东省介入性心脏病学会结构性心脏病分会常务委员国家卫计委全国心血管病介入诊疗培训导师</a:t>
            </a:r>
            <a:endParaRPr kumimoji="0" lang="zh-CN" altLang="en-US" sz="12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33" name="文本框 34"/>
          <p:cNvSpPr txBox="1">
            <a:spLocks noChangeArrowheads="1"/>
          </p:cNvSpPr>
          <p:nvPr/>
        </p:nvSpPr>
        <p:spPr bwMode="auto">
          <a:xfrm>
            <a:off x="2752154" y="5015548"/>
            <a:ext cx="902811" cy="307777"/>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1400" b="1" i="0" u="none" strike="noStrike" kern="1200" cap="none" spc="0" normalizeH="0" baseline="0" noProof="0" dirty="0" smtClean="0">
                <a:ln>
                  <a:noFill/>
                </a:ln>
                <a:solidFill>
                  <a:prstClr val="black"/>
                </a:solidFill>
                <a:effectLst/>
                <a:uLnTx/>
                <a:uFillTx/>
                <a:latin typeface="微软雅黑" pitchFamily="34" charset="-122"/>
                <a:ea typeface="微软雅黑" pitchFamily="34" charset="-122"/>
                <a:cs typeface="+mn-cs"/>
              </a:rPr>
              <a:t>社会兼职</a:t>
            </a:r>
            <a:endParaRPr kumimoji="0" lang="zh-CN" altLang="en-US" sz="1400" b="1" i="0" u="none" strike="noStrike" kern="1200" cap="none" spc="0" normalizeH="0" baseline="0" noProof="0" dirty="0">
              <a:ln>
                <a:noFill/>
              </a:ln>
              <a:solidFill>
                <a:prstClr val="black"/>
              </a:solidFill>
              <a:effectLst/>
              <a:uLnTx/>
              <a:uFillTx/>
              <a:latin typeface="微软雅黑" pitchFamily="34" charset="-122"/>
              <a:ea typeface="微软雅黑" pitchFamily="34" charset="-122"/>
              <a:cs typeface="+mn-cs"/>
            </a:endParaRPr>
          </a:p>
        </p:txBody>
      </p:sp>
      <p:pic>
        <p:nvPicPr>
          <p:cNvPr id="34" name="图片 33" descr="DSC_1668.jpg"/>
          <p:cNvPicPr>
            <a:picLocks noChangeAspect="1"/>
          </p:cNvPicPr>
          <p:nvPr/>
        </p:nvPicPr>
        <p:blipFill>
          <a:blip r:embed="rId5" cstate="print"/>
          <a:stretch>
            <a:fillRect/>
          </a:stretch>
        </p:blipFill>
        <p:spPr>
          <a:xfrm>
            <a:off x="7796784" y="3945164"/>
            <a:ext cx="3467220" cy="2303236"/>
          </a:xfrm>
          <a:prstGeom prst="rect">
            <a:avLst/>
          </a:prstGeom>
        </p:spPr>
      </p:pic>
    </p:spTree>
    <p:extLst>
      <p:ext uri="{BB962C8B-B14F-4D97-AF65-F5344CB8AC3E}">
        <p14:creationId xmlns:p14="http://schemas.microsoft.com/office/powerpoint/2010/main" xmlns="" val="418135930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3125</TotalTime>
  <Words>174</Words>
  <Application>Microsoft Office PowerPoint</Application>
  <PresentationFormat>自定义</PresentationFormat>
  <Paragraphs>25</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1_Office 主题</vt:lpstr>
      <vt:lpstr>幻灯片 1</vt:lpstr>
    </vt:vector>
  </TitlesOfParts>
  <Company>zsb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ZCJ</cp:lastModifiedBy>
  <cp:revision>373</cp:revision>
  <dcterms:created xsi:type="dcterms:W3CDTF">2015-05-04T02:17:26Z</dcterms:created>
  <dcterms:modified xsi:type="dcterms:W3CDTF">2017-09-28T15:27:21Z</dcterms:modified>
</cp:coreProperties>
</file>