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3"/>
  </p:notesMasterIdLst>
  <p:sldIdLst>
    <p:sldId id="432" r:id="rId2"/>
  </p:sldIdLst>
  <p:sldSz cx="12192000" cy="6858000"/>
  <p:notesSz cx="6858000" cy="9144000"/>
  <p:defaultTex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E46D0A"/>
    <a:srgbClr val="C0504E"/>
    <a:srgbClr val="FBCB29"/>
    <a:srgbClr val="14007C"/>
    <a:srgbClr val="44546A"/>
    <a:srgbClr val="130179"/>
    <a:srgbClr val="00B0F0"/>
    <a:srgbClr val="376092"/>
    <a:srgbClr val="082C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34" autoAdjust="0"/>
    <p:restoredTop sz="93203" autoAdjust="0"/>
  </p:normalViewPr>
  <p:slideViewPr>
    <p:cSldViewPr snapToGrid="0">
      <p:cViewPr varScale="1">
        <p:scale>
          <a:sx n="72" d="100"/>
          <a:sy n="72" d="100"/>
        </p:scale>
        <p:origin x="-366" y="-9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DA1E5227-7275-4FAD-8045-5E43A9DEFCA5}" type="datetimeFigureOut">
              <a:rPr lang="zh-CN" altLang="en-US"/>
              <a:pPr>
                <a:defRPr/>
              </a:pPr>
              <a:t>2017-9-29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6E862D0-2B7E-4F25-9618-F4C0670918B0}" type="slidenum">
              <a:rPr lang="zh-CN" altLang="en-US"/>
              <a:pPr/>
              <a:t>‹#›</a:t>
            </a:fld>
            <a:endParaRPr lang="zh-CN" altLang="en-US"/>
          </a:p>
        </p:txBody>
      </p:sp>
    </p:spTree>
    <p:extLst>
      <p:ext uri="{BB962C8B-B14F-4D97-AF65-F5344CB8AC3E}">
        <p14:creationId xmlns:p14="http://schemas.microsoft.com/office/powerpoint/2010/main" val="12371285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92E66F45-E083-45A9-9A6B-F6CDDC2C82C3}" type="datetimeFigureOut">
              <a:rPr lang="zh-CN" altLang="en-US"/>
              <a:pPr>
                <a:defRPr/>
              </a:pPr>
              <a:t>2017-9-29</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37C5FA5-EDB1-42CD-BF72-1C7D4EBDC753}" type="slidenum">
              <a:rPr lang="zh-CN" altLang="en-US"/>
              <a:pPr>
                <a:defRPr/>
              </a:pPr>
              <a:t>‹#›</a:t>
            </a:fld>
            <a:endParaRPr lang="zh-CN" altLang="en-US"/>
          </a:p>
        </p:txBody>
      </p:sp>
    </p:spTree>
    <p:extLst>
      <p:ext uri="{BB962C8B-B14F-4D97-AF65-F5344CB8AC3E}">
        <p14:creationId xmlns:p14="http://schemas.microsoft.com/office/powerpoint/2010/main" val="200711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F326620C-F03E-4C66-93D2-ACB1EC2326C4}" type="datetimeFigureOut">
              <a:rPr lang="zh-CN" altLang="en-US"/>
              <a:pPr>
                <a:defRPr/>
              </a:pPr>
              <a:t>2017-9-29</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D538786-88AB-4F8F-A871-61C6C2A1B3E8}" type="slidenum">
              <a:rPr lang="zh-CN" altLang="en-US"/>
              <a:pPr>
                <a:defRPr/>
              </a:pPr>
              <a:t>‹#›</a:t>
            </a:fld>
            <a:endParaRPr lang="zh-CN" altLang="en-US"/>
          </a:p>
        </p:txBody>
      </p:sp>
    </p:spTree>
    <p:extLst>
      <p:ext uri="{BB962C8B-B14F-4D97-AF65-F5344CB8AC3E}">
        <p14:creationId xmlns:p14="http://schemas.microsoft.com/office/powerpoint/2010/main" val="718422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41D0C00E-339D-4670-B3B2-0AA7BEF3997B}" type="datetimeFigureOut">
              <a:rPr lang="zh-CN" altLang="en-US"/>
              <a:pPr>
                <a:defRPr/>
              </a:pPr>
              <a:t>2017-9-29</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7E7991A-197C-43AC-A8B5-DD63DFE82559}" type="slidenum">
              <a:rPr lang="zh-CN" altLang="en-US"/>
              <a:pPr>
                <a:defRPr/>
              </a:pPr>
              <a:t>‹#›</a:t>
            </a:fld>
            <a:endParaRPr lang="zh-CN" altLang="en-US"/>
          </a:p>
        </p:txBody>
      </p:sp>
    </p:spTree>
    <p:extLst>
      <p:ext uri="{BB962C8B-B14F-4D97-AF65-F5344CB8AC3E}">
        <p14:creationId xmlns:p14="http://schemas.microsoft.com/office/powerpoint/2010/main" val="178061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B862C23-345D-44BA-9873-485B083792FB}" type="datetimeFigureOut">
              <a:rPr lang="zh-CN" altLang="en-US"/>
              <a:pPr>
                <a:defRPr/>
              </a:pPr>
              <a:t>2017-9-29</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DDC7687-9F5E-4B46-BAEA-E23AC4DDB68C}" type="slidenum">
              <a:rPr lang="zh-CN" altLang="en-US"/>
              <a:pPr>
                <a:defRPr/>
              </a:pPr>
              <a:t>‹#›</a:t>
            </a:fld>
            <a:endParaRPr lang="zh-CN" altLang="en-US"/>
          </a:p>
        </p:txBody>
      </p:sp>
    </p:spTree>
    <p:extLst>
      <p:ext uri="{BB962C8B-B14F-4D97-AF65-F5344CB8AC3E}">
        <p14:creationId xmlns:p14="http://schemas.microsoft.com/office/powerpoint/2010/main" val="224835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E344F18-3938-4E13-B927-7798DD9FD7B9}" type="datetimeFigureOut">
              <a:rPr lang="zh-CN" altLang="en-US"/>
              <a:pPr>
                <a:defRPr/>
              </a:pPr>
              <a:t>2017-9-29</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591A120-3D30-41F1-B03E-502B2F05C166}" type="slidenum">
              <a:rPr lang="zh-CN" altLang="en-US"/>
              <a:pPr>
                <a:defRPr/>
              </a:pPr>
              <a:t>‹#›</a:t>
            </a:fld>
            <a:endParaRPr lang="zh-CN" altLang="en-US"/>
          </a:p>
        </p:txBody>
      </p:sp>
    </p:spTree>
    <p:extLst>
      <p:ext uri="{BB962C8B-B14F-4D97-AF65-F5344CB8AC3E}">
        <p14:creationId xmlns:p14="http://schemas.microsoft.com/office/powerpoint/2010/main" val="256570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2499569B-A46B-4872-9EC9-3296FBD3A6E3}" type="datetimeFigureOut">
              <a:rPr lang="zh-CN" altLang="en-US"/>
              <a:pPr>
                <a:defRPr/>
              </a:pPr>
              <a:t>2017-9-29</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E07866F-E29A-4A00-A847-A672E15A4492}" type="slidenum">
              <a:rPr lang="zh-CN" altLang="en-US"/>
              <a:pPr>
                <a:defRPr/>
              </a:pPr>
              <a:t>‹#›</a:t>
            </a:fld>
            <a:endParaRPr lang="zh-CN" altLang="en-US"/>
          </a:p>
        </p:txBody>
      </p:sp>
    </p:spTree>
    <p:extLst>
      <p:ext uri="{BB962C8B-B14F-4D97-AF65-F5344CB8AC3E}">
        <p14:creationId xmlns:p14="http://schemas.microsoft.com/office/powerpoint/2010/main" val="11525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4BD466B-DD87-40D4-B0FE-BB5C485E508D}" type="datetimeFigureOut">
              <a:rPr lang="zh-CN" altLang="en-US"/>
              <a:pPr>
                <a:defRPr/>
              </a:pPr>
              <a:t>2017-9-29</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D4F165E-1336-4D80-AC76-8081BF08609A}" type="slidenum">
              <a:rPr lang="zh-CN" altLang="en-US"/>
              <a:pPr>
                <a:defRPr/>
              </a:pPr>
              <a:t>‹#›</a:t>
            </a:fld>
            <a:endParaRPr lang="zh-CN" altLang="en-US"/>
          </a:p>
        </p:txBody>
      </p:sp>
    </p:spTree>
    <p:extLst>
      <p:ext uri="{BB962C8B-B14F-4D97-AF65-F5344CB8AC3E}">
        <p14:creationId xmlns:p14="http://schemas.microsoft.com/office/powerpoint/2010/main" val="3345588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E447A68D-5A5C-4615-A62C-E76333AA6C3A}" type="datetimeFigureOut">
              <a:rPr lang="zh-CN" altLang="en-US"/>
              <a:pPr>
                <a:defRPr/>
              </a:pPr>
              <a:t>2017-9-29</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BDC4DFB-9F71-4253-B181-799F24ADE6B8}" type="slidenum">
              <a:rPr lang="zh-CN" altLang="en-US"/>
              <a:pPr>
                <a:defRPr/>
              </a:pPr>
              <a:t>‹#›</a:t>
            </a:fld>
            <a:endParaRPr lang="zh-CN" altLang="en-US"/>
          </a:p>
        </p:txBody>
      </p:sp>
    </p:spTree>
    <p:extLst>
      <p:ext uri="{BB962C8B-B14F-4D97-AF65-F5344CB8AC3E}">
        <p14:creationId xmlns:p14="http://schemas.microsoft.com/office/powerpoint/2010/main" val="62619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4434D48D-870A-4D6D-A293-5C0395159A6E}" type="datetimeFigureOut">
              <a:rPr lang="zh-CN" altLang="en-US"/>
              <a:pPr>
                <a:defRPr/>
              </a:pPr>
              <a:t>2017-9-29</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A4D84B7-AF27-41F2-AD3D-F48732594264}" type="slidenum">
              <a:rPr lang="zh-CN" altLang="en-US"/>
              <a:pPr>
                <a:defRPr/>
              </a:pPr>
              <a:t>‹#›</a:t>
            </a:fld>
            <a:endParaRPr lang="zh-CN" altLang="en-US"/>
          </a:p>
        </p:txBody>
      </p:sp>
    </p:spTree>
    <p:extLst>
      <p:ext uri="{BB962C8B-B14F-4D97-AF65-F5344CB8AC3E}">
        <p14:creationId xmlns:p14="http://schemas.microsoft.com/office/powerpoint/2010/main" val="94372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C0CD8AE-447F-41DF-B03B-8F5694AC8DAE}" type="datetimeFigureOut">
              <a:rPr lang="zh-CN" altLang="en-US"/>
              <a:pPr>
                <a:defRPr/>
              </a:pPr>
              <a:t>2017-9-29</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CB30B6E-8D7E-436B-9C9C-85BF57C7B9BF}" type="slidenum">
              <a:rPr lang="zh-CN" altLang="en-US"/>
              <a:pPr>
                <a:defRPr/>
              </a:pPr>
              <a:t>‹#›</a:t>
            </a:fld>
            <a:endParaRPr lang="zh-CN" altLang="en-US"/>
          </a:p>
        </p:txBody>
      </p:sp>
    </p:spTree>
    <p:extLst>
      <p:ext uri="{BB962C8B-B14F-4D97-AF65-F5344CB8AC3E}">
        <p14:creationId xmlns:p14="http://schemas.microsoft.com/office/powerpoint/2010/main" val="2054119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1C64B5D-0EF7-4BD0-A3B7-74A07467ACB1}" type="datetimeFigureOut">
              <a:rPr lang="zh-CN" altLang="en-US"/>
              <a:pPr>
                <a:defRPr/>
              </a:pPr>
              <a:t>2017-9-29</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37C29F2-03A4-4924-AF89-AE14A5A723EE}" type="slidenum">
              <a:rPr lang="zh-CN" altLang="en-US"/>
              <a:pPr>
                <a:defRPr/>
              </a:pPr>
              <a:t>‹#›</a:t>
            </a:fld>
            <a:endParaRPr lang="zh-CN" altLang="en-US"/>
          </a:p>
        </p:txBody>
      </p:sp>
    </p:spTree>
    <p:extLst>
      <p:ext uri="{BB962C8B-B14F-4D97-AF65-F5344CB8AC3E}">
        <p14:creationId xmlns:p14="http://schemas.microsoft.com/office/powerpoint/2010/main" val="373308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9C2E812-9B47-4810-A781-F539584DA170}" type="datetimeFigureOut">
              <a:rPr lang="zh-CN" altLang="en-US"/>
              <a:pPr>
                <a:defRPr/>
              </a:pPr>
              <a:t>2017-9-29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宋体" pitchFamily="2" charset="-122"/>
              </a:defRPr>
            </a:lvl1pPr>
          </a:lstStyle>
          <a:p>
            <a:pPr>
              <a:defRPr/>
            </a:pPr>
            <a:fld id="{393D6728-958F-4F11-A0FE-129E9BD88B49}" type="slidenum">
              <a:rPr lang="zh-CN" altLang="en-US"/>
              <a:pPr>
                <a:defRPr/>
              </a:pPr>
              <a:t>‹#›</a:t>
            </a:fld>
            <a:endParaRPr lang="zh-CN" altLang="en-US"/>
          </a:p>
        </p:txBody>
      </p:sp>
    </p:spTree>
    <p:extLst>
      <p:ext uri="{BB962C8B-B14F-4D97-AF65-F5344CB8AC3E}">
        <p14:creationId xmlns:p14="http://schemas.microsoft.com/office/powerpoint/2010/main" val="3749600378"/>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382838" y="1355"/>
            <a:ext cx="8243887" cy="1096963"/>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18436" name="图片 7"/>
          <p:cNvPicPr>
            <a:picLocks noChangeAspect="1"/>
          </p:cNvPicPr>
          <p:nvPr/>
        </p:nvPicPr>
        <p:blipFill>
          <a:blip r:embed="rId2"/>
          <a:srcRect t="3896" r="91544" b="3088"/>
          <a:stretch>
            <a:fillRect/>
          </a:stretch>
        </p:blipFill>
        <p:spPr bwMode="auto">
          <a:xfrm>
            <a:off x="2525713" y="1274763"/>
            <a:ext cx="309562" cy="358775"/>
          </a:xfrm>
          <a:prstGeom prst="rect">
            <a:avLst/>
          </a:prstGeom>
          <a:solidFill>
            <a:srgbClr val="F18D00"/>
          </a:solidFill>
          <a:ln w="9525">
            <a:noFill/>
            <a:miter lim="800000"/>
            <a:headEnd/>
            <a:tailEnd/>
          </a:ln>
        </p:spPr>
      </p:pic>
      <p:sp>
        <p:nvSpPr>
          <p:cNvPr id="18437" name="文本框 11"/>
          <p:cNvSpPr txBox="1">
            <a:spLocks noChangeArrowheads="1"/>
          </p:cNvSpPr>
          <p:nvPr/>
        </p:nvSpPr>
        <p:spPr bwMode="auto">
          <a:xfrm>
            <a:off x="2646363" y="1649413"/>
            <a:ext cx="3573462" cy="313932"/>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lang="zh-CN" altLang="en-US" sz="1200" dirty="0" smtClean="0">
                <a:solidFill>
                  <a:prstClr val="black"/>
                </a:solidFill>
                <a:latin typeface="微软雅黑" pitchFamily="34" charset="-122"/>
                <a:ea typeface="微软雅黑" pitchFamily="34" charset="-122"/>
              </a:rPr>
              <a:t>学术</a:t>
            </a:r>
            <a:r>
              <a:rPr lang="zh-CN" altLang="en-US" sz="1200" dirty="0" smtClean="0">
                <a:solidFill>
                  <a:prstClr val="black"/>
                </a:solidFill>
                <a:latin typeface="微软雅黑" pitchFamily="34" charset="-122"/>
                <a:ea typeface="微软雅黑" pitchFamily="34" charset="-122"/>
              </a:rPr>
              <a:t>硕士</a:t>
            </a:r>
            <a:r>
              <a:rPr lang="zh-CN" altLang="en-US" sz="1200" dirty="0" smtClean="0">
                <a:solidFill>
                  <a:prstClr val="black"/>
                </a:solidFill>
                <a:latin typeface="微软雅黑" pitchFamily="34" charset="-122"/>
                <a:ea typeface="微软雅黑" pitchFamily="34" charset="-122"/>
              </a:rPr>
              <a:t>：</a:t>
            </a:r>
            <a:r>
              <a:rPr lang="zh-CN" altLang="en-US" sz="1200" dirty="0" smtClean="0">
                <a:latin typeface="微软雅黑" pitchFamily="34" charset="-122"/>
                <a:ea typeface="微软雅黑" pitchFamily="34" charset="-122"/>
              </a:rPr>
              <a:t>临</a:t>
            </a:r>
            <a:r>
              <a:rPr lang="zh-CN" altLang="en-US" sz="1200" dirty="0" smtClean="0">
                <a:solidFill>
                  <a:prstClr val="black"/>
                </a:solidFill>
                <a:latin typeface="微软雅黑" pitchFamily="34" charset="-122"/>
                <a:ea typeface="微软雅黑" pitchFamily="34" charset="-122"/>
              </a:rPr>
              <a:t>床医学</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18438" name="文本框 12"/>
          <p:cNvSpPr txBox="1">
            <a:spLocks noChangeArrowheads="1"/>
          </p:cNvSpPr>
          <p:nvPr/>
        </p:nvSpPr>
        <p:spPr bwMode="auto">
          <a:xfrm>
            <a:off x="330200" y="3968187"/>
            <a:ext cx="1920875" cy="1421928"/>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Tel: (</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20)83827812-  </a:t>
            </a:r>
          </a:p>
          <a:p>
            <a:pPr marL="0" marR="0" lvl="0" indent="0" algn="l" defTabSz="914400" rtl="0" eaLnBrk="1" fontAlgn="base" latinLnBrk="0" hangingPunct="1">
              <a:lnSpc>
                <a:spcPct val="120000"/>
              </a:lnSpc>
              <a:spcBef>
                <a:spcPct val="0"/>
              </a:spcBef>
              <a:spcAft>
                <a:spcPct val="0"/>
              </a:spcAft>
              <a:buClrTx/>
              <a:buSzTx/>
              <a:buFontTx/>
              <a:buNone/>
              <a:tabLst/>
              <a:defRPr/>
            </a:pPr>
            <a:r>
              <a:rPr lang="en-US" altLang="zh-CN" sz="1200" dirty="0">
                <a:solidFill>
                  <a:prstClr val="black"/>
                </a:solidFill>
                <a:latin typeface="微软雅黑" pitchFamily="34" charset="-122"/>
                <a:ea typeface="微软雅黑" pitchFamily="34" charset="-122"/>
              </a:rPr>
              <a:t> </a:t>
            </a:r>
            <a:r>
              <a:rPr lang="en-US" altLang="zh-CN" sz="1200" dirty="0" smtClean="0">
                <a:solidFill>
                  <a:prstClr val="black"/>
                </a:solidFill>
                <a:latin typeface="微软雅黑" pitchFamily="34" charset="-122"/>
                <a:ea typeface="微软雅黑" pitchFamily="34" charset="-122"/>
              </a:rPr>
              <a:t>      </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10711</a:t>
            </a: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Email: </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doctorlinjijin@126.com</a:t>
            </a: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18439" name="文本框 13"/>
          <p:cNvSpPr txBox="1">
            <a:spLocks noChangeArrowheads="1"/>
          </p:cNvSpPr>
          <p:nvPr/>
        </p:nvSpPr>
        <p:spPr bwMode="auto">
          <a:xfrm>
            <a:off x="6846888" y="1600200"/>
            <a:ext cx="4505325" cy="4235006"/>
          </a:xfrm>
          <a:prstGeom prst="rect">
            <a:avLst/>
          </a:prstGeom>
          <a:noFill/>
          <a:ln w="9525">
            <a:noFill/>
            <a:miter lim="800000"/>
            <a:headEnd/>
            <a:tailEnd/>
          </a:ln>
        </p:spPr>
        <p:txBody>
          <a:bodyPr>
            <a:spAutoFit/>
          </a:bodyPr>
          <a:lstStyle/>
          <a:p>
            <a:pPr>
              <a:lnSpc>
                <a:spcPct val="120000"/>
              </a:lnSpc>
              <a:spcBef>
                <a:spcPts val="600"/>
              </a:spcBef>
              <a:defRPr/>
            </a:pP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研究方向</a:t>
            </a:r>
            <a:r>
              <a:rPr lang="zh-CN" altLang="en-US" sz="1200" b="1" dirty="0" smtClean="0">
                <a:solidFill>
                  <a:prstClr val="black"/>
                </a:solidFill>
                <a:latin typeface="微软雅黑" pitchFamily="34" charset="-122"/>
                <a:ea typeface="微软雅黑" pitchFamily="34" charset="-122"/>
              </a:rPr>
              <a:t>：</a:t>
            </a:r>
            <a:r>
              <a:rPr lang="zh-CN" altLang="en-US" sz="1200" dirty="0" smtClean="0">
                <a:solidFill>
                  <a:prstClr val="black"/>
                </a:solidFill>
                <a:latin typeface="微软雅黑" pitchFamily="34" charset="-122"/>
                <a:ea typeface="微软雅黑" pitchFamily="34" charset="-122"/>
              </a:rPr>
              <a:t>（</a:t>
            </a:r>
            <a:r>
              <a:rPr lang="en-US" altLang="zh-CN" sz="1200" dirty="0">
                <a:solidFill>
                  <a:prstClr val="black"/>
                </a:solidFill>
                <a:latin typeface="微软雅黑" pitchFamily="34" charset="-122"/>
                <a:ea typeface="微软雅黑" pitchFamily="34" charset="-122"/>
              </a:rPr>
              <a:t>1</a:t>
            </a:r>
            <a:r>
              <a:rPr lang="zh-CN" altLang="en-US" sz="1200" dirty="0">
                <a:solidFill>
                  <a:prstClr val="black"/>
                </a:solidFill>
                <a:latin typeface="微软雅黑" pitchFamily="34" charset="-122"/>
                <a:ea typeface="微软雅黑" pitchFamily="34" charset="-122"/>
              </a:rPr>
              <a:t>）动脉粥样硬化性疾病抗血栓治疗的优化</a:t>
            </a:r>
            <a:r>
              <a:rPr lang="zh-CN" altLang="en-US" sz="1200" dirty="0">
                <a:solidFill>
                  <a:prstClr val="black"/>
                </a:solidFill>
                <a:latin typeface="微软雅黑" pitchFamily="34" charset="-122"/>
                <a:ea typeface="微软雅黑" pitchFamily="34" charset="-122"/>
              </a:rPr>
              <a:t>研究</a:t>
            </a:r>
            <a:r>
              <a:rPr lang="zh-CN" altLang="en-US" sz="1200" dirty="0" smtClean="0">
                <a:solidFill>
                  <a:prstClr val="black"/>
                </a:solidFill>
                <a:latin typeface="微软雅黑" pitchFamily="34" charset="-122"/>
                <a:ea typeface="微软雅黑" pitchFamily="34" charset="-122"/>
              </a:rPr>
              <a:t>；（</a:t>
            </a:r>
            <a:r>
              <a:rPr lang="en-US" altLang="zh-CN" sz="1200" dirty="0">
                <a:solidFill>
                  <a:prstClr val="black"/>
                </a:solidFill>
                <a:latin typeface="微软雅黑" pitchFamily="34" charset="-122"/>
                <a:ea typeface="微软雅黑" pitchFamily="34" charset="-122"/>
              </a:rPr>
              <a:t>2</a:t>
            </a:r>
            <a:r>
              <a:rPr lang="zh-CN" altLang="en-US" sz="1200" dirty="0">
                <a:solidFill>
                  <a:prstClr val="black"/>
                </a:solidFill>
                <a:latin typeface="微软雅黑" pitchFamily="34" charset="-122"/>
                <a:ea typeface="微软雅黑" pitchFamily="34" charset="-122"/>
              </a:rPr>
              <a:t>）</a:t>
            </a:r>
            <a:r>
              <a:rPr lang="en-US" altLang="zh-CN" sz="1200" dirty="0">
                <a:solidFill>
                  <a:prstClr val="black"/>
                </a:solidFill>
                <a:latin typeface="微软雅黑" pitchFamily="34" charset="-122"/>
                <a:ea typeface="微软雅黑" pitchFamily="34" charset="-122"/>
              </a:rPr>
              <a:t>AMPK</a:t>
            </a:r>
            <a:r>
              <a:rPr lang="zh-CN" altLang="zh-CN" sz="1200" dirty="0">
                <a:solidFill>
                  <a:prstClr val="black"/>
                </a:solidFill>
                <a:latin typeface="微软雅黑" pitchFamily="34" charset="-122"/>
                <a:ea typeface="微软雅黑" pitchFamily="34" charset="-122"/>
              </a:rPr>
              <a:t>对心肌肥厚细胞骨架蛋白的调控与干预</a:t>
            </a:r>
            <a:r>
              <a:rPr lang="zh-CN" altLang="zh-CN" sz="1200" dirty="0">
                <a:solidFill>
                  <a:prstClr val="black"/>
                </a:solidFill>
                <a:latin typeface="微软雅黑" pitchFamily="34" charset="-122"/>
                <a:ea typeface="微软雅黑" pitchFamily="34" charset="-122"/>
              </a:rPr>
              <a:t>作用</a:t>
            </a:r>
            <a:r>
              <a:rPr lang="zh-CN" altLang="en-US" sz="1200" dirty="0" smtClean="0">
                <a:solidFill>
                  <a:prstClr val="black"/>
                </a:solidFill>
                <a:latin typeface="微软雅黑" pitchFamily="34" charset="-122"/>
                <a:ea typeface="微软雅黑" pitchFamily="34" charset="-122"/>
              </a:rPr>
              <a:t>；       （</a:t>
            </a:r>
            <a:r>
              <a:rPr lang="en-US" altLang="zh-CN" sz="1200" dirty="0">
                <a:solidFill>
                  <a:prstClr val="black"/>
                </a:solidFill>
                <a:latin typeface="微软雅黑" pitchFamily="34" charset="-122"/>
                <a:ea typeface="微软雅黑" pitchFamily="34" charset="-122"/>
              </a:rPr>
              <a:t>3</a:t>
            </a:r>
            <a:r>
              <a:rPr lang="zh-CN" altLang="en-US" sz="1200" dirty="0">
                <a:solidFill>
                  <a:prstClr val="black"/>
                </a:solidFill>
                <a:latin typeface="微软雅黑" pitchFamily="34" charset="-122"/>
                <a:ea typeface="微软雅黑" pitchFamily="34" charset="-122"/>
              </a:rPr>
              <a:t>）心肌细胞内蛋白质相互作用及调控。</a:t>
            </a:r>
            <a:endParaRPr lang="en-US" altLang="zh-CN" sz="1200" dirty="0">
              <a:solidFill>
                <a:prstClr val="black"/>
              </a:solidFill>
              <a:latin typeface="微软雅黑" pitchFamily="34" charset="-122"/>
              <a:ea typeface="微软雅黑" pitchFamily="34" charset="-122"/>
            </a:endParaRPr>
          </a:p>
          <a:p>
            <a:pPr lvl="0" eaLnBrk="1" hangingPunct="1">
              <a:lnSpc>
                <a:spcPct val="120000"/>
              </a:lnSpc>
              <a:spcBef>
                <a:spcPts val="600"/>
              </a:spcBef>
              <a:defRPr/>
            </a:pPr>
            <a:r>
              <a:rPr kumimoji="0" lang="zh-CN" altLang="en-US" sz="12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主要</a:t>
            </a: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业绩</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：对心脏连接蛋白</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43</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表达和分布异常参与急性心肌缺血时心律失常的发生机理进行了深入的研究，其结果获得广东省科学技术奖三等奖；对</a:t>
            </a:r>
            <a:r>
              <a:rPr lang="zh-CN" altLang="zh-CN" sz="1200" dirty="0" smtClean="0">
                <a:solidFill>
                  <a:prstClr val="black"/>
                </a:solidFill>
                <a:latin typeface="微软雅黑" pitchFamily="34" charset="-122"/>
                <a:ea typeface="微软雅黑" pitchFamily="34" charset="-122"/>
              </a:rPr>
              <a:t>冠心病</a:t>
            </a:r>
            <a:r>
              <a:rPr lang="zh-CN" altLang="zh-CN" sz="1200" dirty="0">
                <a:solidFill>
                  <a:prstClr val="black"/>
                </a:solidFill>
                <a:latin typeface="微软雅黑" pitchFamily="34" charset="-122"/>
                <a:ea typeface="微软雅黑" pitchFamily="34" charset="-122"/>
              </a:rPr>
              <a:t>患者血红素氧化酶</a:t>
            </a:r>
            <a:r>
              <a:rPr lang="en-US" altLang="zh-CN" sz="1200" dirty="0">
                <a:solidFill>
                  <a:prstClr val="black"/>
                </a:solidFill>
                <a:latin typeface="微软雅黑" pitchFamily="34" charset="-122"/>
                <a:ea typeface="微软雅黑" pitchFamily="34" charset="-122"/>
              </a:rPr>
              <a:t>-1</a:t>
            </a:r>
            <a:r>
              <a:rPr lang="zh-CN" altLang="zh-CN" sz="1200" dirty="0">
                <a:solidFill>
                  <a:prstClr val="black"/>
                </a:solidFill>
                <a:latin typeface="微软雅黑" pitchFamily="34" charset="-122"/>
                <a:ea typeface="微软雅黑" pitchFamily="34" charset="-122"/>
              </a:rPr>
              <a:t>的表达水平和分布定位的改变，及其与冠心病的发病、病情进展、临床预后之间的</a:t>
            </a:r>
            <a:r>
              <a:rPr lang="zh-CN" altLang="zh-CN" sz="1200" dirty="0" smtClean="0">
                <a:solidFill>
                  <a:prstClr val="black"/>
                </a:solidFill>
                <a:latin typeface="微软雅黑" pitchFamily="34" charset="-122"/>
                <a:ea typeface="微软雅黑" pitchFamily="34" charset="-122"/>
              </a:rPr>
              <a:t>关系</a:t>
            </a:r>
            <a:r>
              <a:rPr lang="zh-CN" altLang="en-US" sz="1200" dirty="0" smtClean="0">
                <a:solidFill>
                  <a:prstClr val="black"/>
                </a:solidFill>
                <a:latin typeface="微软雅黑" pitchFamily="34" charset="-122"/>
                <a:ea typeface="微软雅黑" pitchFamily="34" charset="-122"/>
              </a:rPr>
              <a:t>进行深入研究，其结果获得广东省科学技术奖三等奖；近</a:t>
            </a:r>
            <a:r>
              <a:rPr lang="en-US" altLang="zh-CN" sz="1200" dirty="0" smtClean="0">
                <a:solidFill>
                  <a:prstClr val="black"/>
                </a:solidFill>
                <a:latin typeface="微软雅黑" pitchFamily="34" charset="-122"/>
                <a:ea typeface="微软雅黑" pitchFamily="34" charset="-122"/>
              </a:rPr>
              <a:t>10</a:t>
            </a:r>
            <a:r>
              <a:rPr lang="zh-CN" altLang="en-US" sz="1200" dirty="0" smtClean="0">
                <a:solidFill>
                  <a:prstClr val="black"/>
                </a:solidFill>
                <a:latin typeface="微软雅黑" pitchFamily="34" charset="-122"/>
                <a:ea typeface="微软雅黑" pitchFamily="34" charset="-122"/>
              </a:rPr>
              <a:t>来，先后受两项国家自然科学基金项目和一项广东省自然科学基金重点项目的资助，对心肌细胞内蛋白质的相互作用以及这种相互作用对心脏离子通道的调控机制进行了深入研究，其结果发表</a:t>
            </a:r>
            <a:r>
              <a:rPr lang="en-US" altLang="zh-CN" sz="1200" dirty="0" smtClean="0">
                <a:solidFill>
                  <a:prstClr val="black"/>
                </a:solidFill>
                <a:latin typeface="微软雅黑" pitchFamily="34" charset="-122"/>
                <a:ea typeface="微软雅黑" pitchFamily="34" charset="-122"/>
              </a:rPr>
              <a:t>SCI</a:t>
            </a:r>
            <a:r>
              <a:rPr lang="zh-CN" altLang="en-US" sz="1200" dirty="0" smtClean="0">
                <a:solidFill>
                  <a:prstClr val="black"/>
                </a:solidFill>
                <a:latin typeface="微软雅黑" pitchFamily="34" charset="-122"/>
                <a:ea typeface="微软雅黑" pitchFamily="34" charset="-122"/>
              </a:rPr>
              <a:t>论文</a:t>
            </a:r>
            <a:r>
              <a:rPr lang="en-US" altLang="zh-CN" sz="1200" dirty="0" smtClean="0">
                <a:solidFill>
                  <a:prstClr val="black"/>
                </a:solidFill>
                <a:latin typeface="微软雅黑" pitchFamily="34" charset="-122"/>
                <a:ea typeface="微软雅黑" pitchFamily="34" charset="-122"/>
              </a:rPr>
              <a:t>12</a:t>
            </a:r>
            <a:r>
              <a:rPr lang="zh-CN" altLang="en-US" sz="1200" dirty="0" smtClean="0">
                <a:solidFill>
                  <a:prstClr val="black"/>
                </a:solidFill>
                <a:latin typeface="微软雅黑" pitchFamily="34" charset="-122"/>
                <a:ea typeface="微软雅黑" pitchFamily="34" charset="-122"/>
              </a:rPr>
              <a:t>篇，国内核心期刊论文</a:t>
            </a:r>
            <a:r>
              <a:rPr lang="en-US" altLang="zh-CN" sz="1200" dirty="0" smtClean="0">
                <a:solidFill>
                  <a:prstClr val="black"/>
                </a:solidFill>
                <a:latin typeface="微软雅黑" pitchFamily="34" charset="-122"/>
                <a:ea typeface="微软雅黑" pitchFamily="34" charset="-122"/>
              </a:rPr>
              <a:t>50</a:t>
            </a:r>
            <a:r>
              <a:rPr lang="zh-CN" altLang="en-US" sz="1200" dirty="0" smtClean="0">
                <a:solidFill>
                  <a:prstClr val="black"/>
                </a:solidFill>
                <a:latin typeface="微软雅黑" pitchFamily="34" charset="-122"/>
                <a:ea typeface="微软雅黑" pitchFamily="34" charset="-122"/>
              </a:rPr>
              <a:t>多篇</a:t>
            </a:r>
            <a:r>
              <a:rPr lang="zh-CN" altLang="zh-CN" sz="1200" dirty="0" smtClean="0">
                <a:solidFill>
                  <a:prstClr val="black"/>
                </a:solidFill>
                <a:latin typeface="微软雅黑" pitchFamily="34" charset="-122"/>
                <a:ea typeface="微软雅黑" pitchFamily="34" charset="-122"/>
              </a:rPr>
              <a:t>。</a:t>
            </a:r>
            <a:r>
              <a:rPr lang="zh-CN" altLang="en-US" sz="1200" dirty="0">
                <a:solidFill>
                  <a:prstClr val="black"/>
                </a:solidFill>
                <a:latin typeface="微软雅黑" pitchFamily="34" charset="-122"/>
                <a:ea typeface="微软雅黑" pitchFamily="34" charset="-122"/>
              </a:rPr>
              <a:t>培养</a:t>
            </a:r>
            <a:r>
              <a:rPr lang="en-US" altLang="zh-CN" sz="1200" dirty="0">
                <a:solidFill>
                  <a:prstClr val="black"/>
                </a:solidFill>
                <a:latin typeface="微软雅黑" pitchFamily="34" charset="-122"/>
                <a:ea typeface="微软雅黑" pitchFamily="34" charset="-122"/>
              </a:rPr>
              <a:t>11</a:t>
            </a:r>
            <a:r>
              <a:rPr lang="zh-CN" altLang="en-US" sz="1200" dirty="0">
                <a:solidFill>
                  <a:prstClr val="black"/>
                </a:solidFill>
                <a:latin typeface="微软雅黑" pitchFamily="34" charset="-122"/>
                <a:ea typeface="微软雅黑" pitchFamily="34" charset="-122"/>
              </a:rPr>
              <a:t>届心内科专业硕士研究生共</a:t>
            </a:r>
            <a:r>
              <a:rPr lang="en-US" altLang="zh-CN" sz="1200" dirty="0">
                <a:solidFill>
                  <a:prstClr val="black"/>
                </a:solidFill>
                <a:latin typeface="微软雅黑" pitchFamily="34" charset="-122"/>
                <a:ea typeface="微软雅黑" pitchFamily="34" charset="-122"/>
              </a:rPr>
              <a:t>16</a:t>
            </a:r>
            <a:r>
              <a:rPr lang="zh-CN" altLang="en-US" sz="1200" dirty="0">
                <a:solidFill>
                  <a:prstClr val="black"/>
                </a:solidFill>
                <a:latin typeface="微软雅黑" pitchFamily="34" charset="-122"/>
                <a:ea typeface="微软雅黑" pitchFamily="34" charset="-122"/>
              </a:rPr>
              <a:t>名，其中</a:t>
            </a:r>
            <a:r>
              <a:rPr lang="en-US" altLang="zh-CN" sz="1200" dirty="0">
                <a:solidFill>
                  <a:prstClr val="black"/>
                </a:solidFill>
                <a:latin typeface="微软雅黑" pitchFamily="34" charset="-122"/>
                <a:ea typeface="微软雅黑" pitchFamily="34" charset="-122"/>
              </a:rPr>
              <a:t>13</a:t>
            </a:r>
            <a:r>
              <a:rPr lang="zh-CN" altLang="en-US" sz="1200" dirty="0">
                <a:solidFill>
                  <a:prstClr val="black"/>
                </a:solidFill>
                <a:latin typeface="微软雅黑" pitchFamily="34" charset="-122"/>
                <a:ea typeface="微软雅黑" pitchFamily="34" charset="-122"/>
              </a:rPr>
              <a:t>名已毕业。</a:t>
            </a:r>
            <a:endParaRPr lang="en-US" altLang="zh-CN" sz="1200" dirty="0">
              <a:solidFill>
                <a:prstClr val="black"/>
              </a:solidFill>
              <a:latin typeface="微软雅黑" pitchFamily="34" charset="-122"/>
              <a:ea typeface="微软雅黑" pitchFamily="34" charset="-122"/>
            </a:endParaRPr>
          </a:p>
          <a:p>
            <a:pPr marL="0" marR="0" lvl="0" indent="0" algn="l"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研究资助</a:t>
            </a:r>
            <a:r>
              <a:rPr kumimoji="0" lang="en-US" altLang="zh-CN" sz="12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a:t>
            </a:r>
            <a:r>
              <a:rPr lang="zh-CN" altLang="en-US" sz="1200" dirty="0" smtClean="0">
                <a:solidFill>
                  <a:prstClr val="black"/>
                </a:solidFill>
                <a:latin typeface="微软雅黑" pitchFamily="34" charset="-122"/>
                <a:ea typeface="微软雅黑" pitchFamily="34" charset="-122"/>
              </a:rPr>
              <a:t>获得国家</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自然科学</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基金项目、中国博士后特别资助项目、广东省自然科学基金重点项目等</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国家及省部级</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重点科研项目</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10</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余</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项</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。目前在研项目为广东省自然科学基金重点项目</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项、广东省自然科学基金面上项目</a:t>
            </a:r>
            <a:r>
              <a:rPr lang="en-US" altLang="zh-CN" sz="1200" dirty="0" smtClean="0">
                <a:solidFill>
                  <a:prstClr val="black"/>
                </a:solidFill>
                <a:latin typeface="微软雅黑" pitchFamily="34" charset="-122"/>
                <a:ea typeface="微软雅黑" pitchFamily="34" charset="-122"/>
              </a:rPr>
              <a:t>1</a:t>
            </a:r>
            <a:r>
              <a:rPr lang="zh-CN" altLang="en-US" sz="1200" dirty="0" smtClean="0">
                <a:solidFill>
                  <a:prstClr val="black"/>
                </a:solidFill>
                <a:latin typeface="微软雅黑" pitchFamily="34" charset="-122"/>
                <a:ea typeface="微软雅黑" pitchFamily="34" charset="-122"/>
              </a:rPr>
              <a:t>项、广州市科技计划科学研究专项</a:t>
            </a:r>
            <a:r>
              <a:rPr lang="en-US" altLang="zh-CN" sz="1200" dirty="0" smtClean="0">
                <a:solidFill>
                  <a:prstClr val="black"/>
                </a:solidFill>
                <a:latin typeface="微软雅黑" pitchFamily="34" charset="-122"/>
                <a:ea typeface="微软雅黑" pitchFamily="34" charset="-122"/>
              </a:rPr>
              <a:t>1</a:t>
            </a:r>
            <a:r>
              <a:rPr lang="zh-CN" altLang="en-US" sz="1200" dirty="0" smtClean="0">
                <a:solidFill>
                  <a:prstClr val="black"/>
                </a:solidFill>
                <a:latin typeface="微软雅黑" pitchFamily="34" charset="-122"/>
                <a:ea typeface="微软雅黑" pitchFamily="34" charset="-122"/>
              </a:rPr>
              <a:t>项。</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20" name="矩形 19"/>
          <p:cNvSpPr/>
          <p:nvPr/>
        </p:nvSpPr>
        <p:spPr>
          <a:xfrm>
            <a:off x="2384425" y="6556375"/>
            <a:ext cx="9232900" cy="182563"/>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22" name="文本框 21"/>
          <p:cNvSpPr txBox="1"/>
          <p:nvPr/>
        </p:nvSpPr>
        <p:spPr>
          <a:xfrm>
            <a:off x="2640013" y="76200"/>
            <a:ext cx="6887445" cy="430374"/>
          </a:xfrm>
          <a:prstGeom prst="rect">
            <a:avLst/>
          </a:prstGeom>
          <a:noFill/>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lang="zh-CN" altLang="en-US" sz="2000" b="1" dirty="0">
                <a:solidFill>
                  <a:prstClr val="white"/>
                </a:solidFill>
                <a:latin typeface="微软雅黑" panose="020B0503020204020204" pitchFamily="34" charset="-122"/>
                <a:ea typeface="微软雅黑" panose="020B0503020204020204" pitchFamily="34" charset="-122"/>
              </a:rPr>
              <a:t>林吉</a:t>
            </a:r>
            <a:r>
              <a:rPr lang="zh-CN" altLang="en-US" sz="2000" b="1" dirty="0" smtClean="0">
                <a:solidFill>
                  <a:prstClr val="white"/>
                </a:solidFill>
                <a:latin typeface="微软雅黑" panose="020B0503020204020204" pitchFamily="34" charset="-122"/>
                <a:ea typeface="微软雅黑" panose="020B0503020204020204" pitchFamily="34" charset="-122"/>
              </a:rPr>
              <a:t>进</a:t>
            </a:r>
            <a:endParaRPr kumimoji="0" lang="en-US" altLang="zh-CN" sz="20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3" name="文本框 22"/>
          <p:cNvSpPr txBox="1"/>
          <p:nvPr/>
        </p:nvSpPr>
        <p:spPr>
          <a:xfrm>
            <a:off x="2640013" y="519113"/>
            <a:ext cx="7794625" cy="307777"/>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120" normalizeH="0" baseline="0" noProof="0" dirty="0" smtClean="0">
                <a:ln>
                  <a:noFill/>
                </a:ln>
                <a:solidFill>
                  <a:prstClr val="white"/>
                </a:solidFill>
                <a:effectLst/>
                <a:uLnTx/>
                <a:uFillTx/>
                <a:latin typeface="微软雅黑" panose="020B0503020204020204" pitchFamily="34" charset="-122"/>
                <a:ea typeface="微软雅黑" panose="020B0503020204020204" pitchFamily="34" charset="-122"/>
                <a:cs typeface="+mn-cs"/>
              </a:rPr>
              <a:t>主任医师 硕士生导师</a:t>
            </a:r>
            <a:endParaRPr kumimoji="0" lang="zh-CN" altLang="en-US" sz="1400" b="1" i="0" u="none" strike="noStrike" kern="1200" cap="none" spc="12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4" name="矩形 23"/>
          <p:cNvSpPr/>
          <p:nvPr/>
        </p:nvSpPr>
        <p:spPr>
          <a:xfrm>
            <a:off x="444500" y="0"/>
            <a:ext cx="1806575" cy="11017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18444" name="矩形 2"/>
          <p:cNvSpPr>
            <a:spLocks noChangeArrowheads="1"/>
          </p:cNvSpPr>
          <p:nvPr/>
        </p:nvSpPr>
        <p:spPr bwMode="auto">
          <a:xfrm>
            <a:off x="2603501" y="2884488"/>
            <a:ext cx="3784048" cy="1754326"/>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1989.09-1994.06  </a:t>
            </a:r>
            <a:r>
              <a:rPr lang="zh-CN" altLang="en-US" sz="1200" dirty="0">
                <a:solidFill>
                  <a:prstClr val="black"/>
                </a:solidFill>
                <a:latin typeface="微软雅黑" pitchFamily="34" charset="-122"/>
                <a:ea typeface="微软雅黑" pitchFamily="34" charset="-122"/>
              </a:rPr>
              <a:t>汕头</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大学医学院</a:t>
            </a:r>
            <a:r>
              <a:rPr kumimoji="0" 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学士</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学位</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1998.09-2001.06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汕头大学医学院</a:t>
            </a:r>
            <a:r>
              <a:rPr kumimoji="0" 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硕士</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学位</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2002.09-2005.06  </a:t>
            </a:r>
            <a:r>
              <a:rPr lang="zh-CN" altLang="en-US" sz="1200" dirty="0" smtClean="0">
                <a:solidFill>
                  <a:prstClr val="black"/>
                </a:solidFill>
                <a:latin typeface="微软雅黑" pitchFamily="34" charset="-122"/>
                <a:ea typeface="微软雅黑" pitchFamily="34" charset="-122"/>
              </a:rPr>
              <a:t>汕头大学医学院</a:t>
            </a:r>
            <a:r>
              <a:rPr kumimoji="0" 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博士学位</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lang="en-US" altLang="zh-CN" sz="1200" dirty="0" smtClean="0">
                <a:solidFill>
                  <a:prstClr val="black"/>
                </a:solidFill>
                <a:latin typeface="微软雅黑" pitchFamily="34" charset="-122"/>
                <a:ea typeface="微软雅黑" pitchFamily="34" charset="-122"/>
              </a:rPr>
              <a:t>2003</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.11-2004.12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加拿大</a:t>
            </a:r>
            <a:r>
              <a:rPr lang="zh-CN" altLang="en-US" sz="1200" dirty="0" smtClean="0">
                <a:solidFill>
                  <a:prstClr val="black"/>
                </a:solidFill>
                <a:latin typeface="微软雅黑" pitchFamily="34" charset="-122"/>
                <a:ea typeface="微软雅黑" pitchFamily="34" charset="-122"/>
              </a:rPr>
              <a:t>马尼托巴</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大学    博士后</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lang="en-US" altLang="zh-CN" sz="1200" dirty="0" smtClean="0">
                <a:solidFill>
                  <a:prstClr val="black"/>
                </a:solidFill>
                <a:latin typeface="微软雅黑" pitchFamily="34" charset="-122"/>
                <a:ea typeface="微软雅黑" pitchFamily="34" charset="-122"/>
              </a:rPr>
              <a:t>2005.01-2006.08  </a:t>
            </a:r>
            <a:r>
              <a:rPr lang="zh-CN" altLang="en-US" sz="1200" dirty="0" smtClean="0">
                <a:solidFill>
                  <a:prstClr val="black"/>
                </a:solidFill>
                <a:latin typeface="微软雅黑" pitchFamily="34" charset="-122"/>
                <a:ea typeface="微软雅黑" pitchFamily="34" charset="-122"/>
              </a:rPr>
              <a:t>汕头大学第一附属医院副主任医师</a:t>
            </a:r>
            <a:endParaRPr lang="en-US" altLang="zh-CN" sz="1200" dirty="0" smtClean="0">
              <a:solidFill>
                <a:prstClr val="black"/>
              </a:solidFill>
              <a:latin typeface="微软雅黑" pitchFamily="34" charset="-122"/>
              <a:ea typeface="微软雅黑" pitchFamily="34" charset="-122"/>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2006.09-2008</a:t>
            </a:r>
            <a:r>
              <a:rPr lang="en-US" altLang="zh-CN" sz="1200" dirty="0" smtClean="0">
                <a:solidFill>
                  <a:prstClr val="black"/>
                </a:solidFill>
                <a:latin typeface="微软雅黑" pitchFamily="34" charset="-122"/>
                <a:ea typeface="微软雅黑" pitchFamily="34" charset="-122"/>
              </a:rPr>
              <a:t>.09  </a:t>
            </a:r>
            <a:r>
              <a:rPr lang="zh-CN" altLang="en-US" sz="1200" dirty="0" smtClean="0">
                <a:solidFill>
                  <a:prstClr val="black"/>
                </a:solidFill>
                <a:latin typeface="微软雅黑" pitchFamily="34" charset="-122"/>
                <a:ea typeface="微软雅黑" pitchFamily="34" charset="-122"/>
              </a:rPr>
              <a:t>广东省心血管病研究所 博士后</a:t>
            </a:r>
            <a:endParaRPr lang="en-US" altLang="zh-CN" sz="1200" dirty="0" smtClean="0">
              <a:solidFill>
                <a:prstClr val="black"/>
              </a:solidFill>
              <a:latin typeface="微软雅黑" pitchFamily="34" charset="-122"/>
              <a:ea typeface="微软雅黑" pitchFamily="34" charset="-122"/>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2009.10-2013.12</a:t>
            </a:r>
            <a:r>
              <a:rPr kumimoji="0" lang="en-US" altLang="zh-CN" sz="1200" b="0" i="0" u="none" strike="noStrike" kern="1200" cap="none" spc="0" normalizeH="0" noProof="0" dirty="0" smtClean="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noProof="0" dirty="0" smtClean="0">
                <a:ln>
                  <a:noFill/>
                </a:ln>
                <a:solidFill>
                  <a:prstClr val="black"/>
                </a:solidFill>
                <a:effectLst/>
                <a:uLnTx/>
                <a:uFillTx/>
                <a:latin typeface="微软雅黑" pitchFamily="34" charset="-122"/>
                <a:ea typeface="微软雅黑" pitchFamily="34" charset="-122"/>
                <a:cs typeface="+mn-cs"/>
              </a:rPr>
              <a:t>广东省人民医院心内科 副主任医师</a:t>
            </a:r>
            <a:endParaRPr kumimoji="0" lang="en-US" altLang="zh-CN" sz="1200" b="0" i="0" u="none" strike="noStrike" kern="1200" cap="none" spc="0" normalizeH="0" noProof="0" dirty="0" smtClean="0">
              <a:ln>
                <a:noFill/>
              </a:ln>
              <a:solidFill>
                <a:prstClr val="black"/>
              </a:solidFill>
              <a:effectLst/>
              <a:uLnTx/>
              <a:uFillTx/>
              <a:latin typeface="微软雅黑" pitchFamily="34" charset="-122"/>
              <a:ea typeface="微软雅黑" pitchFamily="34" charset="-122"/>
              <a:cs typeface="+mn-cs"/>
            </a:endParaRPr>
          </a:p>
          <a:p>
            <a:pPr eaLnBrk="1" hangingPunct="1">
              <a:lnSpc>
                <a:spcPct val="120000"/>
              </a:lnSpc>
              <a:defRPr/>
            </a:pPr>
            <a:r>
              <a:rPr lang="en-US" altLang="zh-CN" sz="1200" dirty="0" smtClean="0">
                <a:solidFill>
                  <a:prstClr val="black"/>
                </a:solidFill>
                <a:latin typeface="微软雅黑" pitchFamily="34" charset="-122"/>
                <a:ea typeface="微软雅黑" pitchFamily="34" charset="-122"/>
              </a:rPr>
              <a:t>2013.12-</a:t>
            </a:r>
            <a:r>
              <a:rPr lang="zh-CN" altLang="en-US" sz="1200" dirty="0" smtClean="0">
                <a:solidFill>
                  <a:prstClr val="black"/>
                </a:solidFill>
                <a:latin typeface="微软雅黑" pitchFamily="34" charset="-122"/>
                <a:ea typeface="微软雅黑" pitchFamily="34" charset="-122"/>
              </a:rPr>
              <a:t>至今      </a:t>
            </a:r>
            <a:r>
              <a:rPr lang="en-US" altLang="zh-CN" sz="1200" dirty="0" smtClean="0">
                <a:solidFill>
                  <a:prstClr val="black"/>
                </a:solidFill>
                <a:latin typeface="微软雅黑" pitchFamily="34" charset="-122"/>
                <a:ea typeface="微软雅黑" pitchFamily="34" charset="-122"/>
              </a:rPr>
              <a:t> </a:t>
            </a:r>
            <a:r>
              <a:rPr lang="zh-CN" altLang="en-US" sz="1200" dirty="0">
                <a:solidFill>
                  <a:prstClr val="black"/>
                </a:solidFill>
                <a:latin typeface="微软雅黑" pitchFamily="34" charset="-122"/>
                <a:ea typeface="微软雅黑" pitchFamily="34" charset="-122"/>
              </a:rPr>
              <a:t>广东省人民医院心</a:t>
            </a:r>
            <a:r>
              <a:rPr lang="zh-CN" altLang="en-US" sz="1200" dirty="0" smtClean="0">
                <a:solidFill>
                  <a:prstClr val="black"/>
                </a:solidFill>
                <a:latin typeface="微软雅黑" pitchFamily="34" charset="-122"/>
                <a:ea typeface="微软雅黑" pitchFamily="34" charset="-122"/>
              </a:rPr>
              <a:t>内科  主任医师</a:t>
            </a: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18445" name="文本框 17"/>
          <p:cNvSpPr txBox="1">
            <a:spLocks noChangeArrowheads="1"/>
          </p:cNvSpPr>
          <p:nvPr/>
        </p:nvSpPr>
        <p:spPr bwMode="auto">
          <a:xfrm>
            <a:off x="2806700" y="1300163"/>
            <a:ext cx="1441450" cy="30638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a:ln>
                  <a:noFill/>
                </a:ln>
                <a:solidFill>
                  <a:prstClr val="black"/>
                </a:solidFill>
                <a:effectLst/>
                <a:uLnTx/>
                <a:uFillTx/>
                <a:latin typeface="微软雅黑" pitchFamily="34" charset="-122"/>
                <a:ea typeface="微软雅黑" pitchFamily="34" charset="-122"/>
                <a:cs typeface="+mn-cs"/>
              </a:rPr>
              <a:t>招生专业与类型</a:t>
            </a:r>
          </a:p>
        </p:txBody>
      </p:sp>
      <p:pic>
        <p:nvPicPr>
          <p:cNvPr id="18446" name="图片 24"/>
          <p:cNvPicPr>
            <a:picLocks noChangeAspect="1"/>
          </p:cNvPicPr>
          <p:nvPr/>
        </p:nvPicPr>
        <p:blipFill>
          <a:blip r:embed="rId2"/>
          <a:srcRect t="3896" r="91544" b="3088"/>
          <a:stretch>
            <a:fillRect/>
          </a:stretch>
        </p:blipFill>
        <p:spPr bwMode="auto">
          <a:xfrm>
            <a:off x="2517775" y="2535238"/>
            <a:ext cx="307975" cy="358775"/>
          </a:xfrm>
          <a:prstGeom prst="rect">
            <a:avLst/>
          </a:prstGeom>
          <a:noFill/>
          <a:ln w="9525">
            <a:noFill/>
            <a:miter lim="800000"/>
            <a:headEnd/>
            <a:tailEnd/>
          </a:ln>
        </p:spPr>
      </p:pic>
      <p:sp>
        <p:nvSpPr>
          <p:cNvPr id="18447" name="文本框 25"/>
          <p:cNvSpPr txBox="1">
            <a:spLocks noChangeArrowheads="1"/>
          </p:cNvSpPr>
          <p:nvPr/>
        </p:nvSpPr>
        <p:spPr bwMode="auto">
          <a:xfrm>
            <a:off x="2798763" y="2560638"/>
            <a:ext cx="1800493" cy="30777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教育</a:t>
            </a:r>
            <a:r>
              <a:rPr kumimoji="0" lang="zh-CN" altLang="en-US" sz="14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经历</a:t>
            </a:r>
            <a:r>
              <a:rPr lang="zh-CN" altLang="en-US" sz="1400" b="1" dirty="0" smtClean="0">
                <a:solidFill>
                  <a:prstClr val="black"/>
                </a:solidFill>
                <a:latin typeface="微软雅黑" pitchFamily="34" charset="-122"/>
                <a:ea typeface="微软雅黑" pitchFamily="34" charset="-122"/>
              </a:rPr>
              <a:t>与工作经历</a:t>
            </a:r>
            <a:endPar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pic>
        <p:nvPicPr>
          <p:cNvPr id="18448" name="图片 27"/>
          <p:cNvPicPr>
            <a:picLocks noChangeAspect="1"/>
          </p:cNvPicPr>
          <p:nvPr/>
        </p:nvPicPr>
        <p:blipFill>
          <a:blip r:embed="rId2"/>
          <a:srcRect t="3896" r="91544" b="3088"/>
          <a:stretch>
            <a:fillRect/>
          </a:stretch>
        </p:blipFill>
        <p:spPr bwMode="auto">
          <a:xfrm>
            <a:off x="6731000" y="1274763"/>
            <a:ext cx="307975" cy="358775"/>
          </a:xfrm>
          <a:prstGeom prst="rect">
            <a:avLst/>
          </a:prstGeom>
          <a:noFill/>
          <a:ln w="9525">
            <a:noFill/>
            <a:miter lim="800000"/>
            <a:headEnd/>
            <a:tailEnd/>
          </a:ln>
        </p:spPr>
      </p:pic>
      <p:sp>
        <p:nvSpPr>
          <p:cNvPr id="18449" name="文本框 28"/>
          <p:cNvSpPr txBox="1">
            <a:spLocks noChangeArrowheads="1"/>
          </p:cNvSpPr>
          <p:nvPr/>
        </p:nvSpPr>
        <p:spPr bwMode="auto">
          <a:xfrm>
            <a:off x="7011988" y="1300163"/>
            <a:ext cx="901700" cy="30638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a:ln>
                  <a:noFill/>
                </a:ln>
                <a:solidFill>
                  <a:prstClr val="black"/>
                </a:solidFill>
                <a:effectLst/>
                <a:uLnTx/>
                <a:uFillTx/>
                <a:latin typeface="微软雅黑" pitchFamily="34" charset="-122"/>
                <a:ea typeface="微软雅黑" pitchFamily="34" charset="-122"/>
                <a:cs typeface="+mn-cs"/>
              </a:rPr>
              <a:t>科研工作</a:t>
            </a:r>
          </a:p>
        </p:txBody>
      </p:sp>
      <p:sp>
        <p:nvSpPr>
          <p:cNvPr id="18450" name="矩形 31"/>
          <p:cNvSpPr>
            <a:spLocks noChangeArrowheads="1"/>
          </p:cNvSpPr>
          <p:nvPr/>
        </p:nvSpPr>
        <p:spPr bwMode="auto">
          <a:xfrm>
            <a:off x="2671762" y="5164276"/>
            <a:ext cx="3779290" cy="1384995"/>
          </a:xfrm>
          <a:prstGeom prst="rect">
            <a:avLst/>
          </a:prstGeom>
          <a:noFill/>
          <a:ln w="9525">
            <a:noFill/>
            <a:miter lim="800000"/>
            <a:headEnd/>
            <a:tailEnd/>
          </a:ln>
        </p:spPr>
        <p:txBody>
          <a:bodyPr wrap="square">
            <a:spAutoFit/>
          </a:bodyPr>
          <a:lstStyle/>
          <a:p>
            <a:pPr lvl="0" eaLnBrk="1" hangingPunct="1">
              <a:defRPr/>
            </a:pPr>
            <a:r>
              <a:rPr lang="zh-CN" altLang="en-US" sz="1200" dirty="0">
                <a:solidFill>
                  <a:prstClr val="black"/>
                </a:solidFill>
                <a:latin typeface="微软雅黑" pitchFamily="34" charset="-122"/>
                <a:ea typeface="微软雅黑" pitchFamily="34" charset="-122"/>
              </a:rPr>
              <a:t>中国医师协会心血管内科医师分会肿瘤心脏病学专业委员会委员、中国医药信息学会心脏监护专业委员会第五届委员会常务委员、广东省医学会心血管病学分会第九届青年委员会副主任委员、广东省科技咨询专家、广东省自然科学基金评审专家、广东省中西医结合学会冠心病专业委员会常务委员、广东省医学会心血管病分会动脉粥样硬化学组</a:t>
            </a:r>
            <a:r>
              <a:rPr lang="zh-CN" altLang="en-US" sz="1200" dirty="0" smtClean="0">
                <a:solidFill>
                  <a:prstClr val="black"/>
                </a:solidFill>
                <a:latin typeface="微软雅黑" pitchFamily="34" charset="-122"/>
                <a:ea typeface="微软雅黑" pitchFamily="34" charset="-122"/>
              </a:rPr>
              <a:t>组员。</a:t>
            </a:r>
            <a:endParaRPr lang="zh-CN" altLang="en-US" sz="1200" dirty="0">
              <a:solidFill>
                <a:prstClr val="black"/>
              </a:solidFill>
              <a:latin typeface="微软雅黑" pitchFamily="34" charset="-122"/>
              <a:ea typeface="微软雅黑" pitchFamily="34" charset="-122"/>
            </a:endParaRPr>
          </a:p>
        </p:txBody>
      </p:sp>
      <p:pic>
        <p:nvPicPr>
          <p:cNvPr id="18451" name="图片 32"/>
          <p:cNvPicPr>
            <a:picLocks noChangeAspect="1"/>
          </p:cNvPicPr>
          <p:nvPr/>
        </p:nvPicPr>
        <p:blipFill>
          <a:blip r:embed="rId3"/>
          <a:srcRect l="9991" r="8128"/>
          <a:stretch>
            <a:fillRect/>
          </a:stretch>
        </p:blipFill>
        <p:spPr bwMode="auto">
          <a:xfrm>
            <a:off x="10810875" y="85725"/>
            <a:ext cx="1123950" cy="1030288"/>
          </a:xfrm>
          <a:prstGeom prst="rect">
            <a:avLst/>
          </a:prstGeom>
          <a:noFill/>
          <a:ln w="9525">
            <a:noFill/>
            <a:miter lim="800000"/>
            <a:headEnd/>
            <a:tailEnd/>
          </a:ln>
        </p:spPr>
      </p:pic>
      <p:pic>
        <p:nvPicPr>
          <p:cNvPr id="1026" name="Picture 2" descr="E:\94559\G\证件像\林吉进照片-5.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6528" y="1240046"/>
            <a:ext cx="1820422" cy="2247664"/>
          </a:xfrm>
          <a:prstGeom prst="rect">
            <a:avLst/>
          </a:prstGeom>
          <a:noFill/>
          <a:extLst>
            <a:ext uri="{909E8E84-426E-40DD-AFC4-6F175D3DCCD1}">
              <a14:hiddenFill xmlns:a14="http://schemas.microsoft.com/office/drawing/2010/main">
                <a:solidFill>
                  <a:srgbClr val="FFFFFF"/>
                </a:solidFill>
              </a14:hiddenFill>
            </a:ext>
          </a:extLst>
        </p:spPr>
      </p:pic>
      <p:sp>
        <p:nvSpPr>
          <p:cNvPr id="25" name="文本框 25"/>
          <p:cNvSpPr txBox="1">
            <a:spLocks noChangeArrowheads="1"/>
          </p:cNvSpPr>
          <p:nvPr/>
        </p:nvSpPr>
        <p:spPr bwMode="auto">
          <a:xfrm>
            <a:off x="2842867" y="4825339"/>
            <a:ext cx="902811" cy="30777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zh-CN" altLang="en-US" sz="1400" b="1" dirty="0">
                <a:solidFill>
                  <a:prstClr val="black"/>
                </a:solidFill>
                <a:latin typeface="微软雅黑" pitchFamily="34" charset="-122"/>
                <a:ea typeface="微软雅黑" pitchFamily="34" charset="-122"/>
              </a:rPr>
              <a:t>学术</a:t>
            </a:r>
            <a:r>
              <a:rPr kumimoji="0" lang="zh-CN" altLang="en-US" sz="14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兼职</a:t>
            </a:r>
            <a:endPar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pic>
        <p:nvPicPr>
          <p:cNvPr id="26" name="图片 24"/>
          <p:cNvPicPr>
            <a:picLocks noChangeAspect="1"/>
          </p:cNvPicPr>
          <p:nvPr/>
        </p:nvPicPr>
        <p:blipFill>
          <a:blip r:embed="rId2"/>
          <a:srcRect t="3896" r="91544" b="3088"/>
          <a:stretch>
            <a:fillRect/>
          </a:stretch>
        </p:blipFill>
        <p:spPr bwMode="auto">
          <a:xfrm>
            <a:off x="2534892" y="4799841"/>
            <a:ext cx="307975" cy="358775"/>
          </a:xfrm>
          <a:prstGeom prst="rect">
            <a:avLst/>
          </a:prstGeom>
          <a:noFill/>
          <a:ln w="9525">
            <a:noFill/>
            <a:miter lim="800000"/>
            <a:headEnd/>
            <a:tailEnd/>
          </a:ln>
        </p:spPr>
      </p:pic>
    </p:spTree>
    <p:extLst>
      <p:ext uri="{BB962C8B-B14F-4D97-AF65-F5344CB8AC3E}">
        <p14:creationId xmlns:p14="http://schemas.microsoft.com/office/powerpoint/2010/main" val="140868010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3143</TotalTime>
  <Words>402</Words>
  <Application>Microsoft Office PowerPoint</Application>
  <PresentationFormat>自定义</PresentationFormat>
  <Paragraphs>22</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1_Office 主题</vt:lpstr>
      <vt:lpstr>PowerPoint 演示文稿</vt:lpstr>
    </vt:vector>
  </TitlesOfParts>
  <Company>zsb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微软用户</cp:lastModifiedBy>
  <cp:revision>382</cp:revision>
  <dcterms:created xsi:type="dcterms:W3CDTF">2015-05-04T02:17:26Z</dcterms:created>
  <dcterms:modified xsi:type="dcterms:W3CDTF">2017-09-29T06:35:53Z</dcterms:modified>
</cp:coreProperties>
</file>