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465" r:id="rId3"/>
  </p:sldIdLst>
  <p:sldSz cx="12192000" cy="6858000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E46D0A"/>
    <a:srgbClr val="C0504E"/>
    <a:srgbClr val="FBCB29"/>
    <a:srgbClr val="14007C"/>
    <a:srgbClr val="44546A"/>
    <a:srgbClr val="130179"/>
    <a:srgbClr val="00B0F0"/>
    <a:srgbClr val="376092"/>
    <a:srgbClr val="082C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8234" autoAdjust="0"/>
    <p:restoredTop sz="93203" autoAdjust="0"/>
  </p:normalViewPr>
  <p:slideViewPr>
    <p:cSldViewPr snapToGrid="0">
      <p:cViewPr varScale="1">
        <p:scale>
          <a:sx n="114" d="100"/>
          <a:sy n="114" d="100"/>
        </p:scale>
        <p:origin x="-28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A1E5227-7275-4FAD-8045-5E43A9DEFCA5}" type="datetimeFigureOut">
              <a:rPr lang="zh-CN" altLang="en-US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  <a:endParaRPr lang="zh-CN" altLang="en-US" noProof="0"/>
          </a:p>
          <a:p>
            <a:pPr lvl="1"/>
            <a:r>
              <a:rPr lang="zh-CN" altLang="en-US" noProof="0"/>
              <a:t>第二级</a:t>
            </a:r>
            <a:endParaRPr lang="zh-CN" altLang="en-US" noProof="0"/>
          </a:p>
          <a:p>
            <a:pPr lvl="2"/>
            <a:r>
              <a:rPr lang="zh-CN" altLang="en-US" noProof="0"/>
              <a:t>第三级</a:t>
            </a:r>
            <a:endParaRPr lang="zh-CN" altLang="en-US" noProof="0"/>
          </a:p>
          <a:p>
            <a:pPr lvl="3"/>
            <a:r>
              <a:rPr lang="zh-CN" altLang="en-US" noProof="0"/>
              <a:t>第四级</a:t>
            </a:r>
            <a:endParaRPr lang="zh-CN" altLang="en-US" noProof="0"/>
          </a:p>
          <a:p>
            <a:pPr lvl="4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/>
            </a:lvl1pPr>
          </a:lstStyle>
          <a:p>
            <a:fld id="{86E862D0-2B7E-4F25-9618-F4C0670918B0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66F45-E083-45A9-9A6B-F6CDDC2C82C3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C5FA5-EDB1-42CD-BF72-1C7D4EBDC75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6620C-F03E-4C66-93D2-ACB1EC2326C4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38786-88AB-4F8F-A871-61C6C2A1B3E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D0C00E-339D-4670-B3B2-0AA7BEF3997B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7991A-197C-43AC-A8B5-DD63DFE8255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62C23-345D-44BA-9873-485B083792FB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C7687-9F5E-4B46-BAEA-E23AC4DDB68C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44F18-3938-4E13-B927-7798DD9FD7B9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1A120-3D30-41F1-B03E-502B2F05C166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9569B-A46B-4872-9EC9-3296FBD3A6E3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7866F-E29A-4A00-A847-A672E15A4492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9" y="365126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D466B-DD87-40D4-B0FE-BB5C485E508D}" type="datetimeFigureOut">
              <a:rPr lang="zh-CN" altLang="en-US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4F165E-1336-4D80-AC76-8081BF08609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47A68D-5A5C-4615-A62C-E76333AA6C3A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DC4DFB-9F71-4253-B181-799F24ADE6B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4D48D-870A-4D6D-A293-5C0395159A6E}" type="datetimeFigureOut">
              <a:rPr lang="zh-CN" altLang="en-US"/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4D84B7-AF27-41F2-AD3D-F48732594264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CD8AE-447F-41DF-B03B-8F5694AC8DAE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30B6E-8D7E-436B-9C9C-85BF57C7B9BF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1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64B5D-0EF7-4BD0-A3B7-74A07467ACB1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C29F2-03A4-4924-AF89-AE14A5A723EE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9C2E812-9B47-4810-A781-F539584DA170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>
                <a:solidFill>
                  <a:srgbClr val="898989"/>
                </a:solidFill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393D6728-958F-4F11-A0FE-129E9BD88B49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2383631" y="1930"/>
            <a:ext cx="8243710" cy="1096069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 rotWithShape="1">
          <a:blip r:embed="rId1"/>
          <a:srcRect t="3896" r="91544" b="3089"/>
          <a:stretch>
            <a:fillRect/>
          </a:stretch>
        </p:blipFill>
        <p:spPr>
          <a:xfrm>
            <a:off x="2399036" y="1273973"/>
            <a:ext cx="308871" cy="358815"/>
          </a:xfrm>
          <a:prstGeom prst="rect">
            <a:avLst/>
          </a:prstGeom>
          <a:solidFill>
            <a:srgbClr val="F18D00"/>
          </a:solidFill>
        </p:spPr>
      </p:pic>
      <p:sp>
        <p:nvSpPr>
          <p:cNvPr id="12" name="文本框 11"/>
          <p:cNvSpPr txBox="1"/>
          <p:nvPr/>
        </p:nvSpPr>
        <p:spPr>
          <a:xfrm>
            <a:off x="2706899" y="1590380"/>
            <a:ext cx="2471683" cy="53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学术硕士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：生物医学工程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                临床医学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56179" y="3961975"/>
            <a:ext cx="2350721" cy="699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Tel: 020-83802917</a:t>
            </a:r>
            <a:endParaRPr kumimoji="0" lang="en-US" altLang="zh-CN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Email: linzhanyi@scut.edu.cn</a:t>
            </a:r>
            <a:endParaRPr kumimoji="0" lang="en-US" altLang="zh-CN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       linzhanyi@hotmail.com</a:t>
            </a:r>
            <a:endParaRPr kumimoji="0" lang="en-US" altLang="zh-CN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7313258" y="1630875"/>
            <a:ext cx="4037048" cy="3322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研究方向：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小口径组织工程血管研发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pPr marL="0" marR="0" lvl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          </a:t>
            </a:r>
            <a:r>
              <a:rPr lang="zh-CN" altLang="en-US" sz="12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sym typeface="+mn-ea"/>
              </a:rPr>
              <a:t>力学微环境改变对血管生成、重构的影响</a:t>
            </a:r>
            <a:endParaRPr kumimoji="0" lang="zh-CN" altLang="en-US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          高血压的血管病理生理</a:t>
            </a:r>
            <a:endParaRPr kumimoji="0" lang="en-US" altLang="zh-CN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主要研究基础和业绩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：</a:t>
            </a:r>
            <a:r>
              <a:rPr kumimoji="0" lang="zh-CN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cs typeface="+mn-cs"/>
              </a:rPr>
              <a:t>利用心脏辅助装置和生物反应器，建立起体外细胞力学刺激微环境研究平台，并成功利用血管壁细胞培养出小口径组织工程血管，在国内外处于领先位置；利用组织脱细胞技术，对组织工程血管及不同类型原生血管脱细胞成为血管支架材料，相关研究证实支架材料体内的可再生性；利用iPSc诱导分化成为血管壁细胞</a:t>
            </a:r>
            <a:r>
              <a:rPr kumimoji="0" lang="zh-CN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，分析力学因素在细胞激活和分化中的调节功能。这些研究成果已经分别发表Cell end tissue research等杂志上。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研究资助</a:t>
            </a: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: </a:t>
            </a:r>
            <a:r>
              <a:rPr kumimoji="0" lang="zh-CN" altLang="zh-CN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cs typeface="+mn-cs"/>
              </a:rPr>
              <a:t> </a:t>
            </a:r>
            <a:r>
              <a:rPr kumimoji="0" lang="zh-CN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先后承担多项广东省科技厅重点研发课题研究,主持人事</a:t>
            </a:r>
            <a:r>
              <a:rPr lang="zh-CN" altLang="zh-CN" sz="12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sym typeface="+mn-ea"/>
              </a:rPr>
              <a:t>部留学归国人员项目等。目前研究经费充足</a:t>
            </a:r>
            <a:r>
              <a:rPr kumimoji="0" lang="zh-CN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。</a:t>
            </a:r>
            <a:endParaRPr kumimoji="0" lang="zh-CN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2383632" y="6557064"/>
            <a:ext cx="9233588" cy="181342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2585085" y="146050"/>
            <a:ext cx="2365375" cy="718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林展翼 </a:t>
            </a:r>
            <a:r>
              <a:rPr kumimoji="0" lang="zh-CN" altLang="en-US" sz="1400" b="1" i="0" u="none" strike="noStrike" kern="1200" cap="none" spc="12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教授</a:t>
            </a:r>
            <a:endParaRPr kumimoji="0" lang="zh-CN" altLang="en-US" sz="1400" b="1" i="0" u="none" strike="noStrike" kern="1200" cap="none" spc="12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12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主任医师、博士生导师</a:t>
            </a:r>
            <a:endParaRPr kumimoji="0" lang="en-US" altLang="zh-CN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444888" y="1"/>
            <a:ext cx="1805943" cy="110240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706900" y="2457889"/>
            <a:ext cx="3704403" cy="2153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1989</a:t>
            </a:r>
            <a:r>
              <a:rPr kumimoji="0" lang="zh-CN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：中山医科大学，医学学士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；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1997</a:t>
            </a:r>
            <a:r>
              <a:rPr kumimoji="0" lang="zh-CN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：广东省心血管病研究所，临床医学硕士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；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2007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：广东省心血管病研究所，临床医学博士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1989</a:t>
            </a:r>
            <a:r>
              <a:rPr kumimoji="0" lang="zh-CN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年大学毕业后，在广东省人民医院广东省心血管病研究所心内科工作；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2006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年在美国俄亥俄莱特州立大学药学院</a:t>
            </a:r>
            <a:r>
              <a:rPr kumimoji="0" lang="zh-CN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从事访问学者并完成博士学位课题研究；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2007</a:t>
            </a:r>
            <a:r>
              <a:rPr kumimoji="0" lang="zh-CN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年转至耶鲁大学医学院，从事博士后工作，研究方向为小口径组织工程血管；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2017</a:t>
            </a:r>
            <a:r>
              <a:rPr kumimoji="0" lang="zh-CN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年底回国后任广东省老年医学研究所所长；现任广东省人民医院（广东省医学科学院）副院长</a:t>
            </a:r>
            <a:r>
              <a:rPr kumimoji="0" lang="zh-CN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。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2680257" y="1299492"/>
            <a:ext cx="14414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招生专业与类型</a:t>
            </a: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pic>
        <p:nvPicPr>
          <p:cNvPr id="25" name="图片 24"/>
          <p:cNvPicPr>
            <a:picLocks noChangeAspect="1"/>
          </p:cNvPicPr>
          <p:nvPr/>
        </p:nvPicPr>
        <p:blipFill rotWithShape="1">
          <a:blip r:embed="rId1"/>
          <a:srcRect t="3896" r="91544" b="3089"/>
          <a:stretch>
            <a:fillRect/>
          </a:stretch>
        </p:blipFill>
        <p:spPr>
          <a:xfrm>
            <a:off x="2399036" y="2118154"/>
            <a:ext cx="308871" cy="358815"/>
          </a:xfrm>
          <a:prstGeom prst="rect">
            <a:avLst/>
          </a:prstGeom>
        </p:spPr>
      </p:pic>
      <p:sp>
        <p:nvSpPr>
          <p:cNvPr id="26" name="文本框 25"/>
          <p:cNvSpPr txBox="1"/>
          <p:nvPr/>
        </p:nvSpPr>
        <p:spPr>
          <a:xfrm>
            <a:off x="2680257" y="2125893"/>
            <a:ext cx="14414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教育与工作经历</a:t>
            </a: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pic>
        <p:nvPicPr>
          <p:cNvPr id="28" name="图片 27"/>
          <p:cNvPicPr>
            <a:picLocks noChangeAspect="1"/>
          </p:cNvPicPr>
          <p:nvPr/>
        </p:nvPicPr>
        <p:blipFill rotWithShape="1">
          <a:blip r:embed="rId1"/>
          <a:srcRect t="3896" r="91544" b="3089"/>
          <a:stretch>
            <a:fillRect/>
          </a:stretch>
        </p:blipFill>
        <p:spPr>
          <a:xfrm>
            <a:off x="7026130" y="1273973"/>
            <a:ext cx="308871" cy="358815"/>
          </a:xfrm>
          <a:prstGeom prst="rect">
            <a:avLst/>
          </a:prstGeom>
        </p:spPr>
      </p:pic>
      <p:sp>
        <p:nvSpPr>
          <p:cNvPr id="29" name="文本框 28"/>
          <p:cNvSpPr txBox="1"/>
          <p:nvPr/>
        </p:nvSpPr>
        <p:spPr>
          <a:xfrm>
            <a:off x="7307351" y="1299492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科研工作</a:t>
            </a: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pic>
        <p:nvPicPr>
          <p:cNvPr id="33" name="图片 3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92" r="8129"/>
          <a:stretch>
            <a:fillRect/>
          </a:stretch>
        </p:blipFill>
        <p:spPr>
          <a:xfrm>
            <a:off x="10810981" y="85821"/>
            <a:ext cx="1123843" cy="1029428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1371600" y="2165521"/>
            <a:ext cx="4571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2" name="图片 1" descr="201262814449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020" y="1251585"/>
            <a:ext cx="1905000" cy="2653665"/>
          </a:xfrm>
          <a:prstGeom prst="rect">
            <a:avLst/>
          </a:prstGeom>
        </p:spPr>
      </p:pic>
      <p:pic>
        <p:nvPicPr>
          <p:cNvPr id="30" name="图片 29"/>
          <p:cNvPicPr>
            <a:picLocks noChangeAspect="1"/>
          </p:cNvPicPr>
          <p:nvPr/>
        </p:nvPicPr>
        <p:blipFill rotWithShape="1">
          <a:blip r:embed="rId1"/>
          <a:srcRect t="3896" r="91544" b="3089"/>
          <a:stretch>
            <a:fillRect/>
          </a:stretch>
        </p:blipFill>
        <p:spPr>
          <a:xfrm>
            <a:off x="2526036" y="5179106"/>
            <a:ext cx="308871" cy="358815"/>
          </a:xfrm>
          <a:prstGeom prst="rect">
            <a:avLst/>
          </a:prstGeom>
        </p:spPr>
      </p:pic>
      <p:sp>
        <p:nvSpPr>
          <p:cNvPr id="31" name="文本框 30"/>
          <p:cNvSpPr txBox="1"/>
          <p:nvPr/>
        </p:nvSpPr>
        <p:spPr>
          <a:xfrm>
            <a:off x="2807257" y="5204625"/>
            <a:ext cx="12618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其它自选信息</a:t>
            </a: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2526030" y="5583555"/>
            <a:ext cx="8284845" cy="645160"/>
          </a:xfrm>
          <a:prstGeom prst="rect">
            <a:avLst/>
          </a:prstGeom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血管组织工程涉及多个交叉学科的研究工作，需要有生物材料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cs typeface="+mn-cs"/>
              </a:rPr>
              <a:t>、力学、生物学等相关学科的参与。目前研究生团队中除了临床医学背景外，还有机械、医学图像分析和生物材料等专业学生，每个人都能在课题组内得到很好的发挥。目前课题组和耶鲁大学、川大国家生物材料中心、北航及中科院力学所等研究团队有良好的合作。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838</Words>
  <Application>WPS 演示</Application>
  <PresentationFormat>自定义</PresentationFormat>
  <Paragraphs>34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Calibri</vt:lpstr>
      <vt:lpstr>Calibri Light</vt:lpstr>
      <vt:lpstr>Calibri</vt:lpstr>
      <vt:lpstr>微软雅黑</vt:lpstr>
      <vt:lpstr>Arial Unicode MS</vt:lpstr>
      <vt:lpstr>1_Office 主题</vt:lpstr>
      <vt:lpstr>PowerPoint 演示文稿</vt:lpstr>
    </vt:vector>
  </TitlesOfParts>
  <Company>zsb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china</dc:creator>
  <cp:lastModifiedBy>Administrator</cp:lastModifiedBy>
  <cp:revision>368</cp:revision>
  <dcterms:created xsi:type="dcterms:W3CDTF">2015-05-04T02:17:00Z</dcterms:created>
  <dcterms:modified xsi:type="dcterms:W3CDTF">2017-09-30T04:26:54Z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2052-10.1.0.6749</vt:lpwstr>
  </property>
</Properties>
</file>