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7"/>
  </p:notesMasterIdLst>
  <p:sldIdLst>
    <p:sldId id="449" r:id="rId5"/>
    <p:sldId id="451" r:id="rId6"/>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FFC000"/>
    <a:srgbClr val="E46D0A"/>
    <a:srgbClr val="C0504E"/>
    <a:srgbClr val="FBCB29"/>
    <a:srgbClr val="14007C"/>
    <a:srgbClr val="44546A"/>
    <a:srgbClr val="130179"/>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3203" autoAdjust="0"/>
  </p:normalViewPr>
  <p:slideViewPr>
    <p:cSldViewPr snapToGrid="0">
      <p:cViewPr varScale="1">
        <p:scale>
          <a:sx n="85" d="100"/>
          <a:sy n="85" d="100"/>
        </p:scale>
        <p:origin x="-96" y="-22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notesMaster" Target="notesMasters/notesMaster1.xml"/><Relationship Id="rId6" Type="http://schemas.openxmlformats.org/officeDocument/2006/relationships/slide" Target="slides/slide2.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3AB29EA4-CB09-43F6-9F62-2B4C3FCD2F36}" type="datetimeFigureOut">
              <a:rPr lang="zh-CN" altLang="en-US"/>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lstStyle>
            <a:lvl1pPr algn="r" eaLnBrk="1" hangingPunct="1">
              <a:defRPr sz="1200">
                <a:ea typeface="宋体" panose="02010600030101010101" pitchFamily="2" charset="-122"/>
              </a:defRPr>
            </a:lvl1pPr>
          </a:lstStyle>
          <a:p>
            <a:pPr>
              <a:defRPr/>
            </a:pPr>
            <a:fld id="{F40A19E2-A618-4196-A2B4-1637094C7D28}"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E767813F-4B52-4F03-A91C-1E97A9EC7F08}"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1FBE752-C07C-41FF-871D-1A45E1879A0A}" type="slidenum">
              <a:rPr lang="zh-CN" altLang="en-US"/>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DCA622A-BF36-4868-B075-D380132E1C51}"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4E0F089-BD69-490A-814F-CA1559ED51A3}" type="slidenum">
              <a:rPr lang="zh-CN" altLang="en-US"/>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B13BCF9-BE87-49FF-84D6-51FB73476023}"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E1D8645-A72C-4AE9-B8D3-D9D586301804}" type="slidenum">
              <a:rPr lang="zh-CN" altLang="en-US"/>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050CBA3B-BBBE-428D-AE15-3F1E66E898C2}"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3C4F6360-EF65-429B-A800-729BE3841745}" type="slidenum">
              <a:rPr lang="zh-CN" altLang="en-US"/>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44D630E2-DC3E-4FE7-9F3E-844C39ED3F62}"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A8A09FC-C16C-4930-9EF8-B084A54D41A2}" type="slidenum">
              <a:rPr lang="zh-CN" altLang="en-US"/>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lvl1pPr>
              <a:defRPr/>
            </a:lvl1pPr>
          </a:lstStyle>
          <a:p>
            <a:pPr>
              <a:defRPr/>
            </a:pPr>
            <a:fld id="{A0523732-D6EB-4B95-A03A-95C4F644FC8B}"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54C08ED6-4425-4C61-A484-8CEE46881B39}" type="slidenum">
              <a:rPr lang="zh-CN" altLang="en-US"/>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1"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1"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80B737AF-9DF2-4417-B079-7E94E7C97614}"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2D52607-DAA2-46B6-A055-AA3E1010739D}" type="slidenum">
              <a:rPr lang="zh-CN" altLang="en-US"/>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9" y="365126"/>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4B3B3788-DC93-4179-B019-9C51D5EB6ED2}" type="datetimeFigureOut">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75F1B6BD-4E99-4172-86E8-347AFA677F30}" type="slidenum">
              <a:rPr lang="zh-CN" altLang="en-US"/>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4290ED6-6589-4D73-B737-A14CF24E2A2D}"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81F58089-EECB-45E3-BAE9-B26778B88D51}" type="slidenum">
              <a:rPr lang="zh-CN" altLang="en-US"/>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03E9667C-43A9-4312-927E-16223DC17974}"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1E501B42-7632-41A3-9FD7-624BA10B3470}" type="slidenum">
              <a:rPr lang="zh-CN" altLang="en-US"/>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6"/>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40146244-749D-4C8E-A7B0-86252AB2CD7C}"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E5CD022-71CA-4B43-B7C1-36F4C6DDD516}" type="slidenum">
              <a:rPr lang="zh-CN" altLang="en-US"/>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EB684880-32BF-4428-BA8B-C57E123CA73D}"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0776BD9-C98B-4C4A-90FF-A78DAB97CD61}" type="slidenum">
              <a:rPr lang="zh-CN" altLang="en-US"/>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9" y="457200"/>
            <a:ext cx="3932238"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6"/>
            <a:ext cx="6172201"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52028DB3-1665-4475-8511-8D294F47AC11}"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B9712689-DE21-4D3D-9650-29926050E265}" type="slidenum">
              <a:rPr lang="zh-CN" altLang="en-US"/>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DE0D715-DB8A-4A2A-A625-9FFC27073F32}"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199661F-F4FE-4251-A3B5-0CDB793F3176}" type="slidenum">
              <a:rPr lang="zh-CN" altLang="en-US"/>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3BC92E6-8310-4E73-A211-A3B98C8EF578}"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11983E5-3AC5-44C7-8176-671A31BC1851}" type="slidenum">
              <a:rPr lang="zh-CN" altLang="en-US"/>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1" y="365126"/>
            <a:ext cx="10515600" cy="1325563"/>
          </a:xfrm>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pPr>
              <a:defRPr/>
            </a:pPr>
            <a:fld id="{2AD7B64E-1FDC-41D0-B54C-9251B2259024}" type="datetime1">
              <a:rPr lang="zh-CN" altLang="en-US"/>
            </a:fld>
            <a:endParaRPr lang="zh-CN" altLang="en-US" sz="1800">
              <a:solidFill>
                <a:prstClr val="black"/>
              </a:solidFill>
            </a:endParaRPr>
          </a:p>
        </p:txBody>
      </p:sp>
      <p:sp>
        <p:nvSpPr>
          <p:cNvPr id="4" name="页脚占位符 3"/>
          <p:cNvSpPr>
            <a:spLocks noGrp="1"/>
          </p:cNvSpPr>
          <p:nvPr>
            <p:ph type="ftr" sz="quarter" idx="11"/>
          </p:nvPr>
        </p:nvSpPr>
        <p:spPr/>
        <p:txBody>
          <a:bodyPr/>
          <a:lstStyle>
            <a:lvl1pPr>
              <a:defRPr/>
            </a:lvl1pPr>
          </a:lstStyle>
          <a:p>
            <a:pPr>
              <a:defRPr/>
            </a:pPr>
            <a:endParaRPr lang="zh-CN" altLang="zh-CN"/>
          </a:p>
        </p:txBody>
      </p:sp>
      <p:sp>
        <p:nvSpPr>
          <p:cNvPr id="5" name="灯片编号占位符 4"/>
          <p:cNvSpPr>
            <a:spLocks noGrp="1"/>
          </p:cNvSpPr>
          <p:nvPr>
            <p:ph type="sldNum" sz="quarter" idx="12"/>
          </p:nvPr>
        </p:nvSpPr>
        <p:spPr/>
        <p:txBody>
          <a:bodyPr/>
          <a:lstStyle>
            <a:lvl1pPr>
              <a:defRPr/>
            </a:lvl1pPr>
          </a:lstStyle>
          <a:p>
            <a:pPr>
              <a:defRPr/>
            </a:pPr>
            <a:fld id="{96680F51-2897-4B37-B443-2E6AF942E5D2}" type="slidenum">
              <a:rPr lang="zh-CN" altLang="en-US"/>
            </a:fld>
            <a:endParaRPr lang="zh-CN" altLang="en-US" sz="1800">
              <a:solidFill>
                <a:prstClr val="black"/>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lvl1pPr>
              <a:defRPr/>
            </a:lvl1pPr>
          </a:lstStyle>
          <a:p>
            <a:pPr>
              <a:defRPr/>
            </a:pPr>
            <a:fld id="{C0EEDF32-277A-4AB9-9C4E-66A79E01E953}" type="datetimeFigureOut">
              <a:rPr lang="zh-CN" altLang="en-US"/>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21E581CF-90F9-45EF-B042-FD86987459EC}" type="slidenum">
              <a:rPr lang="zh-CN" altLang="en-US"/>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CB2602E0-ADB5-4096-B020-363F7CFAA350}"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72556C4C-B44D-40CC-802E-60A35B1443EB}" type="slidenum">
              <a:rPr lang="zh-CN" altLang="en-US"/>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A3B9EE34-A44F-4659-8EF7-1D2B70652D7B}" type="datetimeFigureOut">
              <a:rPr lang="zh-CN" altLang="en-US"/>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A668F670-0650-437B-BC96-6F1665A4EBC1}" type="slidenum">
              <a:rPr lang="zh-CN" altLang="en-US"/>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28BFC607-DB85-44DB-B886-36B01EEDD4BC}" type="datetimeFigureOut">
              <a:rPr lang="zh-CN" altLang="en-US"/>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5A9DA30A-66EE-4D99-B98E-E90105B5AA56}" type="slidenum">
              <a:rPr lang="zh-CN" altLang="en-US"/>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A66F1A66-4618-4A8E-9A17-7603D53E612B}" type="datetimeFigureOut">
              <a:rPr lang="zh-CN" altLang="en-US"/>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965B9E5B-8249-4C3B-9F46-B992E496F5A8}" type="slidenum">
              <a:rPr lang="zh-CN" altLang="en-US"/>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F3BE2083-1196-47C1-8C95-64FBF2A88259}"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6507F0EC-46E1-4EAC-BF37-070AC153C8B6}" type="slidenum">
              <a:rPr lang="zh-CN" altLang="en-US"/>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24B3D736-29BD-4499-87E2-D857C823209C}" type="datetimeFigureOut">
              <a:rPr lang="zh-CN" altLang="en-US"/>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8B9BA879-70CC-411E-8370-EA177ABBF3BC}" type="slidenum">
              <a:rPr lang="zh-CN" altLang="en-US"/>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0" hangingPunct="0">
              <a:defRPr sz="1200" smtClean="0">
                <a:solidFill>
                  <a:schemeClr val="tx1">
                    <a:tint val="75000"/>
                  </a:schemeClr>
                </a:solidFill>
                <a:ea typeface="宋体" panose="02010600030101010101" pitchFamily="2" charset="-122"/>
              </a:defRPr>
            </a:lvl1pPr>
          </a:lstStyle>
          <a:p>
            <a:pPr>
              <a:defRPr/>
            </a:pPr>
            <a:fld id="{558B78F4-1C47-4A6E-8B97-3E41E38050E1}" type="datetimeFigureOut">
              <a:rPr lang="zh-CN" altLang="en-US"/>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0" hangingPunct="0">
              <a:defRPr sz="1200">
                <a:solidFill>
                  <a:schemeClr val="tx1">
                    <a:tint val="75000"/>
                  </a:schemeClr>
                </a:solidFill>
                <a:ea typeface="宋体" panose="02010600030101010101" pitchFamily="2" charset="-122"/>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0" hangingPunct="0">
              <a:defRPr sz="1200" smtClean="0">
                <a:solidFill>
                  <a:schemeClr val="tx1">
                    <a:tint val="75000"/>
                  </a:schemeClr>
                </a:solidFill>
                <a:ea typeface="宋体" panose="02010600030101010101" pitchFamily="2" charset="-122"/>
              </a:defRPr>
            </a:lvl1pPr>
          </a:lstStyle>
          <a:p>
            <a:pPr>
              <a:defRPr/>
            </a:pPr>
            <a:fld id="{DD92A355-F510-43E7-9B42-BD61F5877434}"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2pPr>
      <a:lvl3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3pPr>
      <a:lvl4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4pPr>
      <a:lvl5pPr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a:ea typeface="宋体" panose="02010600030101010101" pitchFamily="2" charset="-122"/>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51203" name="文本占位符 2"/>
          <p:cNvSpPr>
            <a:spLocks noGrp="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ea typeface="+mn-ea"/>
              </a:defRPr>
            </a:lvl1pPr>
          </a:lstStyle>
          <a:p>
            <a:pPr>
              <a:defRPr/>
            </a:pPr>
            <a:fld id="{65FD8520-E354-4297-97AB-E64416FEAA54}" type="datetimeFigureOut">
              <a:rPr lang="zh-CN" altLang="en-US"/>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ea typeface="宋体" panose="02010600030101010101" pitchFamily="2" charset="-122"/>
              </a:defRPr>
            </a:lvl1pPr>
          </a:lstStyle>
          <a:p>
            <a:pPr>
              <a:defRPr/>
            </a:pPr>
            <a:fld id="{79CD0700-0E27-436C-BDFA-4DFE503C8545}" type="slidenum">
              <a:rPr lang="zh-CN" altLang="en-US"/>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7282" name="标题占位符 1"/>
          <p:cNvSpPr>
            <a:spLocks noGrp="1"/>
          </p:cNvSpPr>
          <p:nvPr>
            <p:ph type="title"/>
          </p:nvPr>
        </p:nvSpPr>
        <p:spPr bwMode="auto">
          <a:xfrm>
            <a:off x="838200" y="365125"/>
            <a:ext cx="10515600" cy="1325563"/>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97283" name="文本占位符 2"/>
          <p:cNvSpPr>
            <a:spLocks noGrp="1"/>
          </p:cNvSpPr>
          <p:nvPr>
            <p:ph type="body" idx="1"/>
          </p:nvPr>
        </p:nvSpPr>
        <p:spPr bwMode="auto">
          <a:xfrm>
            <a:off x="838200" y="1825625"/>
            <a:ext cx="10515600" cy="4351338"/>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7" name="日期占位符 2"/>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fontAlgn="auto">
              <a:spcBef>
                <a:spcPts val="0"/>
              </a:spcBef>
              <a:spcAft>
                <a:spcPts val="0"/>
              </a:spcAft>
              <a:defRPr sz="1200">
                <a:solidFill>
                  <a:prstClr val="black">
                    <a:tint val="75000"/>
                  </a:prstClr>
                </a:solidFill>
                <a:latin typeface="+mn-lt"/>
                <a:ea typeface="+mn-ea"/>
              </a:defRPr>
            </a:lvl1pPr>
          </a:lstStyle>
          <a:p>
            <a:pPr>
              <a:defRPr/>
            </a:pPr>
            <a:fld id="{2AD7B64E-1FDC-41D0-B54C-9251B2259024}" type="datetime1">
              <a:rPr lang="zh-CN" altLang="en-US"/>
            </a:fld>
            <a:endParaRPr lang="zh-CN" altLang="en-US">
              <a:solidFill>
                <a:prstClr val="black"/>
              </a:solidFill>
            </a:endParaRPr>
          </a:p>
        </p:txBody>
      </p:sp>
      <p:sp>
        <p:nvSpPr>
          <p:cNvPr id="8" name="页脚占位符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ea typeface="+mn-ea"/>
              </a:defRPr>
            </a:lvl1pPr>
          </a:lstStyle>
          <a:p>
            <a:pPr>
              <a:defRPr/>
            </a:pPr>
            <a:endParaRPr lang="zh-CN" altLang="zh-CN"/>
          </a:p>
        </p:txBody>
      </p:sp>
      <p:sp>
        <p:nvSpPr>
          <p:cNvPr id="9" name="灯片编号占位符 4"/>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a:defRPr sz="1200">
                <a:solidFill>
                  <a:srgbClr val="898989"/>
                </a:solidFill>
                <a:ea typeface="宋体" panose="02010600030101010101" pitchFamily="2" charset="-122"/>
              </a:defRPr>
            </a:lvl1pPr>
          </a:lstStyle>
          <a:p>
            <a:pPr>
              <a:defRPr/>
            </a:pPr>
            <a:fld id="{A4C93A93-FC0C-4CD2-A27B-43F4DB69C06B}" type="slidenum">
              <a:rPr lang="zh-CN" altLang="en-US"/>
            </a:fld>
            <a:endParaRPr lang="zh-CN" altLang="en-US">
              <a:solidFill>
                <a:prstClr val="black"/>
              </a:solidFill>
            </a:endParaRPr>
          </a:p>
        </p:txBody>
      </p:sp>
    </p:spTree>
  </p:cSld>
  <p:clrMap bg1="lt1" tx1="dk1" bg2="lt2" tx2="dk2" accent1="accent1" accent2="accent2" accent3="accent3" accent4="accent4" accent5="accent5" accent6="accent6" hlink="hlink" folHlink="folHlink"/>
  <p:sldLayoutIdLst>
    <p:sldLayoutId id="2147483673" r:id="rId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image" Target="../media/image4.png"/><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内容占位符 2"/>
          <p:cNvSpPr>
            <a:spLocks noGrp="1"/>
          </p:cNvSpPr>
          <p:nvPr>
            <p:ph idx="1"/>
          </p:nvPr>
        </p:nvSpPr>
        <p:spPr/>
        <p:txBody>
          <a:bodyPr/>
          <a:lstStyle/>
          <a:p>
            <a:r>
              <a:rPr lang="zh-CN" altLang="en-US" smtClean="0">
                <a:solidFill>
                  <a:srgbClr val="FF0000"/>
                </a:solidFill>
              </a:rPr>
              <a:t>请导师们参照下列导师的个人页面整理提交本人的信息</a:t>
            </a:r>
            <a:r>
              <a:rPr lang="en-US" altLang="zh-CN" smtClean="0">
                <a:solidFill>
                  <a:srgbClr val="FF0000"/>
                </a:solidFill>
              </a:rPr>
              <a:t>,</a:t>
            </a:r>
            <a:endParaRPr lang="en-US" altLang="zh-CN" smtClean="0">
              <a:solidFill>
                <a:srgbClr val="FF0000"/>
              </a:solidFill>
            </a:endParaRPr>
          </a:p>
          <a:p>
            <a:r>
              <a:rPr lang="zh-CN" altLang="en-US" smtClean="0">
                <a:solidFill>
                  <a:srgbClr val="FF0000"/>
                </a:solidFill>
              </a:rPr>
              <a:t>板块之类的不建议更换，导师只需更换成本人的信息即可</a:t>
            </a:r>
            <a:r>
              <a:rPr lang="en-US" altLang="zh-CN" smtClean="0">
                <a:solidFill>
                  <a:srgbClr val="FF0000"/>
                </a:solidFill>
              </a:rPr>
              <a:t>,</a:t>
            </a:r>
            <a:r>
              <a:rPr lang="zh-CN" altLang="en-US" smtClean="0">
                <a:solidFill>
                  <a:srgbClr val="FF0000"/>
                </a:solidFill>
              </a:rPr>
              <a:t>内容体现在一个页面内</a:t>
            </a:r>
            <a:endParaRPr lang="en-US" altLang="zh-CN" smtClean="0">
              <a:solidFill>
                <a:srgbClr val="FF0000"/>
              </a:solidFill>
            </a:endParaRPr>
          </a:p>
          <a:p>
            <a:r>
              <a:rPr lang="zh-CN" altLang="en-US" smtClean="0">
                <a:solidFill>
                  <a:srgbClr val="FF0000"/>
                </a:solidFill>
              </a:rPr>
              <a:t>事关本人招生，请各位导师们高度重视，按时提交到学院研究生教务员处</a:t>
            </a:r>
            <a:endParaRPr lang="en-US" altLang="zh-CN" smtClean="0">
              <a:solidFill>
                <a:srgbClr val="FF0000"/>
              </a:solidFill>
            </a:endParaRPr>
          </a:p>
          <a:p>
            <a:r>
              <a:rPr lang="zh-CN" altLang="en-US" smtClean="0">
                <a:solidFill>
                  <a:srgbClr val="FF0000"/>
                </a:solidFill>
              </a:rPr>
              <a:t>文件名：</a:t>
            </a:r>
            <a:r>
              <a:rPr lang="en-US" altLang="zh-CN" smtClean="0">
                <a:solidFill>
                  <a:srgbClr val="FF0000"/>
                </a:solidFill>
              </a:rPr>
              <a:t>xxxx</a:t>
            </a:r>
            <a:r>
              <a:rPr lang="zh-CN" altLang="en-US" smtClean="0">
                <a:solidFill>
                  <a:srgbClr val="FF0000"/>
                </a:solidFill>
              </a:rPr>
              <a:t>学院</a:t>
            </a:r>
            <a:r>
              <a:rPr lang="en-US" altLang="zh-CN" smtClean="0">
                <a:solidFill>
                  <a:srgbClr val="FF0000"/>
                </a:solidFill>
              </a:rPr>
              <a:t>xxx</a:t>
            </a:r>
            <a:r>
              <a:rPr lang="zh-CN" altLang="en-US" smtClean="0">
                <a:solidFill>
                  <a:srgbClr val="FF0000"/>
                </a:solidFill>
              </a:rPr>
              <a:t>导师简介</a:t>
            </a:r>
            <a:r>
              <a:rPr lang="en-US" altLang="zh-CN" smtClean="0">
                <a:solidFill>
                  <a:srgbClr val="FF0000"/>
                </a:solidFill>
              </a:rPr>
              <a:t>.pptx</a:t>
            </a:r>
            <a:endParaRPr lang="zh-CN" altLang="en-US" smtClean="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293938" y="-242888"/>
            <a:ext cx="8243887" cy="1096963"/>
          </a:xfrm>
          <a:prstGeom prst="rect">
            <a:avLst/>
          </a:prstGeom>
          <a:solidFill>
            <a:srgbClr val="C55A11"/>
          </a:solidFill>
          <a:ln>
            <a:noFill/>
          </a:ln>
        </p:spPr>
        <p:style>
          <a:lnRef idx="3">
            <a:schemeClr val="lt1"/>
          </a:lnRef>
          <a:fillRef idx="1">
            <a:schemeClr val="accent3"/>
          </a:fillRef>
          <a:effectRef idx="1">
            <a:schemeClr val="accent3"/>
          </a:effectRef>
          <a:fontRef idx="minor">
            <a:schemeClr val="lt1"/>
          </a:fontRef>
        </p:style>
        <p:txBody>
          <a:bodyPr anchor="ctr"/>
          <a:lstStyle/>
          <a:p>
            <a:pPr algn="ctr">
              <a:defRPr/>
            </a:pPr>
            <a:endParaRPr lang="zh-CN" altLang="en-US">
              <a:solidFill>
                <a:prstClr val="white"/>
              </a:solidFill>
            </a:endParaRPr>
          </a:p>
        </p:txBody>
      </p:sp>
      <p:pic>
        <p:nvPicPr>
          <p:cNvPr id="77826" name="图片 7"/>
          <p:cNvPicPr>
            <a:picLocks noChangeAspect="1"/>
          </p:cNvPicPr>
          <p:nvPr/>
        </p:nvPicPr>
        <p:blipFill>
          <a:blip r:embed="rId1"/>
          <a:srcRect t="3896" r="91544" b="3088"/>
          <a:stretch>
            <a:fillRect/>
          </a:stretch>
        </p:blipFill>
        <p:spPr bwMode="auto">
          <a:xfrm>
            <a:off x="2513013" y="1138238"/>
            <a:ext cx="307975" cy="358775"/>
          </a:xfrm>
          <a:prstGeom prst="rect">
            <a:avLst/>
          </a:prstGeom>
          <a:solidFill>
            <a:srgbClr val="F18D00"/>
          </a:solidFill>
          <a:ln w="9525">
            <a:noFill/>
            <a:miter lim="800000"/>
            <a:headEnd/>
            <a:tailEnd/>
          </a:ln>
        </p:spPr>
      </p:pic>
      <p:sp>
        <p:nvSpPr>
          <p:cNvPr id="77827" name="文本框 11"/>
          <p:cNvSpPr txBox="1">
            <a:spLocks noChangeArrowheads="1"/>
          </p:cNvSpPr>
          <p:nvPr/>
        </p:nvSpPr>
        <p:spPr bwMode="auto">
          <a:xfrm>
            <a:off x="2801938" y="1255713"/>
            <a:ext cx="3971925" cy="755015"/>
          </a:xfrm>
          <a:prstGeom prst="rect">
            <a:avLst/>
          </a:prstGeom>
          <a:noFill/>
          <a:ln w="9525">
            <a:noFill/>
            <a:miter lim="800000"/>
          </a:ln>
        </p:spPr>
        <p:txBody>
          <a:bodyPr>
            <a:spAutoFit/>
          </a:bodyPr>
          <a:lstStyle/>
          <a:p>
            <a:pPr>
              <a:lnSpc>
                <a:spcPct val="120000"/>
              </a:lnSpc>
            </a:pP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学术硕士：临床医学</a:t>
            </a:r>
            <a:endParaRPr lang="zh-CN" altLang="en-US"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专业方向</a:t>
            </a:r>
            <a:r>
              <a:rPr lang="en-US" altLang="zh-CN" sz="1200">
                <a:solidFill>
                  <a:srgbClr val="000000"/>
                </a:solidFill>
                <a:latin typeface="微软雅黑" panose="020B0503020204020204" pitchFamily="34" charset="-122"/>
                <a:ea typeface="微软雅黑" panose="020B0503020204020204" pitchFamily="34" charset="-122"/>
              </a:rPr>
              <a:t>:  </a:t>
            </a:r>
            <a:r>
              <a:rPr lang="zh-CN" altLang="en-US" sz="1200">
                <a:solidFill>
                  <a:srgbClr val="000000"/>
                </a:solidFill>
                <a:latin typeface="微软雅黑" panose="020B0503020204020204" pitchFamily="34" charset="-122"/>
                <a:ea typeface="微软雅黑" panose="020B0503020204020204" pitchFamily="34" charset="-122"/>
              </a:rPr>
              <a:t>内科呼吸、内科其它、睡眠医学、慢性病防治</a:t>
            </a:r>
            <a:endParaRPr lang="zh-CN" altLang="en-US" sz="1200">
              <a:solidFill>
                <a:srgbClr val="000000"/>
              </a:solidFill>
              <a:latin typeface="微软雅黑" panose="020B0503020204020204" pitchFamily="34" charset="-122"/>
              <a:ea typeface="微软雅黑" panose="020B0503020204020204" pitchFamily="34" charset="-122"/>
            </a:endParaRPr>
          </a:p>
        </p:txBody>
      </p:sp>
      <p:sp>
        <p:nvSpPr>
          <p:cNvPr id="77828" name="文本框 12"/>
          <p:cNvSpPr txBox="1">
            <a:spLocks noChangeArrowheads="1"/>
          </p:cNvSpPr>
          <p:nvPr/>
        </p:nvSpPr>
        <p:spPr bwMode="auto">
          <a:xfrm>
            <a:off x="346075" y="4251325"/>
            <a:ext cx="2082800" cy="1200150"/>
          </a:xfrm>
          <a:prstGeom prst="rect">
            <a:avLst/>
          </a:prstGeom>
          <a:noFill/>
          <a:ln w="9525">
            <a:noFill/>
            <a:miter lim="800000"/>
          </a:ln>
        </p:spPr>
        <p:txBody>
          <a:bodyPr>
            <a:spAutoFit/>
          </a:bodyPr>
          <a:lstStyle/>
          <a:p>
            <a:pPr>
              <a:lnSpc>
                <a:spcPct val="120000"/>
              </a:lnSpc>
            </a:pPr>
            <a:r>
              <a:rPr lang="en-US" altLang="zh-CN" sz="1200">
                <a:solidFill>
                  <a:srgbClr val="000000"/>
                </a:solidFill>
                <a:latin typeface="微软雅黑" panose="020B0503020204020204" pitchFamily="34" charset="-122"/>
                <a:ea typeface="微软雅黑" panose="020B0503020204020204" pitchFamily="34" charset="-122"/>
              </a:rPr>
              <a:t>Tel:  13609717251</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en-US" altLang="zh-CN" sz="1200">
                <a:solidFill>
                  <a:srgbClr val="000000"/>
                </a:solidFill>
                <a:latin typeface="微软雅黑" panose="020B0503020204020204" pitchFamily="34" charset="-122"/>
                <a:ea typeface="微软雅黑" panose="020B0503020204020204" pitchFamily="34" charset="-122"/>
              </a:rPr>
              <a:t>Email: ouqiong2776@</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en-US" altLang="zh-CN" sz="1200">
                <a:solidFill>
                  <a:srgbClr val="000000"/>
                </a:solidFill>
                <a:latin typeface="微软雅黑" panose="020B0503020204020204" pitchFamily="34" charset="-122"/>
                <a:ea typeface="微软雅黑" panose="020B0503020204020204" pitchFamily="34" charset="-122"/>
              </a:rPr>
              <a:t>Hotmail.com</a:t>
            </a:r>
            <a:endParaRPr lang="zh-CN" altLang="en-US" sz="1200">
              <a:solidFill>
                <a:srgbClr val="000000"/>
              </a:solidFill>
              <a:latin typeface="微软雅黑" panose="020B0503020204020204" pitchFamily="34" charset="-122"/>
              <a:ea typeface="微软雅黑" panose="020B0503020204020204" pitchFamily="34" charset="-122"/>
            </a:endParaRPr>
          </a:p>
          <a:p>
            <a:pPr>
              <a:lnSpc>
                <a:spcPct val="120000"/>
              </a:lnSpc>
            </a:pP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endParaRPr lang="en-US" altLang="zh-CN" sz="1200">
              <a:solidFill>
                <a:srgbClr val="000000"/>
              </a:solidFill>
              <a:latin typeface="微软雅黑" panose="020B0503020204020204" pitchFamily="34" charset="-122"/>
              <a:ea typeface="微软雅黑" panose="020B0503020204020204" pitchFamily="34" charset="-122"/>
            </a:endParaRPr>
          </a:p>
        </p:txBody>
      </p:sp>
      <p:sp>
        <p:nvSpPr>
          <p:cNvPr id="22" name="文本框 21"/>
          <p:cNvSpPr txBox="1"/>
          <p:nvPr/>
        </p:nvSpPr>
        <p:spPr>
          <a:xfrm>
            <a:off x="2640013" y="76200"/>
            <a:ext cx="3578225" cy="457200"/>
          </a:xfrm>
          <a:prstGeom prst="rect">
            <a:avLst/>
          </a:prstGeom>
          <a:noFill/>
        </p:spPr>
        <p:txBody>
          <a:bodyPr>
            <a:spAutoFit/>
          </a:bodyPr>
          <a:lstStyle/>
          <a:p>
            <a:pPr>
              <a:lnSpc>
                <a:spcPct val="120000"/>
              </a:lnSpc>
              <a:defRPr/>
            </a:pPr>
            <a:r>
              <a:rPr lang="zh-CN" altLang="en-US" sz="2000" b="1" dirty="0">
                <a:solidFill>
                  <a:prstClr val="white"/>
                </a:solidFill>
                <a:latin typeface="微软雅黑" panose="020B0503020204020204" pitchFamily="34" charset="-122"/>
                <a:ea typeface="微软雅黑" panose="020B0503020204020204" pitchFamily="34" charset="-122"/>
              </a:rPr>
              <a:t>欧琼   主任医师</a:t>
            </a:r>
            <a:r>
              <a:rPr lang="zh-CN" altLang="en-US" sz="1400" b="1" spc="120" dirty="0">
                <a:solidFill>
                  <a:prstClr val="white"/>
                </a:solidFill>
                <a:latin typeface="微软雅黑" panose="020B0503020204020204" pitchFamily="34" charset="-122"/>
                <a:ea typeface="微软雅黑" panose="020B0503020204020204" pitchFamily="34" charset="-122"/>
              </a:rPr>
              <a:t>、</a:t>
            </a:r>
            <a:r>
              <a:rPr lang="zh-CN" altLang="en-US" sz="2000" b="1" spc="120" dirty="0">
                <a:solidFill>
                  <a:prstClr val="white"/>
                </a:solidFill>
                <a:latin typeface="微软雅黑" panose="020B0503020204020204" pitchFamily="34" charset="-122"/>
                <a:ea typeface="微软雅黑" panose="020B0503020204020204" pitchFamily="34" charset="-122"/>
              </a:rPr>
              <a:t>硕导</a:t>
            </a:r>
            <a:endParaRPr lang="en-US" altLang="zh-CN" sz="2000" b="1" dirty="0">
              <a:solidFill>
                <a:prstClr val="white"/>
              </a:solidFill>
              <a:latin typeface="微软雅黑" panose="020B0503020204020204" pitchFamily="34" charset="-122"/>
              <a:ea typeface="微软雅黑" panose="020B0503020204020204" pitchFamily="34" charset="-122"/>
            </a:endParaRPr>
          </a:p>
        </p:txBody>
      </p:sp>
      <p:sp>
        <p:nvSpPr>
          <p:cNvPr id="24" name="矩形 23"/>
          <p:cNvSpPr/>
          <p:nvPr/>
        </p:nvSpPr>
        <p:spPr>
          <a:xfrm>
            <a:off x="444500" y="0"/>
            <a:ext cx="1806575" cy="110172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solidFill>
                <a:prstClr val="white"/>
              </a:solidFill>
            </a:endParaRPr>
          </a:p>
        </p:txBody>
      </p:sp>
      <p:sp>
        <p:nvSpPr>
          <p:cNvPr id="77832" name="矩形 2"/>
          <p:cNvSpPr>
            <a:spLocks noChangeArrowheads="1"/>
          </p:cNvSpPr>
          <p:nvPr/>
        </p:nvSpPr>
        <p:spPr bwMode="auto">
          <a:xfrm>
            <a:off x="2692400" y="2425700"/>
            <a:ext cx="3571875" cy="1406525"/>
          </a:xfrm>
          <a:prstGeom prst="rect">
            <a:avLst/>
          </a:prstGeom>
          <a:noFill/>
          <a:ln w="9525">
            <a:noFill/>
            <a:miter lim="800000"/>
          </a:ln>
        </p:spPr>
        <p:txBody>
          <a:bodyPr>
            <a:spAutoFit/>
          </a:bodyPr>
          <a:lstStyle/>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医学双专业背景</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衡阳医学院衡阳分院  公共卫生专科毕业</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中山大学                   临床医学学士</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南方医科大学            医学（内科学）硕士</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美国宾夕法尼亚大学   睡眠医学</a:t>
            </a:r>
            <a:r>
              <a:rPr lang="en-US" altLang="zh-CN" sz="1200">
                <a:solidFill>
                  <a:srgbClr val="000000"/>
                </a:solidFill>
                <a:latin typeface="微软雅黑" panose="020B0503020204020204" pitchFamily="34" charset="-122"/>
                <a:ea typeface="微软雅黑" panose="020B0503020204020204" pitchFamily="34" charset="-122"/>
              </a:rPr>
              <a:t>Mini-Fellow</a:t>
            </a: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endParaRPr lang="zh-CN" altLang="en-US" sz="1200">
              <a:solidFill>
                <a:srgbClr val="000000"/>
              </a:solidFill>
              <a:latin typeface="微软雅黑" panose="020B0503020204020204" pitchFamily="34" charset="-122"/>
              <a:ea typeface="微软雅黑" panose="020B0503020204020204" pitchFamily="34" charset="-122"/>
            </a:endParaRPr>
          </a:p>
        </p:txBody>
      </p:sp>
      <p:sp>
        <p:nvSpPr>
          <p:cNvPr id="77833" name="文本框 17"/>
          <p:cNvSpPr txBox="1">
            <a:spLocks noChangeArrowheads="1"/>
          </p:cNvSpPr>
          <p:nvPr/>
        </p:nvSpPr>
        <p:spPr bwMode="auto">
          <a:xfrm>
            <a:off x="2835275" y="1176338"/>
            <a:ext cx="1441450" cy="307975"/>
          </a:xfrm>
          <a:prstGeom prst="rect">
            <a:avLst/>
          </a:prstGeom>
          <a:noFill/>
          <a:ln w="9525">
            <a:noFill/>
            <a:miter lim="800000"/>
          </a:ln>
        </p:spPr>
        <p:txBody>
          <a:bodyPr wrap="none">
            <a:spAutoFit/>
          </a:bodyPr>
          <a:lstStyle/>
          <a:p>
            <a:r>
              <a:rPr lang="zh-CN" altLang="en-US" sz="1400" b="1">
                <a:solidFill>
                  <a:srgbClr val="000000"/>
                </a:solidFill>
                <a:latin typeface="微软雅黑" panose="020B0503020204020204" pitchFamily="34" charset="-122"/>
                <a:ea typeface="微软雅黑" panose="020B0503020204020204" pitchFamily="34" charset="-122"/>
              </a:rPr>
              <a:t>招生专业与类型</a:t>
            </a:r>
            <a:endParaRPr lang="zh-CN" altLang="en-US" sz="1400" b="1">
              <a:solidFill>
                <a:srgbClr val="000000"/>
              </a:solidFill>
              <a:latin typeface="微软雅黑" panose="020B0503020204020204" pitchFamily="34" charset="-122"/>
              <a:ea typeface="微软雅黑" panose="020B0503020204020204" pitchFamily="34" charset="-122"/>
            </a:endParaRPr>
          </a:p>
        </p:txBody>
      </p:sp>
      <p:pic>
        <p:nvPicPr>
          <p:cNvPr id="77834" name="图片 24"/>
          <p:cNvPicPr>
            <a:picLocks noChangeAspect="1"/>
          </p:cNvPicPr>
          <p:nvPr/>
        </p:nvPicPr>
        <p:blipFill>
          <a:blip r:embed="rId1"/>
          <a:srcRect t="3896" r="91544" b="3088"/>
          <a:stretch>
            <a:fillRect/>
          </a:stretch>
        </p:blipFill>
        <p:spPr bwMode="auto">
          <a:xfrm>
            <a:off x="2479675" y="2081213"/>
            <a:ext cx="307975" cy="358775"/>
          </a:xfrm>
          <a:prstGeom prst="rect">
            <a:avLst/>
          </a:prstGeom>
          <a:noFill/>
          <a:ln w="9525">
            <a:noFill/>
            <a:miter lim="800000"/>
            <a:headEnd/>
            <a:tailEnd/>
          </a:ln>
        </p:spPr>
      </p:pic>
      <p:sp>
        <p:nvSpPr>
          <p:cNvPr id="77835" name="文本框 25"/>
          <p:cNvSpPr txBox="1">
            <a:spLocks noChangeArrowheads="1"/>
          </p:cNvSpPr>
          <p:nvPr/>
        </p:nvSpPr>
        <p:spPr bwMode="auto">
          <a:xfrm>
            <a:off x="2863850" y="2159000"/>
            <a:ext cx="895350" cy="304800"/>
          </a:xfrm>
          <a:prstGeom prst="rect">
            <a:avLst/>
          </a:prstGeom>
          <a:noFill/>
          <a:ln w="9525">
            <a:noFill/>
            <a:miter lim="800000"/>
          </a:ln>
        </p:spPr>
        <p:txBody>
          <a:bodyPr wrap="none">
            <a:spAutoFit/>
          </a:bodyPr>
          <a:lstStyle/>
          <a:p>
            <a:r>
              <a:rPr lang="zh-CN" altLang="en-US" sz="1400" b="1">
                <a:solidFill>
                  <a:srgbClr val="000000"/>
                </a:solidFill>
                <a:latin typeface="微软雅黑" panose="020B0503020204020204" pitchFamily="34" charset="-122"/>
                <a:ea typeface="微软雅黑" panose="020B0503020204020204" pitchFamily="34" charset="-122"/>
              </a:rPr>
              <a:t>教育经历</a:t>
            </a:r>
            <a:endParaRPr lang="zh-CN" altLang="en-US" sz="1400" b="1">
              <a:solidFill>
                <a:srgbClr val="000000"/>
              </a:solidFill>
              <a:latin typeface="微软雅黑" panose="020B0503020204020204" pitchFamily="34" charset="-122"/>
              <a:ea typeface="微软雅黑" panose="020B0503020204020204" pitchFamily="34" charset="-122"/>
            </a:endParaRPr>
          </a:p>
        </p:txBody>
      </p:sp>
      <p:pic>
        <p:nvPicPr>
          <p:cNvPr id="77838" name="图片 29"/>
          <p:cNvPicPr>
            <a:picLocks noChangeAspect="1"/>
          </p:cNvPicPr>
          <p:nvPr/>
        </p:nvPicPr>
        <p:blipFill>
          <a:blip r:embed="rId1"/>
          <a:srcRect t="3896" r="91544" b="3088"/>
          <a:stretch>
            <a:fillRect/>
          </a:stretch>
        </p:blipFill>
        <p:spPr bwMode="auto">
          <a:xfrm>
            <a:off x="2428875" y="3602038"/>
            <a:ext cx="307975" cy="358775"/>
          </a:xfrm>
          <a:prstGeom prst="rect">
            <a:avLst/>
          </a:prstGeom>
          <a:noFill/>
          <a:ln w="9525">
            <a:noFill/>
            <a:miter lim="800000"/>
            <a:headEnd/>
            <a:tailEnd/>
          </a:ln>
        </p:spPr>
      </p:pic>
      <p:pic>
        <p:nvPicPr>
          <p:cNvPr id="77839" name="图片 32"/>
          <p:cNvPicPr>
            <a:picLocks noChangeAspect="1"/>
          </p:cNvPicPr>
          <p:nvPr/>
        </p:nvPicPr>
        <p:blipFill>
          <a:blip r:embed="rId2"/>
          <a:srcRect l="9991" r="8128"/>
          <a:stretch>
            <a:fillRect/>
          </a:stretch>
        </p:blipFill>
        <p:spPr bwMode="auto">
          <a:xfrm>
            <a:off x="10810875" y="85725"/>
            <a:ext cx="1123950" cy="1030288"/>
          </a:xfrm>
          <a:prstGeom prst="rect">
            <a:avLst/>
          </a:prstGeom>
          <a:noFill/>
          <a:ln w="9525">
            <a:noFill/>
            <a:miter lim="800000"/>
            <a:headEnd/>
            <a:tailEnd/>
          </a:ln>
        </p:spPr>
      </p:pic>
      <p:sp>
        <p:nvSpPr>
          <p:cNvPr id="77840" name="文本框 16"/>
          <p:cNvSpPr txBox="1">
            <a:spLocks noChangeArrowheads="1"/>
          </p:cNvSpPr>
          <p:nvPr/>
        </p:nvSpPr>
        <p:spPr bwMode="auto">
          <a:xfrm>
            <a:off x="6961188" y="2681288"/>
            <a:ext cx="4030662" cy="3919537"/>
          </a:xfrm>
          <a:prstGeom prst="rect">
            <a:avLst/>
          </a:prstGeom>
          <a:noFill/>
          <a:ln w="9525">
            <a:noFill/>
            <a:miter lim="800000"/>
          </a:ln>
        </p:spPr>
        <p:txBody>
          <a:bodyPr>
            <a:spAutoFit/>
          </a:bodyPr>
          <a:lstStyle/>
          <a:p>
            <a:r>
              <a:rPr lang="zh-CN" altLang="en-US" sz="1200">
                <a:solidFill>
                  <a:srgbClr val="000000"/>
                </a:solidFill>
              </a:rPr>
              <a:t> </a:t>
            </a:r>
            <a:r>
              <a:rPr lang="zh-CN" altLang="en-US" sz="1400" b="1">
                <a:solidFill>
                  <a:srgbClr val="000000"/>
                </a:solidFill>
                <a:latin typeface="微软雅黑" panose="020B0503020204020204" pitchFamily="34" charset="-122"/>
                <a:ea typeface="微软雅黑" panose="020B0503020204020204" pitchFamily="34" charset="-122"/>
              </a:rPr>
              <a:t>代表性论文</a:t>
            </a:r>
            <a:r>
              <a:rPr lang="zh-CN" altLang="en-US" sz="1200" b="1">
                <a:solidFill>
                  <a:srgbClr val="000000"/>
                </a:solidFill>
                <a:latin typeface="微软雅黑" panose="020B0503020204020204" pitchFamily="34" charset="-122"/>
                <a:ea typeface="微软雅黑" panose="020B0503020204020204" pitchFamily="34" charset="-122"/>
              </a:rPr>
              <a:t>：</a:t>
            </a:r>
            <a:endParaRPr lang="zh-CN" altLang="en-US" sz="1200" b="1">
              <a:solidFill>
                <a:srgbClr val="000000"/>
              </a:solidFill>
              <a:latin typeface="微软雅黑" panose="020B0503020204020204" pitchFamily="34" charset="-122"/>
              <a:ea typeface="微软雅黑" panose="020B0503020204020204" pitchFamily="34" charset="-122"/>
            </a:endParaRPr>
          </a:p>
          <a:p>
            <a:r>
              <a:rPr lang="en-US" altLang="zh-CN" sz="1200" b="1">
                <a:solidFill>
                  <a:srgbClr val="000000"/>
                </a:solidFill>
                <a:latin typeface="微软雅黑" panose="020B0503020204020204" pitchFamily="34" charset="-122"/>
                <a:ea typeface="微软雅黑" panose="020B0503020204020204" pitchFamily="34" charset="-122"/>
              </a:rPr>
              <a:t>CPAP for Prevention of Cardiovascular</a:t>
            </a:r>
            <a:endParaRPr lang="en-US" altLang="zh-CN" sz="1200" b="1">
              <a:solidFill>
                <a:srgbClr val="000000"/>
              </a:solidFill>
              <a:latin typeface="微软雅黑" panose="020B0503020204020204" pitchFamily="34" charset="-122"/>
              <a:ea typeface="微软雅黑" panose="020B0503020204020204" pitchFamily="34" charset="-122"/>
            </a:endParaRPr>
          </a:p>
          <a:p>
            <a:r>
              <a:rPr lang="en-US" altLang="zh-CN" sz="1200" b="1">
                <a:solidFill>
                  <a:srgbClr val="000000"/>
                </a:solidFill>
                <a:latin typeface="微软雅黑" panose="020B0503020204020204" pitchFamily="34" charset="-122"/>
                <a:ea typeface="微软雅黑" panose="020B0503020204020204" pitchFamily="34" charset="-122"/>
              </a:rPr>
              <a:t>Events in Obstructive Sleep Apnea</a:t>
            </a:r>
            <a:endParaRPr lang="en-US" altLang="zh-CN" sz="1200" b="1">
              <a:solidFill>
                <a:srgbClr val="000000"/>
              </a:solidFill>
              <a:latin typeface="微软雅黑" panose="020B0503020204020204" pitchFamily="34" charset="-122"/>
              <a:ea typeface="微软雅黑" panose="020B0503020204020204" pitchFamily="34" charset="-122"/>
            </a:endParaRPr>
          </a:p>
          <a:p>
            <a:pPr eaLnBrk="0" hangingPunct="0"/>
            <a:r>
              <a:rPr lang="en-US" altLang="zh-CN" sz="1200">
                <a:solidFill>
                  <a:srgbClr val="5A5A5A"/>
                </a:solidFill>
                <a:latin typeface="OTNEJMScalaSansLF"/>
              </a:rPr>
              <a:t>R</a:t>
            </a:r>
            <a:r>
              <a:rPr lang="en-US" altLang="zh-CN" sz="1200">
                <a:solidFill>
                  <a:srgbClr val="000000"/>
                </a:solidFill>
              </a:rPr>
              <a:t>. Doug McEvoy, M.D., Nick A. Antic, M.D., Ph.D., Emma Heeley, Ph.D.,Yuanming Luo, M.D</a:t>
            </a:r>
            <a:r>
              <a:rPr lang="en-US" altLang="zh-CN" sz="1200" b="1">
                <a:solidFill>
                  <a:srgbClr val="000000"/>
                </a:solidFill>
              </a:rPr>
              <a:t>., </a:t>
            </a:r>
            <a:r>
              <a:rPr lang="en-US" altLang="zh-CN" sz="1200" b="1">
                <a:solidFill>
                  <a:srgbClr val="000000"/>
                </a:solidFill>
                <a:latin typeface="微软雅黑" panose="020B0503020204020204" pitchFamily="34" charset="-122"/>
                <a:ea typeface="微软雅黑" panose="020B0503020204020204" pitchFamily="34" charset="-122"/>
              </a:rPr>
              <a:t>Qiong Ou</a:t>
            </a:r>
            <a:r>
              <a:rPr lang="en-US" altLang="zh-CN" sz="1200">
                <a:solidFill>
                  <a:srgbClr val="000000"/>
                </a:solidFill>
              </a:rPr>
              <a:t>, M.D., Xilong Zhang, M.D., Olga Mediano, M.D.,Rui Chen, M.D., Luciano F. Drager, M.D., Ph.D., Zhihong Liu, M.D., Ph.D.,Guofang Chen, M.D., Baoliang Du, M.D., Nigel McArdle, M.D.,Sutapa Mukherjee, M.D., Ph.D., Manjari Tripathi, M.D., Laurent Billot, M.Sc.,Qiang Li, M.Biostat., Geraldo Lorenzi‑Filho, M.D., Ferran Barbe, M.D.,Susan Redline, M.D., M.P.H., Jiguang Wang, M.D., Ph.D.,Hisatomi Arima, M.D., Ph.D., Bruce Neal, M.D., Ph.D., David P. White, M.D.,Ron R. Grunstein, M.D., Ph.D., Nanshan Zhong, M.D.,and Craig S. Anderson, M.D., Ph.D., for the SAVE Investigators and Coordinators</a:t>
            </a:r>
            <a:r>
              <a:rPr lang="en-US" altLang="zh-CN" sz="1200">
                <a:solidFill>
                  <a:srgbClr val="5A5A5A"/>
                </a:solidFill>
                <a:latin typeface="OTNEJMScalaSansLF"/>
              </a:rPr>
              <a:t>*</a:t>
            </a:r>
            <a:endParaRPr lang="en-US" altLang="zh-CN" sz="1200">
              <a:solidFill>
                <a:srgbClr val="000000"/>
              </a:solidFill>
            </a:endParaRPr>
          </a:p>
          <a:p>
            <a:r>
              <a:rPr lang="en-US" altLang="zh-CN" sz="1200" b="1">
                <a:solidFill>
                  <a:srgbClr val="000000"/>
                </a:solidFill>
              </a:rPr>
              <a:t>N ENGLJ MED 2016</a:t>
            </a:r>
            <a:r>
              <a:rPr lang="zh-CN" altLang="en-US" sz="1200" b="1">
                <a:solidFill>
                  <a:srgbClr val="000000"/>
                </a:solidFill>
              </a:rPr>
              <a:t>，（</a:t>
            </a:r>
            <a:r>
              <a:rPr lang="en-US" altLang="zh-CN" sz="1200" b="1">
                <a:solidFill>
                  <a:srgbClr val="000000"/>
                </a:solidFill>
              </a:rPr>
              <a:t>IF=64.2</a:t>
            </a:r>
            <a:r>
              <a:rPr lang="zh-CN" altLang="en-US" sz="1200" b="1">
                <a:solidFill>
                  <a:srgbClr val="000000"/>
                </a:solidFill>
              </a:rPr>
              <a:t>）</a:t>
            </a:r>
            <a:r>
              <a:rPr lang="en-US" altLang="zh-CN" sz="1200" b="1">
                <a:solidFill>
                  <a:srgbClr val="000000"/>
                </a:solidFill>
              </a:rPr>
              <a:t>SCI  </a:t>
            </a:r>
            <a:r>
              <a:rPr lang="zh-CN" altLang="en-US" sz="1200" b="1">
                <a:solidFill>
                  <a:srgbClr val="000000"/>
                </a:solidFill>
              </a:rPr>
              <a:t>一区</a:t>
            </a:r>
            <a:endParaRPr lang="zh-CN" altLang="en-US" sz="1200" b="1">
              <a:solidFill>
                <a:srgbClr val="000000"/>
              </a:solidFill>
            </a:endParaRPr>
          </a:p>
          <a:p>
            <a:pPr>
              <a:lnSpc>
                <a:spcPct val="120000"/>
              </a:lnSpc>
            </a:pPr>
            <a:endParaRPr lang="en-US" altLang="zh-CN" sz="1200" b="1">
              <a:solidFill>
                <a:srgbClr val="000000"/>
              </a:solidFill>
              <a:latin typeface="微软雅黑" panose="020B0503020204020204" pitchFamily="34" charset="-122"/>
              <a:ea typeface="微软雅黑" panose="020B0503020204020204" pitchFamily="34" charset="-122"/>
            </a:endParaRPr>
          </a:p>
          <a:p>
            <a:pPr>
              <a:lnSpc>
                <a:spcPct val="120000"/>
              </a:lnSpc>
            </a:pPr>
            <a:endParaRPr lang="en-US" altLang="zh-CN" sz="1200" b="1">
              <a:solidFill>
                <a:srgbClr val="000000"/>
              </a:solidFill>
              <a:latin typeface="微软雅黑" panose="020B0503020204020204" pitchFamily="34" charset="-122"/>
              <a:ea typeface="微软雅黑" panose="020B0503020204020204" pitchFamily="34" charset="-122"/>
            </a:endParaRPr>
          </a:p>
          <a:p>
            <a:pPr>
              <a:lnSpc>
                <a:spcPct val="120000"/>
              </a:lnSpc>
            </a:pPr>
            <a:endParaRPr lang="en-US" altLang="zh-CN" sz="1200">
              <a:solidFill>
                <a:srgbClr val="000000"/>
              </a:solidFill>
              <a:latin typeface="微软雅黑" panose="020B0503020204020204" pitchFamily="34" charset="-122"/>
              <a:ea typeface="微软雅黑" panose="020B0503020204020204" pitchFamily="34" charset="-122"/>
            </a:endParaRPr>
          </a:p>
          <a:p>
            <a:pPr>
              <a:lnSpc>
                <a:spcPct val="120000"/>
              </a:lnSpc>
            </a:pPr>
            <a:endParaRPr lang="zh-CN" altLang="en-US" sz="1200">
              <a:solidFill>
                <a:srgbClr val="000000"/>
              </a:solidFill>
              <a:latin typeface="微软雅黑" panose="020B0503020204020204" pitchFamily="34" charset="-122"/>
              <a:ea typeface="微软雅黑" panose="020B0503020204020204" pitchFamily="34" charset="-122"/>
            </a:endParaRPr>
          </a:p>
        </p:txBody>
      </p:sp>
      <p:sp>
        <p:nvSpPr>
          <p:cNvPr id="77841" name="文本框 13"/>
          <p:cNvSpPr txBox="1">
            <a:spLocks noChangeArrowheads="1"/>
          </p:cNvSpPr>
          <p:nvPr/>
        </p:nvSpPr>
        <p:spPr bwMode="auto">
          <a:xfrm>
            <a:off x="6894513" y="992188"/>
            <a:ext cx="4322762" cy="1738312"/>
          </a:xfrm>
          <a:prstGeom prst="rect">
            <a:avLst/>
          </a:prstGeom>
          <a:noFill/>
          <a:ln w="9525">
            <a:noFill/>
            <a:miter lim="800000"/>
          </a:ln>
        </p:spPr>
        <p:txBody>
          <a:bodyPr>
            <a:spAutoFit/>
          </a:bodyPr>
          <a:lstStyle/>
          <a:p>
            <a:pPr>
              <a:spcBef>
                <a:spcPct val="50000"/>
              </a:spcBef>
            </a:pPr>
            <a:r>
              <a:rPr lang="zh-CN" altLang="en-US" sz="1200" b="1">
                <a:solidFill>
                  <a:srgbClr val="000000"/>
                </a:solidFill>
                <a:latin typeface="微软雅黑" panose="020B0503020204020204" pitchFamily="34" charset="-122"/>
                <a:ea typeface="微软雅黑" panose="020B0503020204020204" pitchFamily="34" charset="-122"/>
              </a:rPr>
              <a:t>主要业绩</a:t>
            </a:r>
            <a:r>
              <a:rPr lang="en-US" altLang="zh-CN" sz="1200">
                <a:solidFill>
                  <a:srgbClr val="000000"/>
                </a:solidFill>
                <a:latin typeface="微软雅黑" panose="020B0503020204020204" pitchFamily="34" charset="-122"/>
                <a:ea typeface="微软雅黑" panose="020B0503020204020204" pitchFamily="34" charset="-122"/>
              </a:rPr>
              <a:t>: </a:t>
            </a:r>
            <a:r>
              <a:rPr lang="zh-CN" altLang="en-US" sz="1200">
                <a:solidFill>
                  <a:srgbClr val="000000"/>
                </a:solidFill>
                <a:latin typeface="微软雅黑" panose="020B0503020204020204" pitchFamily="34" charset="-122"/>
                <a:ea typeface="微软雅黑" panose="020B0503020204020204" pitchFamily="34" charset="-122"/>
              </a:rPr>
              <a:t>是国内最早开展睡眠医学临床与研究的专职医生之一，最早将美国睡眠中心标准与国内实际相结合，建立国内睡眠医学临床实践模式。专注于睡眠呼吸障碍及相关问题研究二十余年，最早开展睡眠呼吸暂停与生存质量的研究、老年睡眠呼吸暂停存活十年纵向研究。</a:t>
            </a:r>
            <a:endParaRPr lang="zh-CN" altLang="en-US" sz="1200">
              <a:solidFill>
                <a:srgbClr val="000000"/>
              </a:solidFill>
              <a:latin typeface="微软雅黑" panose="020B0503020204020204" pitchFamily="34" charset="-122"/>
              <a:ea typeface="微软雅黑" panose="020B0503020204020204" pitchFamily="34" charset="-122"/>
            </a:endParaRPr>
          </a:p>
          <a:p>
            <a:pPr>
              <a:lnSpc>
                <a:spcPct val="120000"/>
              </a:lnSpc>
              <a:spcBef>
                <a:spcPts val="600"/>
              </a:spcBef>
            </a:pPr>
            <a:r>
              <a:rPr lang="zh-CN" altLang="en-US" sz="1200" b="1">
                <a:solidFill>
                  <a:srgbClr val="000000"/>
                </a:solidFill>
                <a:latin typeface="微软雅黑" panose="020B0503020204020204" pitchFamily="34" charset="-122"/>
                <a:ea typeface="微软雅黑" panose="020B0503020204020204" pitchFamily="34" charset="-122"/>
              </a:rPr>
              <a:t>目前在研项目</a:t>
            </a:r>
            <a:r>
              <a:rPr lang="en-US" altLang="zh-CN" sz="1200" b="1">
                <a:solidFill>
                  <a:srgbClr val="000000"/>
                </a:solidFill>
                <a:latin typeface="微软雅黑" panose="020B0503020204020204" pitchFamily="34" charset="-122"/>
                <a:ea typeface="微软雅黑" panose="020B0503020204020204" pitchFamily="34" charset="-122"/>
              </a:rPr>
              <a:t>: </a:t>
            </a:r>
            <a:r>
              <a:rPr lang="zh-CN" altLang="en-US" sz="1200">
                <a:solidFill>
                  <a:srgbClr val="000000"/>
                </a:solidFill>
                <a:latin typeface="微软雅黑" panose="020B0503020204020204" pitchFamily="34" charset="-122"/>
                <a:ea typeface="微软雅黑" panose="020B0503020204020204" pitchFamily="34" charset="-122"/>
              </a:rPr>
              <a:t>睡眠呼吸暂停相关性高血压干预及远程管理（</a:t>
            </a:r>
            <a:r>
              <a:rPr lang="en-US" altLang="zh-CN" sz="1200">
                <a:solidFill>
                  <a:srgbClr val="000000"/>
                </a:solidFill>
                <a:latin typeface="微软雅黑" panose="020B0503020204020204" pitchFamily="34" charset="-122"/>
                <a:ea typeface="微软雅黑" panose="020B0503020204020204" pitchFamily="34" charset="-122"/>
              </a:rPr>
              <a:t>30</a:t>
            </a:r>
            <a:r>
              <a:rPr lang="zh-CN" altLang="en-US" sz="1200">
                <a:solidFill>
                  <a:srgbClr val="000000"/>
                </a:solidFill>
                <a:latin typeface="微软雅黑" panose="020B0503020204020204" pitchFamily="34" charset="-122"/>
                <a:ea typeface="微软雅黑" panose="020B0503020204020204" pitchFamily="34" charset="-122"/>
              </a:rPr>
              <a:t>万）、在职人群睡眠呼吸暂停流行病学及干预研究（</a:t>
            </a:r>
            <a:r>
              <a:rPr lang="en-US" altLang="zh-CN" sz="1200">
                <a:solidFill>
                  <a:srgbClr val="000000"/>
                </a:solidFill>
                <a:latin typeface="微软雅黑" panose="020B0503020204020204" pitchFamily="34" charset="-122"/>
                <a:ea typeface="微软雅黑" panose="020B0503020204020204" pitchFamily="34" charset="-122"/>
              </a:rPr>
              <a:t>50</a:t>
            </a:r>
            <a:r>
              <a:rPr lang="zh-CN" altLang="en-US" sz="1200">
                <a:solidFill>
                  <a:srgbClr val="000000"/>
                </a:solidFill>
                <a:latin typeface="微软雅黑" panose="020B0503020204020204" pitchFamily="34" charset="-122"/>
                <a:ea typeface="微软雅黑" panose="020B0503020204020204" pitchFamily="34" charset="-122"/>
              </a:rPr>
              <a:t>万）、睡眠呼吸暂停诊疗适宜技术下基层（</a:t>
            </a:r>
            <a:r>
              <a:rPr lang="en-US" altLang="zh-CN" sz="1200">
                <a:solidFill>
                  <a:srgbClr val="000000"/>
                </a:solidFill>
                <a:latin typeface="微软雅黑" panose="020B0503020204020204" pitchFamily="34" charset="-122"/>
                <a:ea typeface="微软雅黑" panose="020B0503020204020204" pitchFamily="34" charset="-122"/>
              </a:rPr>
              <a:t>3</a:t>
            </a:r>
            <a:r>
              <a:rPr lang="zh-CN" altLang="en-US" sz="1200">
                <a:solidFill>
                  <a:srgbClr val="000000"/>
                </a:solidFill>
                <a:latin typeface="微软雅黑" panose="020B0503020204020204" pitchFamily="34" charset="-122"/>
                <a:ea typeface="微软雅黑" panose="020B0503020204020204" pitchFamily="34" charset="-122"/>
              </a:rPr>
              <a:t>万）。</a:t>
            </a:r>
            <a:endParaRPr lang="zh-CN" altLang="en-US" sz="1200">
              <a:solidFill>
                <a:srgbClr val="000000"/>
              </a:solidFill>
              <a:latin typeface="微软雅黑" panose="020B0503020204020204" pitchFamily="34" charset="-122"/>
              <a:ea typeface="微软雅黑" panose="020B0503020204020204" pitchFamily="34" charset="-122"/>
              <a:sym typeface="+mn-ea"/>
            </a:endParaRPr>
          </a:p>
        </p:txBody>
      </p:sp>
      <p:pic>
        <p:nvPicPr>
          <p:cNvPr id="77842" name="Picture 2" descr="D:\工作照\上传1.jpg"/>
          <p:cNvPicPr>
            <a:picLocks noChangeAspect="1" noChangeArrowheads="1"/>
          </p:cNvPicPr>
          <p:nvPr/>
        </p:nvPicPr>
        <p:blipFill>
          <a:blip r:embed="rId3"/>
          <a:srcRect/>
          <a:stretch>
            <a:fillRect/>
          </a:stretch>
        </p:blipFill>
        <p:spPr bwMode="auto">
          <a:xfrm>
            <a:off x="250825" y="1174750"/>
            <a:ext cx="1863725" cy="2592388"/>
          </a:xfrm>
          <a:prstGeom prst="rect">
            <a:avLst/>
          </a:prstGeom>
          <a:noFill/>
          <a:ln w="9525">
            <a:noFill/>
            <a:miter lim="800000"/>
            <a:headEnd/>
            <a:tailEnd/>
          </a:ln>
        </p:spPr>
      </p:pic>
      <p:pic>
        <p:nvPicPr>
          <p:cNvPr id="77843" name="Picture 2"/>
          <p:cNvPicPr>
            <a:picLocks noChangeAspect="1" noChangeArrowheads="1"/>
          </p:cNvPicPr>
          <p:nvPr/>
        </p:nvPicPr>
        <p:blipFill>
          <a:blip r:embed="rId4"/>
          <a:srcRect/>
          <a:stretch>
            <a:fillRect/>
          </a:stretch>
        </p:blipFill>
        <p:spPr bwMode="auto">
          <a:xfrm>
            <a:off x="6680200" y="2651125"/>
            <a:ext cx="311150" cy="360363"/>
          </a:xfrm>
          <a:prstGeom prst="rect">
            <a:avLst/>
          </a:prstGeom>
          <a:noFill/>
          <a:ln w="9525">
            <a:noFill/>
            <a:miter lim="800000"/>
            <a:headEnd/>
            <a:tailEnd/>
          </a:ln>
        </p:spPr>
      </p:pic>
      <p:sp>
        <p:nvSpPr>
          <p:cNvPr id="77844" name="TextBox 1"/>
          <p:cNvSpPr txBox="1">
            <a:spLocks noChangeArrowheads="1"/>
          </p:cNvSpPr>
          <p:nvPr/>
        </p:nvSpPr>
        <p:spPr bwMode="auto">
          <a:xfrm>
            <a:off x="2789238" y="3651250"/>
            <a:ext cx="1400175" cy="304800"/>
          </a:xfrm>
          <a:prstGeom prst="rect">
            <a:avLst/>
          </a:prstGeom>
          <a:noFill/>
          <a:ln w="9525">
            <a:noFill/>
            <a:miter lim="800000"/>
          </a:ln>
        </p:spPr>
        <p:txBody>
          <a:bodyPr>
            <a:spAutoFit/>
          </a:bodyPr>
          <a:lstStyle/>
          <a:p>
            <a:r>
              <a:rPr lang="zh-CN" altLang="en-US" sz="1400" b="1">
                <a:solidFill>
                  <a:srgbClr val="000000"/>
                </a:solidFill>
                <a:latin typeface="微软雅黑" panose="020B0503020204020204" pitchFamily="34" charset="-122"/>
                <a:ea typeface="微软雅黑" panose="020B0503020204020204" pitchFamily="34" charset="-122"/>
              </a:rPr>
              <a:t>学术兼职</a:t>
            </a:r>
            <a:endParaRPr lang="zh-CN" altLang="en-US" sz="1400" b="1">
              <a:solidFill>
                <a:srgbClr val="000000"/>
              </a:solidFill>
              <a:latin typeface="微软雅黑" panose="020B0503020204020204" pitchFamily="34" charset="-122"/>
              <a:ea typeface="微软雅黑" panose="020B0503020204020204" pitchFamily="34" charset="-122"/>
            </a:endParaRPr>
          </a:p>
        </p:txBody>
      </p:sp>
      <p:sp>
        <p:nvSpPr>
          <p:cNvPr id="77845" name="TextBox 2"/>
          <p:cNvSpPr txBox="1">
            <a:spLocks noChangeArrowheads="1"/>
          </p:cNvSpPr>
          <p:nvPr/>
        </p:nvSpPr>
        <p:spPr bwMode="auto">
          <a:xfrm>
            <a:off x="2668588" y="3925888"/>
            <a:ext cx="3990975" cy="1406525"/>
          </a:xfrm>
          <a:prstGeom prst="rect">
            <a:avLst/>
          </a:prstGeom>
          <a:noFill/>
          <a:ln w="9525">
            <a:noFill/>
            <a:miter lim="800000"/>
          </a:ln>
        </p:spPr>
        <p:txBody>
          <a:bodyPr>
            <a:spAutoFit/>
          </a:bodyPr>
          <a:lstStyle/>
          <a:p>
            <a:pPr>
              <a:lnSpc>
                <a:spcPct val="120000"/>
              </a:lnSpc>
            </a:pPr>
            <a:r>
              <a:rPr lang="zh-CN" altLang="en-US" sz="1200">
                <a:solidFill>
                  <a:srgbClr val="000000"/>
                </a:solidFill>
                <a:latin typeface="微软雅黑" panose="020B0503020204020204" pitchFamily="34" charset="-122"/>
                <a:ea typeface="微软雅黑" panose="020B0503020204020204" pitchFamily="34" charset="-122"/>
              </a:rPr>
              <a:t>中国睡眠研究会睡眠呼吸障碍专业委员会 副主任委员</a:t>
            </a:r>
            <a:endParaRPr lang="en-US" altLang="zh-CN" sz="1200">
              <a:solidFill>
                <a:srgbClr val="000000"/>
              </a:solidFill>
              <a:latin typeface="微软雅黑" panose="020B0503020204020204" pitchFamily="34" charset="-122"/>
              <a:ea typeface="微软雅黑" panose="020B0503020204020204" pitchFamily="34" charset="-122"/>
            </a:endParaRPr>
          </a:p>
          <a:p>
            <a:pPr eaLnBrk="0" hangingPunct="0">
              <a:spcBef>
                <a:spcPct val="20000"/>
              </a:spcBef>
            </a:pPr>
            <a:r>
              <a:rPr lang="zh-CN" altLang="en-US" sz="1200">
                <a:solidFill>
                  <a:srgbClr val="000000"/>
                </a:solidFill>
                <a:latin typeface="微软雅黑" panose="020B0503020204020204" pitchFamily="34" charset="-122"/>
                <a:ea typeface="微软雅黑" panose="020B0503020204020204" pitchFamily="34" charset="-122"/>
              </a:rPr>
              <a:t>中国老年学和老年医学会睡眠科学分会 副主任委员</a:t>
            </a:r>
            <a:endParaRPr lang="en-US" altLang="zh-CN" sz="1200">
              <a:solidFill>
                <a:srgbClr val="000000"/>
              </a:solidFill>
              <a:latin typeface="微软雅黑" panose="020B0503020204020204" pitchFamily="34" charset="-122"/>
              <a:ea typeface="微软雅黑" panose="020B0503020204020204" pitchFamily="34" charset="-122"/>
            </a:endParaRPr>
          </a:p>
          <a:p>
            <a:pPr eaLnBrk="0" hangingPunct="0">
              <a:spcBef>
                <a:spcPct val="20000"/>
              </a:spcBef>
            </a:pPr>
            <a:r>
              <a:rPr lang="zh-CN" altLang="en-US" sz="1200">
                <a:solidFill>
                  <a:srgbClr val="000000"/>
                </a:solidFill>
                <a:latin typeface="微软雅黑" panose="020B0503020204020204" pitchFamily="34" charset="-122"/>
                <a:ea typeface="微软雅黑" panose="020B0503020204020204" pitchFamily="34" charset="-122"/>
              </a:rPr>
              <a:t> 中华医学会呼吸分会睡眠学组委员</a:t>
            </a:r>
            <a:endParaRPr lang="zh-CN" altLang="en-US" sz="1200">
              <a:solidFill>
                <a:srgbClr val="000000"/>
              </a:solidFill>
              <a:latin typeface="微软雅黑" panose="020B0503020204020204" pitchFamily="34" charset="-122"/>
              <a:ea typeface="微软雅黑" panose="020B0503020204020204" pitchFamily="34" charset="-122"/>
            </a:endParaRPr>
          </a:p>
          <a:p>
            <a:pPr eaLnBrk="0" hangingPunct="0">
              <a:spcBef>
                <a:spcPct val="20000"/>
              </a:spcBef>
            </a:pPr>
            <a:r>
              <a:rPr lang="zh-CN" altLang="en-US" sz="1200">
                <a:solidFill>
                  <a:srgbClr val="000000"/>
                </a:solidFill>
                <a:latin typeface="微软雅黑" panose="020B0503020204020204" pitchFamily="34" charset="-122"/>
                <a:ea typeface="微软雅黑" panose="020B0503020204020204" pitchFamily="34" charset="-122"/>
              </a:rPr>
              <a:t> 广东省医师协会睡眠医师分会 副主任委员</a:t>
            </a:r>
            <a:endParaRPr lang="en-US" altLang="zh-CN" sz="1200">
              <a:solidFill>
                <a:srgbClr val="000000"/>
              </a:solidFill>
              <a:latin typeface="微软雅黑" panose="020B0503020204020204" pitchFamily="34" charset="-122"/>
              <a:ea typeface="微软雅黑" panose="020B0503020204020204" pitchFamily="34" charset="-122"/>
            </a:endParaRPr>
          </a:p>
          <a:p>
            <a:pPr eaLnBrk="0" hangingPunct="0">
              <a:spcBef>
                <a:spcPct val="20000"/>
              </a:spcBef>
            </a:pPr>
            <a:r>
              <a:rPr lang="en-US" altLang="zh-CN" sz="1200">
                <a:solidFill>
                  <a:srgbClr val="000000"/>
                </a:solidFill>
                <a:latin typeface="微软雅黑" panose="020B0503020204020204" pitchFamily="34" charset="-122"/>
                <a:ea typeface="微软雅黑" panose="020B0503020204020204" pitchFamily="34" charset="-122"/>
              </a:rPr>
              <a:t> </a:t>
            </a:r>
            <a:r>
              <a:rPr lang="zh-CN" altLang="en-US" sz="1200">
                <a:solidFill>
                  <a:srgbClr val="000000"/>
                </a:solidFill>
                <a:latin typeface="微软雅黑" panose="020B0503020204020204" pitchFamily="34" charset="-122"/>
                <a:ea typeface="微软雅黑" panose="020B0503020204020204" pitchFamily="34" charset="-122"/>
              </a:rPr>
              <a:t>广东省医学会睡眠医学分会 副主任委员</a:t>
            </a:r>
            <a:endParaRPr lang="en-US" altLang="zh-CN" sz="1200">
              <a:solidFill>
                <a:srgbClr val="000000"/>
              </a:solidFill>
              <a:latin typeface="微软雅黑" panose="020B0503020204020204" pitchFamily="34" charset="-122"/>
              <a:ea typeface="微软雅黑" panose="020B0503020204020204" pitchFamily="34" charset="-122"/>
            </a:endParaRPr>
          </a:p>
          <a:p>
            <a:pPr eaLnBrk="0" hangingPunct="0">
              <a:spcBef>
                <a:spcPct val="20000"/>
              </a:spcBef>
            </a:pPr>
            <a:r>
              <a:rPr lang="zh-CN" altLang="en-US" sz="1200">
                <a:solidFill>
                  <a:srgbClr val="000000"/>
                </a:solidFill>
                <a:latin typeface="微软雅黑" panose="020B0503020204020204" pitchFamily="34" charset="-122"/>
                <a:ea typeface="微软雅黑" panose="020B0503020204020204" pitchFamily="34" charset="-122"/>
              </a:rPr>
              <a:t> 广东省社区和慢性病防控专业委员会 常委</a:t>
            </a:r>
            <a:endParaRPr lang="zh-CN" altLang="en-US" sz="1200">
              <a:solidFill>
                <a:srgbClr val="000000"/>
              </a:solidFill>
              <a:latin typeface="微软雅黑" panose="020B0503020204020204" pitchFamily="34" charset="-122"/>
              <a:ea typeface="微软雅黑" panose="020B0503020204020204" pitchFamily="34" charset="-122"/>
            </a:endParaRPr>
          </a:p>
        </p:txBody>
      </p:sp>
      <p:pic>
        <p:nvPicPr>
          <p:cNvPr id="77847" name="图片 29"/>
          <p:cNvPicPr>
            <a:picLocks noChangeAspect="1"/>
          </p:cNvPicPr>
          <p:nvPr/>
        </p:nvPicPr>
        <p:blipFill>
          <a:blip r:embed="rId1"/>
          <a:srcRect t="3896" r="91544" b="3088"/>
          <a:stretch>
            <a:fillRect/>
          </a:stretch>
        </p:blipFill>
        <p:spPr bwMode="auto">
          <a:xfrm>
            <a:off x="2368550" y="5345113"/>
            <a:ext cx="307975" cy="358775"/>
          </a:xfrm>
          <a:prstGeom prst="rect">
            <a:avLst/>
          </a:prstGeom>
          <a:noFill/>
          <a:ln w="9525">
            <a:noFill/>
            <a:miter lim="800000"/>
            <a:headEnd/>
            <a:tailEnd/>
          </a:ln>
        </p:spPr>
      </p:pic>
      <p:sp>
        <p:nvSpPr>
          <p:cNvPr id="77849" name="Text Box 25"/>
          <p:cNvSpPr txBox="1">
            <a:spLocks noChangeArrowheads="1"/>
          </p:cNvSpPr>
          <p:nvPr/>
        </p:nvSpPr>
        <p:spPr bwMode="auto">
          <a:xfrm>
            <a:off x="2687638" y="5354638"/>
            <a:ext cx="2297112" cy="304800"/>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r>
              <a:rPr lang="zh-CN" altLang="en-US" sz="1400" b="1">
                <a:solidFill>
                  <a:srgbClr val="000000"/>
                </a:solidFill>
                <a:latin typeface="微软雅黑" panose="020B0503020204020204" pitchFamily="34" charset="-122"/>
                <a:ea typeface="微软雅黑" panose="020B0503020204020204" pitchFamily="34" charset="-122"/>
              </a:rPr>
              <a:t>科研工作</a:t>
            </a:r>
            <a:endParaRPr lang="zh-CN" altLang="en-US" sz="1400" b="1">
              <a:solidFill>
                <a:srgbClr val="000000"/>
              </a:solidFill>
              <a:latin typeface="微软雅黑" panose="020B0503020204020204" pitchFamily="34" charset="-122"/>
              <a:ea typeface="微软雅黑" panose="020B0503020204020204" pitchFamily="34" charset="-122"/>
            </a:endParaRPr>
          </a:p>
        </p:txBody>
      </p:sp>
      <p:sp>
        <p:nvSpPr>
          <p:cNvPr id="77852" name="Text Box 28"/>
          <p:cNvSpPr txBox="1">
            <a:spLocks noChangeArrowheads="1"/>
          </p:cNvSpPr>
          <p:nvPr/>
        </p:nvSpPr>
        <p:spPr bwMode="auto">
          <a:xfrm>
            <a:off x="2654300" y="5664200"/>
            <a:ext cx="3513138" cy="639763"/>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a:spcBef>
                <a:spcPct val="50000"/>
              </a:spcBef>
            </a:pPr>
            <a:r>
              <a:rPr lang="zh-CN" altLang="en-US" sz="1200" b="1">
                <a:solidFill>
                  <a:srgbClr val="000000"/>
                </a:solidFill>
                <a:latin typeface="微软雅黑" panose="020B0503020204020204" pitchFamily="34" charset="-122"/>
                <a:ea typeface="微软雅黑" panose="020B0503020204020204" pitchFamily="34" charset="-122"/>
              </a:rPr>
              <a:t>研究方向：</a:t>
            </a:r>
            <a:r>
              <a:rPr lang="zh-CN" altLang="en-US" sz="1200">
                <a:solidFill>
                  <a:srgbClr val="000000"/>
                </a:solidFill>
                <a:latin typeface="微软雅黑" panose="020B0503020204020204" pitchFamily="34" charset="-122"/>
                <a:ea typeface="微软雅黑" panose="020B0503020204020204" pitchFamily="34" charset="-122"/>
              </a:rPr>
              <a:t>睡眠呼吸障碍及其相关性问题。包括睡眠呼吸暂停与失眠、亚健康、心血管疾病、肥胖等。 </a:t>
            </a:r>
            <a:endParaRPr lang="zh-CN" altLang="en-US" sz="1200">
              <a:solidFill>
                <a:srgbClr val="000000"/>
              </a:solidFill>
              <a:latin typeface="微软雅黑" panose="020B0503020204020204" pitchFamily="34" charset="-122"/>
              <a:ea typeface="微软雅黑" panose="020B0503020204020204" pitchFamily="34" charset="-122"/>
            </a:endParaRPr>
          </a:p>
        </p:txBody>
      </p:sp>
      <p:pic>
        <p:nvPicPr>
          <p:cNvPr id="77853" name="Picture 2"/>
          <p:cNvPicPr>
            <a:picLocks noChangeAspect="1" noChangeArrowheads="1"/>
          </p:cNvPicPr>
          <p:nvPr/>
        </p:nvPicPr>
        <p:blipFill>
          <a:blip r:embed="rId4"/>
          <a:srcRect/>
          <a:stretch>
            <a:fillRect/>
          </a:stretch>
        </p:blipFill>
        <p:spPr bwMode="auto">
          <a:xfrm>
            <a:off x="6629400" y="5745163"/>
            <a:ext cx="311150" cy="360362"/>
          </a:xfrm>
          <a:prstGeom prst="rect">
            <a:avLst/>
          </a:prstGeom>
          <a:noFill/>
          <a:ln w="9525">
            <a:noFill/>
            <a:miter lim="800000"/>
            <a:headEnd/>
            <a:tailEnd/>
          </a:ln>
        </p:spPr>
      </p:pic>
      <p:sp>
        <p:nvSpPr>
          <p:cNvPr id="77854" name="Text Box 30"/>
          <p:cNvSpPr txBox="1">
            <a:spLocks noChangeArrowheads="1"/>
          </p:cNvSpPr>
          <p:nvPr/>
        </p:nvSpPr>
        <p:spPr bwMode="auto">
          <a:xfrm>
            <a:off x="6991350" y="5730875"/>
            <a:ext cx="3502025" cy="457200"/>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a:spcBef>
                <a:spcPct val="50000"/>
              </a:spcBef>
            </a:pPr>
            <a:r>
              <a:rPr lang="zh-CN" altLang="en-US" sz="1200">
                <a:solidFill>
                  <a:srgbClr val="000000"/>
                </a:solidFill>
                <a:latin typeface="微软雅黑" panose="020B0503020204020204" pitchFamily="34" charset="-122"/>
                <a:ea typeface="微软雅黑" panose="020B0503020204020204" pitchFamily="34" charset="-122"/>
              </a:rPr>
              <a:t>擅长临床研究、真实世界研究、患者管理。学生毕业去向医院、公司双向选择</a:t>
            </a:r>
            <a:endParaRPr lang="zh-CN" altLang="en-US" sz="1200">
              <a:solidFill>
                <a:srgbClr val="00000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2_Office 主题">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1535</Words>
  <Application>WPS 演示</Application>
  <PresentationFormat>Custom</PresentationFormat>
  <Paragraphs>55</Paragraphs>
  <Slides>2</Slides>
  <Notes>0</Notes>
  <HiddenSlides>0</HiddenSlides>
  <MMClips>0</MMClips>
  <ScaleCrop>false</ScaleCrop>
  <HeadingPairs>
    <vt:vector size="6" baseType="variant">
      <vt:variant>
        <vt:lpstr>已用的字体</vt:lpstr>
      </vt:variant>
      <vt:variant>
        <vt:i4>10</vt:i4>
      </vt:variant>
      <vt:variant>
        <vt:lpstr>主题</vt:lpstr>
      </vt:variant>
      <vt:variant>
        <vt:i4>3</vt:i4>
      </vt:variant>
      <vt:variant>
        <vt:lpstr>幻灯片标题</vt:lpstr>
      </vt:variant>
      <vt:variant>
        <vt:i4>2</vt:i4>
      </vt:variant>
    </vt:vector>
  </HeadingPairs>
  <TitlesOfParts>
    <vt:vector size="15" baseType="lpstr">
      <vt:lpstr>Arial</vt:lpstr>
      <vt:lpstr>宋体</vt:lpstr>
      <vt:lpstr>Wingdings</vt:lpstr>
      <vt:lpstr>Calibri</vt:lpstr>
      <vt:lpstr>Calibri Light</vt:lpstr>
      <vt:lpstr>Calibri Light</vt:lpstr>
      <vt:lpstr>微软雅黑</vt:lpstr>
      <vt:lpstr>OTNEJMScalaSansLF</vt:lpstr>
      <vt:lpstr>Arial Unicode MS</vt:lpstr>
      <vt:lpstr>Segoe Print</vt:lpstr>
      <vt:lpstr>4_Office 主题</vt:lpstr>
      <vt:lpstr>5_Office 主题</vt:lpstr>
      <vt:lpstr>2_Office 主题</vt:lpstr>
      <vt:lpstr>PowerPoint 演示文稿</vt:lpstr>
      <vt:lpstr>PowerPoint 演示文稿</vt:lpstr>
    </vt:vector>
  </TitlesOfParts>
  <Company>zsb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china</dc:creator>
  <cp:lastModifiedBy>netuser</cp:lastModifiedBy>
  <cp:revision>375</cp:revision>
  <dcterms:created xsi:type="dcterms:W3CDTF">2015-05-04T02:17:00Z</dcterms:created>
  <dcterms:modified xsi:type="dcterms:W3CDTF">2017-09-29T06:27:18Z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2052-10.1.0.6748</vt:lpwstr>
  </property>
</Properties>
</file>