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3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D9E36-4D20-6748-A570-80A0AE63D01C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99284-4CA7-C043-AE9F-35DCC804D132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787129" y="-2801"/>
            <a:ext cx="6182915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244" name="图片 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1894285" y="1274764"/>
            <a:ext cx="23217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0245" name="文本框 11"/>
          <p:cNvSpPr txBox="1">
            <a:spLocks noChangeArrowheads="1"/>
          </p:cNvSpPr>
          <p:nvPr/>
        </p:nvSpPr>
        <p:spPr bwMode="auto">
          <a:xfrm>
            <a:off x="1894285" y="1804988"/>
            <a:ext cx="3153965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硕士：急诊医学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46" name="文本框 12"/>
          <p:cNvSpPr txBox="1">
            <a:spLocks noChangeArrowheads="1"/>
          </p:cNvSpPr>
          <p:nvPr/>
        </p:nvSpPr>
        <p:spPr bwMode="auto">
          <a:xfrm>
            <a:off x="259556" y="4251326"/>
            <a:ext cx="1428750" cy="1858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</a:t>
            </a:r>
            <a:r>
              <a:rPr kumimoji="0" lang="fr-FR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</a:t>
            </a:r>
            <a:r>
              <a:rPr kumimoji="0" lang="fr-FR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</a:t>
            </a:r>
            <a:r>
              <a:rPr kumimoji="0" lang="fr-FR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3827812-60811</a:t>
            </a:r>
            <a:endParaRPr kumimoji="0" lang="fr-FR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r-FR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Email: </a:t>
            </a:r>
            <a:r>
              <a:rPr kumimoji="0" lang="fr-FR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wenmiaoyun041105@163.com</a:t>
            </a:r>
            <a:endParaRPr kumimoji="0" lang="fr-FR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47" name="文本框 13"/>
          <p:cNvSpPr txBox="1">
            <a:spLocks noChangeArrowheads="1"/>
          </p:cNvSpPr>
          <p:nvPr/>
        </p:nvSpPr>
        <p:spPr bwMode="auto">
          <a:xfrm>
            <a:off x="5135166" y="1600200"/>
            <a:ext cx="3321844" cy="22344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 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脓毒症、脓毒症相关性脑损伤</a:t>
            </a:r>
            <a:endParaRPr kumimoji="0" lang="en-US" altLang="zh-CN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defTabSz="91440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已发表论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余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，其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第一作者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被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省医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评为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十大青年岗位能手；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2009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年参加广州市急救技能比赛获二等奖；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年参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省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医急救技能比赛获一等奖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2013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年红十字会省医青年心肺复苏比赛第一名；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被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省医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评为亚运优秀志愿者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被省医评为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“优秀共产党员”称号。  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defTabSz="91440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研究资助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主持省科技、省自然等基金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787129" y="6569870"/>
            <a:ext cx="6924675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848628" y="-84388"/>
            <a:ext cx="3002726" cy="820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温妙云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副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、硕士生导师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850491" y="623694"/>
            <a:ext cx="5845969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zh-CN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中华医学会急诊医学分会第九届委员会</a:t>
            </a:r>
            <a:r>
              <a:rPr lang="zh-CN" altLang="zh-CN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青年委员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endParaRPr lang="zh-CN" altLang="zh-CN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zh-CN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卫生部海峡两岸医药卫生交流协会急诊医学专业委员会委员</a:t>
            </a:r>
            <a:endParaRPr lang="zh-CN" altLang="zh-CN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33376" y="1"/>
            <a:ext cx="1354931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52" name="矩形 2"/>
          <p:cNvSpPr>
            <a:spLocks noChangeArrowheads="1"/>
          </p:cNvSpPr>
          <p:nvPr/>
        </p:nvSpPr>
        <p:spPr bwMode="auto">
          <a:xfrm>
            <a:off x="1984772" y="3419475"/>
            <a:ext cx="2866581" cy="9725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2003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广东医学院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医学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2014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南方医科大学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医学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硕士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2017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南方医科大学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在职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博士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2013-2014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哈佛大学医学院访问学者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53" name="文本框 17"/>
          <p:cNvSpPr txBox="1">
            <a:spLocks noChangeArrowheads="1"/>
          </p:cNvSpPr>
          <p:nvPr/>
        </p:nvSpPr>
        <p:spPr bwMode="auto">
          <a:xfrm>
            <a:off x="2105025" y="1300164"/>
            <a:ext cx="1454244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0254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1894285" y="3052764"/>
            <a:ext cx="23217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5" name="文本框 25"/>
          <p:cNvSpPr txBox="1">
            <a:spLocks noChangeArrowheads="1"/>
          </p:cNvSpPr>
          <p:nvPr/>
        </p:nvSpPr>
        <p:spPr bwMode="auto">
          <a:xfrm>
            <a:off x="2105025" y="3063565"/>
            <a:ext cx="2877711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教育经历（或者教育与工作经历）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0256" name="图片 2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5048251" y="1274764"/>
            <a:ext cx="230981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7" name="文本框 28"/>
          <p:cNvSpPr txBox="1">
            <a:spLocks noChangeArrowheads="1"/>
          </p:cNvSpPr>
          <p:nvPr/>
        </p:nvSpPr>
        <p:spPr bwMode="auto">
          <a:xfrm>
            <a:off x="5258991" y="1300164"/>
            <a:ext cx="915635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0258" name="图片 32"/>
          <p:cNvPicPr>
            <a:picLocks noChangeAspect="1"/>
          </p:cNvPicPr>
          <p:nvPr/>
        </p:nvPicPr>
        <p:blipFill>
          <a:blip r:embed="rId2"/>
          <a:srcRect l="9991" r="8128"/>
          <a:stretch>
            <a:fillRect/>
          </a:stretch>
        </p:blipFill>
        <p:spPr bwMode="auto">
          <a:xfrm>
            <a:off x="8108156" y="85725"/>
            <a:ext cx="842963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9" name="文本框 3"/>
          <p:cNvSpPr txBox="1">
            <a:spLocks noChangeArrowheads="1"/>
          </p:cNvSpPr>
          <p:nvPr/>
        </p:nvSpPr>
        <p:spPr bwMode="auto">
          <a:xfrm>
            <a:off x="1028700" y="2165350"/>
            <a:ext cx="34529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" name="图片 1" descr="DSC_5566-修改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9" y="1362358"/>
            <a:ext cx="1791502" cy="227285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984773" y="4557906"/>
            <a:ext cx="67270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医学技术优势：</a:t>
            </a:r>
            <a:r>
              <a:rPr lang="zh-CN" altLang="zh-CN" sz="1200" dirty="0"/>
              <a:t>本人从事的主要研究方向是脓毒症及脓毒症相关性脑损伤。脓毒症是一种危及</a:t>
            </a:r>
            <a:r>
              <a:rPr lang="zh-CN" altLang="zh-CN" sz="1200" dirty="0" smtClean="0"/>
              <a:t>生命的疾病</a:t>
            </a:r>
            <a:r>
              <a:rPr lang="zh-CN" altLang="zh-CN" sz="1200" dirty="0"/>
              <a:t>，机体对感染的反应损伤了自身组织和器官。尽管抗生素疗法和现代生命</a:t>
            </a:r>
            <a:r>
              <a:rPr lang="zh-CN" altLang="zh-CN" sz="1200" dirty="0" smtClean="0"/>
              <a:t>支持不断改进</a:t>
            </a:r>
            <a:r>
              <a:rPr lang="zh-CN" altLang="zh-CN" sz="1200" dirty="0"/>
              <a:t>，但是脓毒症患者的致死率仍然高达</a:t>
            </a:r>
            <a:r>
              <a:rPr lang="en-US" altLang="zh-CN" sz="1200" dirty="0"/>
              <a:t>30%-60%</a:t>
            </a:r>
            <a:r>
              <a:rPr lang="zh-CN" altLang="zh-CN" sz="1200" dirty="0"/>
              <a:t>。脓毒症相关性脑损伤是脓毒症常见</a:t>
            </a:r>
            <a:r>
              <a:rPr lang="zh-CN" altLang="zh-CN" sz="1200" dirty="0" smtClean="0"/>
              <a:t>的并</a:t>
            </a:r>
            <a:r>
              <a:rPr lang="zh-CN" altLang="zh-CN" sz="1200" dirty="0"/>
              <a:t>发症，指大脑在没有直接感染的临床或实验室证据的前提下，因全身对感染反应所引起</a:t>
            </a:r>
            <a:r>
              <a:rPr lang="zh-CN" altLang="zh-CN" sz="1200" dirty="0" smtClean="0"/>
              <a:t>的弥漫或多灶</a:t>
            </a:r>
            <a:r>
              <a:rPr lang="zh-CN" altLang="zh-CN" sz="1200" dirty="0"/>
              <a:t>性的脑功能障碍，发病率在</a:t>
            </a:r>
            <a:r>
              <a:rPr lang="en-US" altLang="zh-CN" sz="1200" dirty="0"/>
              <a:t>9%</a:t>
            </a:r>
            <a:r>
              <a:rPr lang="zh-CN" altLang="zh-CN" sz="1200" dirty="0"/>
              <a:t>～</a:t>
            </a:r>
            <a:r>
              <a:rPr lang="en-US" altLang="zh-CN" sz="1200" dirty="0"/>
              <a:t>71%</a:t>
            </a:r>
            <a:r>
              <a:rPr lang="zh-CN" altLang="zh-CN" sz="1200" dirty="0"/>
              <a:t>；有研究发现脓毒症合并有脑病的死亡率 （</a:t>
            </a:r>
            <a:r>
              <a:rPr lang="en-US" altLang="zh-CN" sz="1200" dirty="0"/>
              <a:t>49%</a:t>
            </a:r>
            <a:r>
              <a:rPr lang="zh-CN" altLang="zh-CN" sz="1200" dirty="0"/>
              <a:t>）明显高于没有神经症状（</a:t>
            </a:r>
            <a:r>
              <a:rPr lang="en-US" altLang="zh-CN" sz="1200" dirty="0"/>
              <a:t>26%</a:t>
            </a:r>
            <a:r>
              <a:rPr lang="zh-CN" altLang="zh-CN" sz="1200" dirty="0"/>
              <a:t>）的患者；出现脑损伤的患者不但有较高的住院</a:t>
            </a:r>
            <a:r>
              <a:rPr lang="zh-CN" altLang="zh-CN" sz="1200" dirty="0" smtClean="0"/>
              <a:t>死亡率</a:t>
            </a:r>
            <a:r>
              <a:rPr lang="zh-CN" altLang="zh-CN" sz="1200" dirty="0"/>
              <a:t>（</a:t>
            </a:r>
            <a:r>
              <a:rPr lang="en-US" altLang="zh-CN" sz="1200" dirty="0"/>
              <a:t>16%</a:t>
            </a:r>
            <a:r>
              <a:rPr lang="zh-CN" altLang="zh-CN" sz="1200" dirty="0"/>
              <a:t>～</a:t>
            </a:r>
            <a:r>
              <a:rPr lang="en-US" altLang="zh-CN" sz="1200" dirty="0"/>
              <a:t>63%</a:t>
            </a:r>
            <a:r>
              <a:rPr lang="zh-CN" altLang="zh-CN" sz="1200" dirty="0"/>
              <a:t>），对于存活患者也可能存在认知功能障碍。</a:t>
            </a:r>
            <a:r>
              <a:rPr lang="zh-CN" altLang="zh-CN" sz="1200" dirty="0" smtClean="0"/>
              <a:t>如何能够及时诊断脓毒症及其并发症对减少脓毒症</a:t>
            </a:r>
            <a:r>
              <a:rPr lang="zh-CN" altLang="zh-CN" sz="1200" dirty="0"/>
              <a:t>患者发病率、致残率和致死率是当前医学研究的重要课题。 </a:t>
            </a:r>
            <a:r>
              <a:rPr lang="zh-CN" altLang="zh-CN" sz="1200" dirty="0" smtClean="0">
                <a:effectLst/>
              </a:rPr>
              <a:t> 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12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WPS 演示</Application>
  <PresentationFormat>全屏显示(4:3)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Arial</vt:lpstr>
      <vt:lpstr>Calibri</vt:lpstr>
      <vt:lpstr>微软雅黑</vt:lpstr>
      <vt:lpstr>Calibri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温 妙云</dc:creator>
  <cp:lastModifiedBy>netuser</cp:lastModifiedBy>
  <cp:revision>13</cp:revision>
  <dcterms:created xsi:type="dcterms:W3CDTF">2017-09-28T13:47:00Z</dcterms:created>
  <dcterms:modified xsi:type="dcterms:W3CDTF">2017-09-29T00:24:27Z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