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3"/>
  </p:notesMasterIdLst>
  <p:sldIdLst>
    <p:sldId id="446" r:id="rId2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3203" autoAdjust="0"/>
  </p:normalViewPr>
  <p:slideViewPr>
    <p:cSldViewPr snapToGrid="0">
      <p:cViewPr varScale="1">
        <p:scale>
          <a:sx n="74" d="100"/>
          <a:sy n="74" d="100"/>
        </p:scale>
        <p:origin x="44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128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711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842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61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35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570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25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558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61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372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411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308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60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4425" y="1355"/>
            <a:ext cx="8242300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7411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文本框 11"/>
          <p:cNvSpPr txBox="1">
            <a:spLocks noChangeArrowheads="1"/>
          </p:cNvSpPr>
          <p:nvPr/>
        </p:nvSpPr>
        <p:spPr bwMode="auto">
          <a:xfrm>
            <a:off x="2712243" y="1683177"/>
            <a:ext cx="35798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临床医学专业  学术型硕士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7413" name="文本框 12"/>
          <p:cNvSpPr txBox="1">
            <a:spLocks noChangeArrowheads="1"/>
          </p:cNvSpPr>
          <p:nvPr/>
        </p:nvSpPr>
        <p:spPr bwMode="auto">
          <a:xfrm>
            <a:off x="330200" y="4103224"/>
            <a:ext cx="2195513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Tel: (20)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83827812-10810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Email: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wsscome@126.com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7414" name="文本框 13"/>
          <p:cNvSpPr txBox="1">
            <a:spLocks noChangeArrowheads="1"/>
          </p:cNvSpPr>
          <p:nvPr/>
        </p:nvSpPr>
        <p:spPr bwMode="auto">
          <a:xfrm>
            <a:off x="6846888" y="1679575"/>
            <a:ext cx="4429125" cy="208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研究方向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小儿心血管病临床诊治；先天性心脏病介入治疗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  <a:p>
            <a:pPr marL="0" marR="0" lvl="0" indent="0" algn="l" defTabSz="914400" rtl="0" eaLnBrk="1" fontAlgn="base" latinLnBrk="0" hangingPunct="1">
              <a:lnSpc>
                <a:spcPts val="1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cs typeface="宋体" pitchFamily="2" charset="-122"/>
              </a:rPr>
              <a:t>小儿心血管病超声诊断</a:t>
            </a:r>
            <a:endParaRPr lang="en-US" altLang="zh-CN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/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主要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业绩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</a:t>
            </a:r>
            <a:r>
              <a:rPr lang="en-US" altLang="zh-CN" sz="1200" dirty="0" smtClean="0"/>
              <a:t>. </a:t>
            </a:r>
          </a:p>
          <a:p>
            <a:pPr lvl="0"/>
            <a:r>
              <a:rPr lang="zh-CN" altLang="en-US" sz="1200" dirty="0" smtClean="0"/>
              <a:t>近</a:t>
            </a:r>
            <a:r>
              <a:rPr lang="zh-CN" altLang="en-US" sz="1200" dirty="0"/>
              <a:t>五</a:t>
            </a:r>
            <a:r>
              <a:rPr lang="zh-CN" altLang="en-US" sz="1200" dirty="0" smtClean="0"/>
              <a:t>年第一作者发表的临床</a:t>
            </a:r>
            <a:r>
              <a:rPr lang="en-US" altLang="zh-CN" sz="1200" dirty="0" smtClean="0"/>
              <a:t>SCI</a:t>
            </a:r>
            <a:r>
              <a:rPr lang="zh-CN" altLang="en-US" sz="1200" dirty="0" smtClean="0"/>
              <a:t>论文</a:t>
            </a:r>
            <a:endParaRPr lang="en-US" altLang="zh-CN" sz="1200" dirty="0" smtClean="0"/>
          </a:p>
          <a:p>
            <a:pPr lvl="0"/>
            <a:r>
              <a:rPr lang="en-US" altLang="zh-CN" sz="1200" b="1" i="1" dirty="0" err="1" smtClean="0"/>
              <a:t>Ultraschall</a:t>
            </a:r>
            <a:r>
              <a:rPr lang="en-US" altLang="zh-CN" sz="1200" b="1" i="1" dirty="0" smtClean="0"/>
              <a:t> </a:t>
            </a:r>
            <a:r>
              <a:rPr lang="en-US" altLang="zh-CN" sz="1200" b="1" i="1" dirty="0"/>
              <a:t>in Med. </a:t>
            </a:r>
            <a:r>
              <a:rPr lang="en-US" altLang="zh-CN" sz="1200" dirty="0"/>
              <a:t>2016; 37(03): 303-306. (</a:t>
            </a:r>
            <a:r>
              <a:rPr lang="zh-CN" altLang="zh-CN" sz="1200" dirty="0"/>
              <a:t>声学</a:t>
            </a:r>
            <a:r>
              <a:rPr lang="en-US" altLang="zh-CN" sz="1200" dirty="0"/>
              <a:t>I</a:t>
            </a:r>
            <a:r>
              <a:rPr lang="zh-CN" altLang="zh-CN" sz="1200" dirty="0"/>
              <a:t>区杂志</a:t>
            </a:r>
            <a:r>
              <a:rPr lang="en-US" altLang="zh-CN" sz="1200" dirty="0" smtClean="0"/>
              <a:t>)</a:t>
            </a:r>
            <a:r>
              <a:rPr lang="zh-CN" altLang="en-US" sz="1200" dirty="0" smtClean="0"/>
              <a:t>；</a:t>
            </a:r>
            <a:r>
              <a:rPr lang="en-US" altLang="zh-CN" sz="1200" b="1" i="1" dirty="0" err="1" smtClean="0"/>
              <a:t>Ultraschall</a:t>
            </a:r>
            <a:r>
              <a:rPr lang="en-US" altLang="zh-CN" sz="1200" b="1" i="1" dirty="0" smtClean="0"/>
              <a:t> in </a:t>
            </a:r>
            <a:r>
              <a:rPr lang="en-US" altLang="zh-CN" sz="1200" b="1" i="1" dirty="0"/>
              <a:t>Med. </a:t>
            </a:r>
            <a:r>
              <a:rPr lang="en-US" altLang="zh-CN" sz="1200" dirty="0"/>
              <a:t>2015; 36(5):511-516. (</a:t>
            </a:r>
            <a:r>
              <a:rPr lang="zh-CN" altLang="zh-CN" sz="1200" dirty="0"/>
              <a:t>声学</a:t>
            </a:r>
            <a:r>
              <a:rPr lang="en-US" altLang="zh-CN" sz="1200" dirty="0"/>
              <a:t>I</a:t>
            </a:r>
            <a:r>
              <a:rPr lang="zh-CN" altLang="zh-CN" sz="1200" dirty="0"/>
              <a:t>区杂志</a:t>
            </a:r>
            <a:r>
              <a:rPr lang="en-US" altLang="zh-CN" sz="1200" dirty="0" smtClean="0"/>
              <a:t>);</a:t>
            </a:r>
          </a:p>
          <a:p>
            <a:pPr lvl="0"/>
            <a:r>
              <a:rPr lang="en-US" altLang="zh-CN" sz="1200" b="1" i="1" dirty="0" smtClean="0"/>
              <a:t>J Ultrasound  Med</a:t>
            </a:r>
            <a:r>
              <a:rPr lang="en-US" altLang="zh-CN" sz="1200" dirty="0" smtClean="0"/>
              <a:t>, </a:t>
            </a:r>
            <a:r>
              <a:rPr lang="en-US" altLang="zh-CN" sz="1200" dirty="0"/>
              <a:t>2016, 35(8):</a:t>
            </a:r>
            <a:r>
              <a:rPr lang="en-US" altLang="zh-CN" sz="1200" dirty="0" smtClean="0"/>
              <a:t>1783-90; </a:t>
            </a:r>
          </a:p>
          <a:p>
            <a:pPr lvl="0"/>
            <a:r>
              <a:rPr lang="en-US" altLang="zh-CN" sz="1200" dirty="0" smtClean="0"/>
              <a:t>C</a:t>
            </a:r>
            <a:r>
              <a:rPr lang="en-US" altLang="zh-CN" sz="1200" b="1" i="1" dirty="0" smtClean="0"/>
              <a:t>ardiology</a:t>
            </a:r>
            <a:r>
              <a:rPr lang="en-US" altLang="zh-CN" sz="1200" dirty="0"/>
              <a:t>, 2016;135(3):</a:t>
            </a:r>
            <a:r>
              <a:rPr lang="en-US" altLang="zh-CN" sz="1200" dirty="0" smtClean="0"/>
              <a:t>179-187;</a:t>
            </a:r>
          </a:p>
          <a:p>
            <a:pPr lvl="0"/>
            <a:r>
              <a:rPr lang="en-US" altLang="zh-CN" sz="1200" b="1" i="1" dirty="0" smtClean="0"/>
              <a:t>Int </a:t>
            </a:r>
            <a:r>
              <a:rPr lang="en-US" altLang="zh-CN" sz="1200" b="1" i="1" dirty="0"/>
              <a:t>J </a:t>
            </a:r>
            <a:r>
              <a:rPr lang="en-US" altLang="zh-CN" sz="1200" b="1" i="1" dirty="0" err="1"/>
              <a:t>Cardiol</a:t>
            </a:r>
            <a:r>
              <a:rPr lang="en-US" altLang="zh-CN" sz="1200" dirty="0" smtClean="0"/>
              <a:t>, </a:t>
            </a:r>
            <a:r>
              <a:rPr lang="en-US" altLang="zh-CN" sz="1200" dirty="0"/>
              <a:t>2014, 174(1):171-173. </a:t>
            </a:r>
            <a:endParaRPr lang="en-US" altLang="zh-CN" sz="1200" dirty="0" smtClean="0"/>
          </a:p>
          <a:p>
            <a:pPr lvl="0"/>
            <a:r>
              <a:rPr lang="en-US" altLang="zh-CN" sz="1200" b="1" i="1" dirty="0" smtClean="0"/>
              <a:t>Int </a:t>
            </a:r>
            <a:r>
              <a:rPr lang="en-US" altLang="zh-CN" sz="1200" b="1" i="1" dirty="0"/>
              <a:t>J </a:t>
            </a:r>
            <a:r>
              <a:rPr lang="en-US" altLang="zh-CN" sz="1200" b="1" i="1" dirty="0" err="1"/>
              <a:t>Cardiol</a:t>
            </a:r>
            <a:r>
              <a:rPr lang="en-US" altLang="zh-CN" sz="1200" b="1" i="1" dirty="0"/>
              <a:t> </a:t>
            </a:r>
            <a:r>
              <a:rPr lang="en-US" altLang="zh-CN" sz="1200" dirty="0" smtClean="0"/>
              <a:t>2014</a:t>
            </a:r>
            <a:r>
              <a:rPr lang="en-US" altLang="zh-CN" sz="1200" dirty="0"/>
              <a:t>, 172: </a:t>
            </a:r>
            <a:r>
              <a:rPr lang="en-US" altLang="zh-CN" sz="1200" dirty="0" smtClean="0"/>
              <a:t>e196-e198.</a:t>
            </a:r>
          </a:p>
          <a:p>
            <a:pPr lvl="0"/>
            <a:r>
              <a:rPr lang="en-US" altLang="zh-CN" sz="1200" b="1" i="1" dirty="0" smtClean="0"/>
              <a:t>Pediatrics </a:t>
            </a:r>
            <a:r>
              <a:rPr lang="en-US" altLang="zh-CN" sz="1200" b="1" i="1" dirty="0"/>
              <a:t>International</a:t>
            </a:r>
            <a:r>
              <a:rPr lang="en-US" altLang="zh-CN" sz="1200" dirty="0"/>
              <a:t>, 2014, 56:173-179. </a:t>
            </a:r>
            <a:endParaRPr lang="zh-CN" altLang="zh-CN" sz="1200" dirty="0"/>
          </a:p>
        </p:txBody>
      </p:sp>
      <p:sp>
        <p:nvSpPr>
          <p:cNvPr id="17415" name="文本框 16"/>
          <p:cNvSpPr txBox="1">
            <a:spLocks noChangeArrowheads="1"/>
          </p:cNvSpPr>
          <p:nvPr/>
        </p:nvSpPr>
        <p:spPr bwMode="auto">
          <a:xfrm>
            <a:off x="2630487" y="3615880"/>
            <a:ext cx="3589338" cy="162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zh-CN" sz="1200" b="1" dirty="0"/>
              <a:t>卫生部首批先天性心脏病介入治疗培训导师，国家医学考试中心先心病介入诊疗资质考试首批面试考官。从事小儿心血管病临床诊治工作</a:t>
            </a:r>
            <a:r>
              <a:rPr lang="en-US" altLang="zh-CN" sz="1200" b="1" dirty="0"/>
              <a:t>20</a:t>
            </a:r>
            <a:r>
              <a:rPr lang="zh-CN" altLang="zh-CN" sz="1200" b="1" dirty="0"/>
              <a:t>余年，在先天性心脏病介入治疗、小儿心血管病超声诊断、小儿心肌病诊治等领域具有较深入研究。获得国家科技发明二等奖</a:t>
            </a:r>
            <a:r>
              <a:rPr lang="en-US" altLang="zh-CN" sz="1200" b="1" dirty="0"/>
              <a:t>1</a:t>
            </a:r>
            <a:r>
              <a:rPr lang="zh-CN" altLang="zh-CN" sz="1200" b="1" dirty="0"/>
              <a:t>项、宋庆龄儿科医学奖</a:t>
            </a:r>
            <a:r>
              <a:rPr lang="en-US" altLang="zh-CN" sz="1200" b="1" dirty="0"/>
              <a:t>1</a:t>
            </a:r>
            <a:r>
              <a:rPr lang="zh-CN" altLang="zh-CN" sz="1200" b="1" dirty="0"/>
              <a:t>项、广东省科技进步一等奖</a:t>
            </a:r>
            <a:r>
              <a:rPr lang="en-US" altLang="zh-CN" sz="1200" b="1" dirty="0"/>
              <a:t>1</a:t>
            </a:r>
            <a:r>
              <a:rPr lang="zh-CN" altLang="zh-CN" sz="1200" b="1" dirty="0"/>
              <a:t>项、广东省科技进步二等奖</a:t>
            </a:r>
            <a:r>
              <a:rPr lang="en-US" altLang="zh-CN" sz="1200" b="1" dirty="0"/>
              <a:t>1</a:t>
            </a:r>
            <a:r>
              <a:rPr lang="zh-CN" altLang="zh-CN" sz="1200" b="1" dirty="0"/>
              <a:t>项。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/>
        </p:nvSpPr>
        <p:spPr bwMode="auto">
          <a:xfrm>
            <a:off x="2640013" y="76200"/>
            <a:ext cx="3579812" cy="430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王树水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525145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主任医师  广东省心血管病研究所心儿科副主任</a:t>
            </a:r>
            <a:endParaRPr kumimoji="0" lang="en-US" altLang="zh-CN" sz="1400" b="1" i="0" u="none" strike="noStrike" kern="1200" cap="none" spc="12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广东省介入性心脏病学会结构性心脏病分会侯任主任委员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6088" y="0"/>
            <a:ext cx="1804987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7420" name="矩形 2"/>
          <p:cNvSpPr>
            <a:spLocks noChangeArrowheads="1"/>
          </p:cNvSpPr>
          <p:nvPr/>
        </p:nvSpPr>
        <p:spPr bwMode="auto">
          <a:xfrm>
            <a:off x="2644775" y="2517775"/>
            <a:ext cx="371475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1993      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山东医科大学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        医学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学士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2003"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广东省心血管病研究所    医学硕士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2014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广东省心血管病研究所    医学博士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/>
        </p:nvSpPr>
        <p:spPr bwMode="auto">
          <a:xfrm>
            <a:off x="2808288" y="1300163"/>
            <a:ext cx="1441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17422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211137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/>
        </p:nvSpPr>
        <p:spPr bwMode="auto">
          <a:xfrm>
            <a:off x="2808288" y="2136775"/>
            <a:ext cx="9028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pic>
        <p:nvPicPr>
          <p:cNvPr id="17424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科研工作</a:t>
            </a:r>
          </a:p>
        </p:txBody>
      </p:sp>
      <p:pic>
        <p:nvPicPr>
          <p:cNvPr id="17427" name="图片 24"/>
          <p:cNvPicPr>
            <a:picLocks noChangeAspect="1"/>
          </p:cNvPicPr>
          <p:nvPr/>
        </p:nvPicPr>
        <p:blipFill>
          <a:blip r:embed="rId3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44" y="1299045"/>
            <a:ext cx="1556413" cy="216860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987" y="3880591"/>
            <a:ext cx="3663263" cy="249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7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3148</TotalTime>
  <Words>245</Words>
  <Application>Microsoft Office PowerPoint</Application>
  <PresentationFormat>宽屏</PresentationFormat>
  <Paragraphs>23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宋体</vt:lpstr>
      <vt:lpstr>微软雅黑</vt:lpstr>
      <vt:lpstr>Arial</vt:lpstr>
      <vt:lpstr>Calibri</vt:lpstr>
      <vt:lpstr>Calibri Light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dell</cp:lastModifiedBy>
  <cp:revision>367</cp:revision>
  <dcterms:created xsi:type="dcterms:W3CDTF">2015-05-04T02:17:26Z</dcterms:created>
  <dcterms:modified xsi:type="dcterms:W3CDTF">2017-09-29T09:36:23Z</dcterms:modified>
</cp:coreProperties>
</file>