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3"/>
  </p:notesMasterIdLst>
  <p:sldIdLst>
    <p:sldId id="448" r:id="rId2"/>
  </p:sldIdLst>
  <p:sldSz cx="12192000" cy="6858000"/>
  <p:notesSz cx="6858000" cy="9947275"/>
  <p:defaultTex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000"/>
    <a:srgbClr val="E46D0A"/>
    <a:srgbClr val="C0504E"/>
    <a:srgbClr val="FBCB29"/>
    <a:srgbClr val="14007C"/>
    <a:srgbClr val="44546A"/>
    <a:srgbClr val="130179"/>
    <a:srgbClr val="00B0F0"/>
    <a:srgbClr val="376092"/>
    <a:srgbClr val="082C3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3203" autoAdjust="0"/>
  </p:normalViewPr>
  <p:slideViewPr>
    <p:cSldViewPr snapToGrid="0">
      <p:cViewPr varScale="1">
        <p:scale>
          <a:sx n="79" d="100"/>
          <a:sy n="79" d="100"/>
        </p:scale>
        <p:origin x="-90" y="-6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99091"/>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99091"/>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DA1E5227-7275-4FAD-8045-5E43A9DEFCA5}" type="datetimeFigureOut">
              <a:rPr lang="zh-CN" altLang="en-US"/>
              <a:pPr>
                <a:defRPr/>
              </a:pPr>
              <a:t>2017/9/30</a:t>
            </a:fld>
            <a:endParaRPr lang="zh-CN" altLang="en-US"/>
          </a:p>
        </p:txBody>
      </p:sp>
      <p:sp>
        <p:nvSpPr>
          <p:cNvPr id="4" name="幻灯片图像占位符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9448185"/>
            <a:ext cx="2971800" cy="49909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6E862D0-2B7E-4F25-9618-F4C0670918B0}" type="slidenum">
              <a:rPr lang="zh-CN" altLang="en-US"/>
              <a:pPr/>
              <a:t>‹#›</a:t>
            </a:fld>
            <a:endParaRPr lang="zh-CN" altLang="en-US"/>
          </a:p>
        </p:txBody>
      </p:sp>
    </p:spTree>
    <p:extLst>
      <p:ext uri="{BB962C8B-B14F-4D97-AF65-F5344CB8AC3E}">
        <p14:creationId xmlns:p14="http://schemas.microsoft.com/office/powerpoint/2010/main" xmlns="" val="12371285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92E66F45-E083-45A9-9A6B-F6CDDC2C82C3}" type="datetimeFigureOut">
              <a:rPr lang="zh-CN" altLang="en-US"/>
              <a:pPr>
                <a:defRPr/>
              </a:pPr>
              <a:t>2017/9/30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37C5FA5-EDB1-42CD-BF72-1C7D4EBDC753}" type="slidenum">
              <a:rPr lang="zh-CN" altLang="en-US"/>
              <a:pPr>
                <a:defRPr/>
              </a:pPr>
              <a:t>‹#›</a:t>
            </a:fld>
            <a:endParaRPr lang="zh-CN" altLang="en-US"/>
          </a:p>
        </p:txBody>
      </p:sp>
    </p:spTree>
    <p:extLst>
      <p:ext uri="{BB962C8B-B14F-4D97-AF65-F5344CB8AC3E}">
        <p14:creationId xmlns:p14="http://schemas.microsoft.com/office/powerpoint/2010/main" xmlns="" val="200711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F326620C-F03E-4C66-93D2-ACB1EC2326C4}" type="datetimeFigureOut">
              <a:rPr lang="zh-CN" altLang="en-US"/>
              <a:pPr>
                <a:defRPr/>
              </a:pPr>
              <a:t>2017/9/30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D538786-88AB-4F8F-A871-61C6C2A1B3E8}" type="slidenum">
              <a:rPr lang="zh-CN" altLang="en-US"/>
              <a:pPr>
                <a:defRPr/>
              </a:pPr>
              <a:t>‹#›</a:t>
            </a:fld>
            <a:endParaRPr lang="zh-CN" altLang="en-US"/>
          </a:p>
        </p:txBody>
      </p:sp>
    </p:spTree>
    <p:extLst>
      <p:ext uri="{BB962C8B-B14F-4D97-AF65-F5344CB8AC3E}">
        <p14:creationId xmlns:p14="http://schemas.microsoft.com/office/powerpoint/2010/main" xmlns="" val="718422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41D0C00E-339D-4670-B3B2-0AA7BEF3997B}" type="datetimeFigureOut">
              <a:rPr lang="zh-CN" altLang="en-US"/>
              <a:pPr>
                <a:defRPr/>
              </a:pPr>
              <a:t>2017/9/30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7E7991A-197C-43AC-A8B5-DD63DFE82559}" type="slidenum">
              <a:rPr lang="zh-CN" altLang="en-US"/>
              <a:pPr>
                <a:defRPr/>
              </a:pPr>
              <a:t>‹#›</a:t>
            </a:fld>
            <a:endParaRPr lang="zh-CN" altLang="en-US"/>
          </a:p>
        </p:txBody>
      </p:sp>
    </p:spTree>
    <p:extLst>
      <p:ext uri="{BB962C8B-B14F-4D97-AF65-F5344CB8AC3E}">
        <p14:creationId xmlns:p14="http://schemas.microsoft.com/office/powerpoint/2010/main" xmlns="" val="178061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B862C23-345D-44BA-9873-485B083792FB}" type="datetimeFigureOut">
              <a:rPr lang="zh-CN" altLang="en-US"/>
              <a:pPr>
                <a:defRPr/>
              </a:pPr>
              <a:t>2017/9/30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DDC7687-9F5E-4B46-BAEA-E23AC4DDB68C}" type="slidenum">
              <a:rPr lang="zh-CN" altLang="en-US"/>
              <a:pPr>
                <a:defRPr/>
              </a:pPr>
              <a:t>‹#›</a:t>
            </a:fld>
            <a:endParaRPr lang="zh-CN" altLang="en-US"/>
          </a:p>
        </p:txBody>
      </p:sp>
    </p:spTree>
    <p:extLst>
      <p:ext uri="{BB962C8B-B14F-4D97-AF65-F5344CB8AC3E}">
        <p14:creationId xmlns:p14="http://schemas.microsoft.com/office/powerpoint/2010/main" xmlns="" val="224835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E344F18-3938-4E13-B927-7798DD9FD7B9}" type="datetimeFigureOut">
              <a:rPr lang="zh-CN" altLang="en-US"/>
              <a:pPr>
                <a:defRPr/>
              </a:pPr>
              <a:t>2017/9/30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591A120-3D30-41F1-B03E-502B2F05C166}" type="slidenum">
              <a:rPr lang="zh-CN" altLang="en-US"/>
              <a:pPr>
                <a:defRPr/>
              </a:pPr>
              <a:t>‹#›</a:t>
            </a:fld>
            <a:endParaRPr lang="zh-CN" altLang="en-US"/>
          </a:p>
        </p:txBody>
      </p:sp>
    </p:spTree>
    <p:extLst>
      <p:ext uri="{BB962C8B-B14F-4D97-AF65-F5344CB8AC3E}">
        <p14:creationId xmlns:p14="http://schemas.microsoft.com/office/powerpoint/2010/main" xmlns="" val="256570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2499569B-A46B-4872-9EC9-3296FBD3A6E3}" type="datetimeFigureOut">
              <a:rPr lang="zh-CN" altLang="en-US"/>
              <a:pPr>
                <a:defRPr/>
              </a:pPr>
              <a:t>2017/9/30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E07866F-E29A-4A00-A847-A672E15A4492}" type="slidenum">
              <a:rPr lang="zh-CN" altLang="en-US"/>
              <a:pPr>
                <a:defRPr/>
              </a:pPr>
              <a:t>‹#›</a:t>
            </a:fld>
            <a:endParaRPr lang="zh-CN" altLang="en-US"/>
          </a:p>
        </p:txBody>
      </p:sp>
    </p:spTree>
    <p:extLst>
      <p:ext uri="{BB962C8B-B14F-4D97-AF65-F5344CB8AC3E}">
        <p14:creationId xmlns:p14="http://schemas.microsoft.com/office/powerpoint/2010/main" xmlns="" val="11525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4BD466B-DD87-40D4-B0FE-BB5C485E508D}" type="datetimeFigureOut">
              <a:rPr lang="zh-CN" altLang="en-US"/>
              <a:pPr>
                <a:defRPr/>
              </a:pPr>
              <a:t>2017/9/30</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D4F165E-1336-4D80-AC76-8081BF08609A}" type="slidenum">
              <a:rPr lang="zh-CN" altLang="en-US"/>
              <a:pPr>
                <a:defRPr/>
              </a:pPr>
              <a:t>‹#›</a:t>
            </a:fld>
            <a:endParaRPr lang="zh-CN" altLang="en-US"/>
          </a:p>
        </p:txBody>
      </p:sp>
    </p:spTree>
    <p:extLst>
      <p:ext uri="{BB962C8B-B14F-4D97-AF65-F5344CB8AC3E}">
        <p14:creationId xmlns:p14="http://schemas.microsoft.com/office/powerpoint/2010/main" xmlns="" val="3345588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E447A68D-5A5C-4615-A62C-E76333AA6C3A}" type="datetimeFigureOut">
              <a:rPr lang="zh-CN" altLang="en-US"/>
              <a:pPr>
                <a:defRPr/>
              </a:pPr>
              <a:t>2017/9/30</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BDC4DFB-9F71-4253-B181-799F24ADE6B8}" type="slidenum">
              <a:rPr lang="zh-CN" altLang="en-US"/>
              <a:pPr>
                <a:defRPr/>
              </a:pPr>
              <a:t>‹#›</a:t>
            </a:fld>
            <a:endParaRPr lang="zh-CN" altLang="en-US"/>
          </a:p>
        </p:txBody>
      </p:sp>
    </p:spTree>
    <p:extLst>
      <p:ext uri="{BB962C8B-B14F-4D97-AF65-F5344CB8AC3E}">
        <p14:creationId xmlns:p14="http://schemas.microsoft.com/office/powerpoint/2010/main" xmlns="" val="62619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4434D48D-870A-4D6D-A293-5C0395159A6E}" type="datetimeFigureOut">
              <a:rPr lang="zh-CN" altLang="en-US"/>
              <a:pPr>
                <a:defRPr/>
              </a:pPr>
              <a:t>2017/9/30</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A4D84B7-AF27-41F2-AD3D-F48732594264}" type="slidenum">
              <a:rPr lang="zh-CN" altLang="en-US"/>
              <a:pPr>
                <a:defRPr/>
              </a:pPr>
              <a:t>‹#›</a:t>
            </a:fld>
            <a:endParaRPr lang="zh-CN" altLang="en-US"/>
          </a:p>
        </p:txBody>
      </p:sp>
    </p:spTree>
    <p:extLst>
      <p:ext uri="{BB962C8B-B14F-4D97-AF65-F5344CB8AC3E}">
        <p14:creationId xmlns:p14="http://schemas.microsoft.com/office/powerpoint/2010/main" xmlns="" val="94372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C0CD8AE-447F-41DF-B03B-8F5694AC8DAE}" type="datetimeFigureOut">
              <a:rPr lang="zh-CN" altLang="en-US"/>
              <a:pPr>
                <a:defRPr/>
              </a:pPr>
              <a:t>2017/9/30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CB30B6E-8D7E-436B-9C9C-85BF57C7B9BF}" type="slidenum">
              <a:rPr lang="zh-CN" altLang="en-US"/>
              <a:pPr>
                <a:defRPr/>
              </a:pPr>
              <a:t>‹#›</a:t>
            </a:fld>
            <a:endParaRPr lang="zh-CN" altLang="en-US"/>
          </a:p>
        </p:txBody>
      </p:sp>
    </p:spTree>
    <p:extLst>
      <p:ext uri="{BB962C8B-B14F-4D97-AF65-F5344CB8AC3E}">
        <p14:creationId xmlns:p14="http://schemas.microsoft.com/office/powerpoint/2010/main" xmlns="" val="2054119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1C64B5D-0EF7-4BD0-A3B7-74A07467ACB1}" type="datetimeFigureOut">
              <a:rPr lang="zh-CN" altLang="en-US"/>
              <a:pPr>
                <a:defRPr/>
              </a:pPr>
              <a:t>2017/9/30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37C29F2-03A4-4924-AF89-AE14A5A723EE}" type="slidenum">
              <a:rPr lang="zh-CN" altLang="en-US"/>
              <a:pPr>
                <a:defRPr/>
              </a:pPr>
              <a:t>‹#›</a:t>
            </a:fld>
            <a:endParaRPr lang="zh-CN" altLang="en-US"/>
          </a:p>
        </p:txBody>
      </p:sp>
    </p:spTree>
    <p:extLst>
      <p:ext uri="{BB962C8B-B14F-4D97-AF65-F5344CB8AC3E}">
        <p14:creationId xmlns:p14="http://schemas.microsoft.com/office/powerpoint/2010/main" xmlns="" val="373308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9C2E812-9B47-4810-A781-F539584DA170}" type="datetimeFigureOut">
              <a:rPr lang="zh-CN" altLang="en-US"/>
              <a:pPr>
                <a:defRPr/>
              </a:pPr>
              <a:t>2017/9/30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宋体" pitchFamily="2" charset="-122"/>
              </a:defRPr>
            </a:lvl1pPr>
          </a:lstStyle>
          <a:p>
            <a:pPr>
              <a:defRPr/>
            </a:pPr>
            <a:fld id="{393D6728-958F-4F11-A0FE-129E9BD88B49}" type="slidenum">
              <a:rPr lang="zh-CN" altLang="en-US"/>
              <a:pPr>
                <a:defRPr/>
              </a:pPr>
              <a:t>‹#›</a:t>
            </a:fld>
            <a:endParaRPr lang="zh-CN" altLang="en-US"/>
          </a:p>
        </p:txBody>
      </p:sp>
    </p:spTree>
    <p:extLst>
      <p:ext uri="{BB962C8B-B14F-4D97-AF65-F5344CB8AC3E}">
        <p14:creationId xmlns:p14="http://schemas.microsoft.com/office/powerpoint/2010/main" xmlns="" val="3749600378"/>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383631" y="1930"/>
            <a:ext cx="8243710" cy="1096069"/>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rtlCol="0" anchor="ctr"/>
          <a:lstStyle/>
          <a:p>
            <a:pPr eaLnBrk="1" hangingPunct="1">
              <a:defRPr/>
            </a:pPr>
            <a:endParaRPr kumimoji="0" lang="zh-CN" altLang="en-US" sz="1200" b="0" i="0" u="none" strike="noStrike" kern="1200" cap="none" spc="0" normalizeH="0" baseline="0" noProof="0" dirty="0">
              <a:ln>
                <a:noFill/>
              </a:ln>
              <a:solidFill>
                <a:prstClr val="white"/>
              </a:solidFill>
              <a:effectLst/>
              <a:uLnTx/>
              <a:uFillTx/>
              <a:latin typeface="Calibri"/>
              <a:ea typeface="宋体" panose="02010600030101010101" pitchFamily="2" charset="-122"/>
              <a:cs typeface="+mn-cs"/>
            </a:endParaRPr>
          </a:p>
        </p:txBody>
      </p:sp>
      <p:pic>
        <p:nvPicPr>
          <p:cNvPr id="8" name="图片 7"/>
          <p:cNvPicPr>
            <a:picLocks noChangeAspect="1"/>
          </p:cNvPicPr>
          <p:nvPr/>
        </p:nvPicPr>
        <p:blipFill rotWithShape="1">
          <a:blip r:embed="rId2" cstate="print"/>
          <a:srcRect t="3896" r="91544" b="3089"/>
          <a:stretch/>
        </p:blipFill>
        <p:spPr>
          <a:xfrm>
            <a:off x="2526036" y="1273973"/>
            <a:ext cx="308871" cy="358815"/>
          </a:xfrm>
          <a:prstGeom prst="rect">
            <a:avLst/>
          </a:prstGeom>
          <a:solidFill>
            <a:srgbClr val="F18D00"/>
          </a:solidFill>
        </p:spPr>
      </p:pic>
      <p:sp>
        <p:nvSpPr>
          <p:cNvPr id="12" name="文本框 11"/>
          <p:cNvSpPr txBox="1"/>
          <p:nvPr/>
        </p:nvSpPr>
        <p:spPr>
          <a:xfrm>
            <a:off x="2646093" y="1648776"/>
            <a:ext cx="3574358" cy="535531"/>
          </a:xfrm>
          <a:prstGeom prst="rect">
            <a:avLst/>
          </a:prstGeom>
          <a:noFill/>
        </p:spPr>
        <p:txBody>
          <a:bodyPr wrap="square" rtlCol="0">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学术硕士：</a:t>
            </a:r>
            <a:r>
              <a:rPr lang="zh-CN" altLang="en-US" sz="1200" noProof="0" dirty="0" smtClean="0">
                <a:solidFill>
                  <a:prstClr val="black"/>
                </a:solidFill>
                <a:latin typeface="微软雅黑" panose="020B0503020204020204" pitchFamily="34" charset="-122"/>
                <a:ea typeface="微软雅黑" panose="020B0503020204020204" pitchFamily="34" charset="-122"/>
              </a:rPr>
              <a:t>临床医</a:t>
            </a:r>
            <a:r>
              <a:rPr lang="zh-CN" altLang="en-US" sz="1200" noProof="0" dirty="0" smtClean="0">
                <a:solidFill>
                  <a:prstClr val="black"/>
                </a:solidFill>
                <a:latin typeface="微软雅黑" panose="020B0503020204020204" pitchFamily="34" charset="-122"/>
                <a:ea typeface="微软雅黑" panose="020B0503020204020204" pitchFamily="34" charset="-122"/>
              </a:rPr>
              <a:t>学</a:t>
            </a:r>
            <a:r>
              <a:rPr lang="en-US" altLang="zh-CN" sz="1200" noProof="0" dirty="0" smtClean="0">
                <a:solidFill>
                  <a:prstClr val="black"/>
                </a:solidFill>
                <a:latin typeface="微软雅黑" panose="020B0503020204020204" pitchFamily="34" charset="-122"/>
                <a:ea typeface="微软雅黑" panose="020B0503020204020204" pitchFamily="34" charset="-122"/>
              </a:rPr>
              <a:t>(</a:t>
            </a:r>
            <a:r>
              <a:rPr lang="zh-CN" altLang="en-US" sz="1200" noProof="0" dirty="0" smtClean="0">
                <a:solidFill>
                  <a:prstClr val="black"/>
                </a:solidFill>
                <a:latin typeface="微软雅黑" panose="020B0503020204020204" pitchFamily="34" charset="-122"/>
                <a:ea typeface="微软雅黑" panose="020B0503020204020204" pitchFamily="34" charset="-122"/>
              </a:rPr>
              <a:t>心血管外科方向）</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 name="文本框 12"/>
          <p:cNvSpPr txBox="1"/>
          <p:nvPr/>
        </p:nvSpPr>
        <p:spPr>
          <a:xfrm>
            <a:off x="346016" y="4250583"/>
            <a:ext cx="2180020" cy="978729"/>
          </a:xfrm>
          <a:prstGeom prst="rect">
            <a:avLst/>
          </a:prstGeom>
          <a:noFill/>
        </p:spPr>
        <p:txBody>
          <a:bodyPr wrap="square" rtlCol="0">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Tel: 13825000989</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Email: </a:t>
            </a: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fanruixin@163.com</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 name="文本框 13"/>
          <p:cNvSpPr txBox="1"/>
          <p:nvPr/>
        </p:nvSpPr>
        <p:spPr>
          <a:xfrm>
            <a:off x="6846097" y="1600137"/>
            <a:ext cx="4658044" cy="4231928"/>
          </a:xfrm>
          <a:prstGeom prst="rect">
            <a:avLst/>
          </a:prstGeom>
          <a:noFill/>
        </p:spPr>
        <p:txBody>
          <a:bodyPr wrap="square" rtlCol="0">
            <a:spAutoFit/>
          </a:bodyPr>
          <a:lstStyle/>
          <a:p>
            <a:pPr marL="0" marR="0" lvl="0" indent="0" algn="l"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研究方向：</a:t>
            </a:r>
            <a:endParaRPr kumimoji="0" lang="en-US" altLang="zh-CN" sz="12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lvl="0" eaLnBrk="1" hangingPunct="1">
              <a:lnSpc>
                <a:spcPct val="120000"/>
              </a:lnSpc>
              <a:spcBef>
                <a:spcPts val="600"/>
              </a:spcBef>
              <a:defRPr/>
            </a:pPr>
            <a:r>
              <a:rPr lang="zh-CN" altLang="zh-CN" sz="1200" dirty="0" smtClean="0">
                <a:solidFill>
                  <a:prstClr val="black"/>
                </a:solidFill>
                <a:latin typeface="微软雅黑" panose="020B0503020204020204" pitchFamily="34" charset="-122"/>
                <a:ea typeface="微软雅黑" panose="020B0503020204020204" pitchFamily="34" charset="-122"/>
              </a:rPr>
              <a:t>目前主要从事大血管疾病、心脏瓣膜病、重症冠心病及终末期心脏病外科治疗的临床研究</a:t>
            </a:r>
            <a:endParaRPr lang="en-US" altLang="zh-CN" sz="1200" dirty="0" smtClean="0">
              <a:solidFill>
                <a:prstClr val="black"/>
              </a:solidFill>
              <a:latin typeface="微软雅黑" panose="020B0503020204020204" pitchFamily="34" charset="-122"/>
              <a:ea typeface="微软雅黑" panose="020B0503020204020204" pitchFamily="34" charset="-122"/>
            </a:endParaRPr>
          </a:p>
          <a:p>
            <a:pPr lvl="0" eaLnBrk="1" hangingPunct="1">
              <a:lnSpc>
                <a:spcPct val="120000"/>
              </a:lnSpc>
              <a:spcBef>
                <a:spcPts val="600"/>
              </a:spcBef>
              <a:defRPr/>
            </a:pPr>
            <a:r>
              <a:rPr lang="zh-CN" altLang="en-US" sz="1200" b="1" dirty="0" smtClean="0">
                <a:solidFill>
                  <a:prstClr val="black"/>
                </a:solidFill>
                <a:latin typeface="微软雅黑" panose="020B0503020204020204" pitchFamily="34" charset="-122"/>
                <a:ea typeface="微软雅黑" panose="020B0503020204020204" pitchFamily="34" charset="-122"/>
              </a:rPr>
              <a:t>主</a:t>
            </a:r>
            <a:r>
              <a:rPr lang="zh-CN" altLang="en-US" sz="1200" b="1" dirty="0">
                <a:solidFill>
                  <a:prstClr val="black"/>
                </a:solidFill>
                <a:latin typeface="微软雅黑" panose="020B0503020204020204" pitchFamily="34" charset="-122"/>
                <a:ea typeface="微软雅黑" panose="020B0503020204020204" pitchFamily="34" charset="-122"/>
              </a:rPr>
              <a:t>要业绩：</a:t>
            </a:r>
            <a:endParaRPr lang="en-US" altLang="zh-CN" sz="1200" b="1" dirty="0">
              <a:solidFill>
                <a:prstClr val="black"/>
              </a:solidFill>
              <a:latin typeface="微软雅黑" panose="020B0503020204020204" pitchFamily="34" charset="-122"/>
              <a:ea typeface="微软雅黑" panose="020B0503020204020204" pitchFamily="34" charset="-122"/>
            </a:endParaRPr>
          </a:p>
          <a:p>
            <a:pPr>
              <a:buFont typeface="Wingdings" pitchFamily="2" charset="2"/>
              <a:buChar char="l"/>
            </a:pPr>
            <a:r>
              <a:rPr lang="en-US" altLang="zh-CN" sz="1200" dirty="0" smtClean="0">
                <a:solidFill>
                  <a:prstClr val="black"/>
                </a:solidFill>
                <a:latin typeface="微软雅黑" panose="020B0503020204020204" pitchFamily="34" charset="-122"/>
                <a:ea typeface="微软雅黑" panose="020B0503020204020204" pitchFamily="34" charset="-122"/>
              </a:rPr>
              <a:t>2008</a:t>
            </a:r>
            <a:r>
              <a:rPr lang="zh-CN" altLang="zh-CN" sz="1200" dirty="0" smtClean="0">
                <a:solidFill>
                  <a:prstClr val="black"/>
                </a:solidFill>
                <a:latin typeface="微软雅黑" panose="020B0503020204020204" pitchFamily="34" charset="-122"/>
                <a:ea typeface="微软雅黑" panose="020B0503020204020204" pitchFamily="34" charset="-122"/>
              </a:rPr>
              <a:t>年《气动心室辅助循环装置的研制及临床应用》</a:t>
            </a:r>
            <a:r>
              <a:rPr lang="en-US" altLang="zh-CN" sz="1200" dirty="0" smtClean="0">
                <a:solidFill>
                  <a:prstClr val="black"/>
                </a:solidFill>
                <a:latin typeface="微软雅黑" panose="020B0503020204020204" pitchFamily="34" charset="-122"/>
                <a:ea typeface="微软雅黑" panose="020B0503020204020204" pitchFamily="34" charset="-122"/>
              </a:rPr>
              <a:t>    </a:t>
            </a:r>
            <a:r>
              <a:rPr lang="zh-CN" altLang="zh-CN" sz="1200" dirty="0" smtClean="0">
                <a:solidFill>
                  <a:prstClr val="black"/>
                </a:solidFill>
                <a:latin typeface="微软雅黑" panose="020B0503020204020204" pitchFamily="34" charset="-122"/>
                <a:ea typeface="微软雅黑" panose="020B0503020204020204" pitchFamily="34" charset="-122"/>
              </a:rPr>
              <a:t>获广东省科学技术二等奖</a:t>
            </a:r>
          </a:p>
          <a:p>
            <a:pPr>
              <a:buFont typeface="Wingdings" pitchFamily="2" charset="2"/>
              <a:buChar char="l"/>
            </a:pPr>
            <a:r>
              <a:rPr lang="en-US" altLang="zh-CN" sz="1200" dirty="0" smtClean="0">
                <a:solidFill>
                  <a:prstClr val="black"/>
                </a:solidFill>
                <a:latin typeface="微软雅黑" panose="020B0503020204020204" pitchFamily="34" charset="-122"/>
                <a:ea typeface="微软雅黑" panose="020B0503020204020204" pitchFamily="34" charset="-122"/>
              </a:rPr>
              <a:t>2012</a:t>
            </a:r>
            <a:r>
              <a:rPr lang="zh-CN" altLang="zh-CN" sz="1200" dirty="0" smtClean="0">
                <a:solidFill>
                  <a:prstClr val="black"/>
                </a:solidFill>
                <a:latin typeface="微软雅黑" panose="020B0503020204020204" pitchFamily="34" charset="-122"/>
                <a:ea typeface="微软雅黑" panose="020B0503020204020204" pitchFamily="34" charset="-122"/>
              </a:rPr>
              <a:t>年荣获第六届“中国医师协会心血管外科医师奖”（简称“金刀奖”）之“优秀医师奖</a:t>
            </a:r>
            <a:r>
              <a:rPr lang="en-US" altLang="zh-CN" sz="1200" dirty="0" smtClean="0">
                <a:solidFill>
                  <a:prstClr val="black"/>
                </a:solidFill>
                <a:latin typeface="微软雅黑" panose="020B0503020204020204" pitchFamily="34" charset="-122"/>
                <a:ea typeface="微软雅黑" panose="020B0503020204020204" pitchFamily="34" charset="-122"/>
              </a:rPr>
              <a:t>”</a:t>
            </a:r>
            <a:endParaRPr lang="zh-CN" altLang="zh-CN" sz="1200" dirty="0" smtClean="0">
              <a:solidFill>
                <a:prstClr val="black"/>
              </a:solidFill>
              <a:latin typeface="微软雅黑" panose="020B0503020204020204" pitchFamily="34" charset="-122"/>
              <a:ea typeface="微软雅黑" panose="020B0503020204020204" pitchFamily="34" charset="-122"/>
            </a:endParaRPr>
          </a:p>
          <a:p>
            <a:pPr>
              <a:buFont typeface="Wingdings" pitchFamily="2" charset="2"/>
              <a:buChar char="l"/>
            </a:pPr>
            <a:r>
              <a:rPr lang="en-US" altLang="zh-CN" sz="1200" dirty="0" smtClean="0">
                <a:solidFill>
                  <a:prstClr val="black"/>
                </a:solidFill>
                <a:latin typeface="微软雅黑" panose="020B0503020204020204" pitchFamily="34" charset="-122"/>
                <a:ea typeface="微软雅黑" panose="020B0503020204020204" pitchFamily="34" charset="-122"/>
              </a:rPr>
              <a:t>2015</a:t>
            </a:r>
            <a:r>
              <a:rPr lang="zh-CN" altLang="zh-CN" sz="1200" dirty="0" smtClean="0">
                <a:solidFill>
                  <a:prstClr val="black"/>
                </a:solidFill>
                <a:latin typeface="微软雅黑" panose="020B0503020204020204" pitchFamily="34" charset="-122"/>
                <a:ea typeface="微软雅黑" panose="020B0503020204020204" pitchFamily="34" charset="-122"/>
              </a:rPr>
              <a:t>年《主动脉覆膜支架植入术治疗降主动脉夹层及动脉瘤的技术优化》</a:t>
            </a:r>
            <a:r>
              <a:rPr lang="zh-CN" altLang="en-US" sz="1200" dirty="0" smtClean="0">
                <a:solidFill>
                  <a:prstClr val="black"/>
                </a:solidFill>
                <a:latin typeface="微软雅黑" panose="020B0503020204020204" pitchFamily="34" charset="-122"/>
                <a:ea typeface="微软雅黑" panose="020B0503020204020204" pitchFamily="34" charset="-122"/>
              </a:rPr>
              <a:t>获</a:t>
            </a:r>
            <a:r>
              <a:rPr lang="zh-CN" altLang="zh-CN" sz="1200" dirty="0" smtClean="0">
                <a:solidFill>
                  <a:prstClr val="black"/>
                </a:solidFill>
                <a:latin typeface="微软雅黑" panose="020B0503020204020204" pitchFamily="34" charset="-122"/>
                <a:ea typeface="微软雅黑" panose="020B0503020204020204" pitchFamily="34" charset="-122"/>
              </a:rPr>
              <a:t>广东省科学技术三等奖</a:t>
            </a:r>
          </a:p>
          <a:p>
            <a:pPr marL="0" marR="0" lvl="0" indent="0" algn="l"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研</a:t>
            </a:r>
            <a:r>
              <a:rPr kumimoji="0" lang="zh-CN" altLang="en-US" sz="12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究资助</a:t>
            </a:r>
            <a:r>
              <a:rPr kumimoji="0" lang="en-US" altLang="zh-CN" sz="12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base" latinLnBrk="0" hangingPunct="1">
              <a:lnSpc>
                <a:spcPct val="120000"/>
              </a:lnSpc>
              <a:spcBef>
                <a:spcPts val="600"/>
              </a:spcBef>
              <a:spcAft>
                <a:spcPct val="0"/>
              </a:spcAft>
              <a:buClrTx/>
              <a:buSzTx/>
              <a:buFontTx/>
              <a:buNone/>
              <a:tabLst/>
              <a:defRPr/>
            </a:pP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先</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后</a:t>
            </a:r>
            <a:r>
              <a:rPr lang="zh-CN" altLang="en-US" sz="1200" dirty="0" smtClean="0">
                <a:solidFill>
                  <a:prstClr val="black"/>
                </a:solidFill>
                <a:latin typeface="微软雅黑" panose="020B0503020204020204" pitchFamily="34" charset="-122"/>
                <a:ea typeface="微软雅黑" panose="020B0503020204020204" pitchFamily="34" charset="-122"/>
              </a:rPr>
              <a:t>参与国家“九五”“十五”“十二五”“十三五”攻关课题，主持广东省科信局及广州市科技计重大项目。</a:t>
            </a:r>
            <a:endParaRPr lang="en-US" altLang="zh-CN" sz="1200" dirty="0" smtClean="0">
              <a:solidFill>
                <a:prstClr val="black"/>
              </a:solidFill>
              <a:latin typeface="微软雅黑" panose="020B0503020204020204" pitchFamily="34" charset="-122"/>
              <a:ea typeface="微软雅黑" panose="020B0503020204020204" pitchFamily="34" charset="-122"/>
            </a:endParaRPr>
          </a:p>
          <a:p>
            <a:r>
              <a:rPr lang="en-US" altLang="zh-CN" sz="1200" dirty="0" smtClean="0"/>
              <a:t> </a:t>
            </a:r>
            <a:endParaRPr lang="zh-CN" altLang="zh-CN" sz="1200" dirty="0" smtClean="0"/>
          </a:p>
          <a:p>
            <a:pPr marL="0" marR="0" lvl="0" indent="0" algn="l" defTabSz="914400" rtl="0" eaLnBrk="1" fontAlgn="base" latinLnBrk="0" hangingPunct="1">
              <a:lnSpc>
                <a:spcPct val="120000"/>
              </a:lnSpc>
              <a:spcBef>
                <a:spcPts val="600"/>
              </a:spcBef>
              <a:spcAft>
                <a:spcPct val="0"/>
              </a:spcAft>
              <a:buClrTx/>
              <a:buSzTx/>
              <a:buFontTx/>
              <a:buNone/>
              <a:tabLst/>
              <a:defRPr/>
            </a:pP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ts val="600"/>
              </a:spcBef>
              <a:spcAft>
                <a:spcPct val="0"/>
              </a:spcAft>
              <a:buClrTx/>
              <a:buSzTx/>
              <a:buFontTx/>
              <a:buNone/>
              <a:tabLst/>
              <a:defRPr/>
            </a:pP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ts val="600"/>
              </a:spcBef>
              <a:spcAft>
                <a:spcPct val="0"/>
              </a:spcAft>
              <a:buClrTx/>
              <a:buSzTx/>
              <a:buFontTx/>
              <a:buNone/>
              <a:tabLst/>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0" name="矩形 19"/>
          <p:cNvSpPr/>
          <p:nvPr/>
        </p:nvSpPr>
        <p:spPr>
          <a:xfrm>
            <a:off x="2383632" y="6557064"/>
            <a:ext cx="9233588" cy="181342"/>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22" name="文本框 21"/>
          <p:cNvSpPr txBox="1"/>
          <p:nvPr/>
        </p:nvSpPr>
        <p:spPr>
          <a:xfrm>
            <a:off x="2615074" y="0"/>
            <a:ext cx="3579137" cy="461665"/>
          </a:xfrm>
          <a:prstGeom prst="rect">
            <a:avLst/>
          </a:prstGeom>
          <a:noFill/>
        </p:spPr>
        <p:txBody>
          <a:bodyPr wrap="square" rtlCol="0">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zh-CN" altLang="en-US" sz="1400" b="1" i="0" u="none" strike="noStrike" kern="1200" cap="none" spc="120" normalizeH="0" baseline="0" noProof="0" dirty="0" smtClean="0">
                <a:ln>
                  <a:noFill/>
                </a:ln>
                <a:solidFill>
                  <a:prstClr val="white"/>
                </a:solidFill>
                <a:effectLst/>
                <a:uLnTx/>
                <a:uFillTx/>
                <a:latin typeface="微软雅黑" panose="020B0503020204020204" pitchFamily="34" charset="-122"/>
                <a:ea typeface="微软雅黑" panose="020B0503020204020204" pitchFamily="34" charset="-122"/>
                <a:cs typeface="+mn-cs"/>
              </a:rPr>
              <a:t>范瑞新教</a:t>
            </a:r>
            <a:r>
              <a:rPr kumimoji="0" lang="zh-CN" altLang="en-US" sz="1400" b="1" i="0" u="none" strike="noStrike" kern="1200" cap="none" spc="12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授</a:t>
            </a:r>
            <a:r>
              <a:rPr kumimoji="0" lang="zh-CN" altLang="en-US" sz="1400" b="1" i="0" u="none" strike="noStrike" kern="1200" cap="none" spc="120" normalizeH="0" baseline="0" noProof="0" dirty="0" smtClean="0">
                <a:ln>
                  <a:noFill/>
                </a:ln>
                <a:solidFill>
                  <a:prstClr val="white"/>
                </a:solidFill>
                <a:effectLst/>
                <a:uLnTx/>
                <a:uFillTx/>
                <a:latin typeface="微软雅黑" panose="020B0503020204020204" pitchFamily="34" charset="-122"/>
                <a:ea typeface="微软雅黑" panose="020B0503020204020204" pitchFamily="34" charset="-122"/>
                <a:cs typeface="+mn-cs"/>
              </a:rPr>
              <a:t>、硕士</a:t>
            </a:r>
            <a:r>
              <a:rPr kumimoji="0" lang="zh-CN" altLang="en-US" sz="1400" b="1" i="0" u="none" strike="noStrike" kern="1200" cap="none" spc="12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生导师</a:t>
            </a:r>
            <a:r>
              <a:rPr kumimoji="0" lang="zh-CN" altLang="en-US" sz="20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 </a:t>
            </a:r>
            <a:endParaRPr kumimoji="0" lang="en-US" altLang="zh-CN" sz="20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4" name="矩形 23"/>
          <p:cNvSpPr/>
          <p:nvPr/>
        </p:nvSpPr>
        <p:spPr>
          <a:xfrm>
            <a:off x="444888" y="1"/>
            <a:ext cx="1805943" cy="110240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 name="矩形 2"/>
          <p:cNvSpPr/>
          <p:nvPr/>
        </p:nvSpPr>
        <p:spPr>
          <a:xfrm>
            <a:off x="2646094" y="2658151"/>
            <a:ext cx="4084202" cy="2529923"/>
          </a:xfrm>
          <a:prstGeom prst="rect">
            <a:avLst/>
          </a:prstGeom>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1978-1983</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，江西医学院，</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学士</a:t>
            </a: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lang="en-US" altLang="zh-CN" sz="1200" dirty="0" smtClean="0">
                <a:solidFill>
                  <a:prstClr val="black"/>
                </a:solidFill>
                <a:latin typeface="微软雅黑" panose="020B0503020204020204" pitchFamily="34" charset="-122"/>
                <a:ea typeface="微软雅黑" panose="020B0503020204020204" pitchFamily="34" charset="-122"/>
              </a:rPr>
              <a:t>1986</a:t>
            </a: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-1989</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，湖南医科大学，</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硕士</a:t>
            </a: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1990-1993</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，广东省心血管病研究所，博士</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eaLnBrk="1" hangingPunct="1">
              <a:lnSpc>
                <a:spcPct val="120000"/>
              </a:lnSpc>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2006-2007</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a:t>
            </a:r>
            <a:r>
              <a:rPr lang="zh-CN" altLang="zh-CN" sz="1200" dirty="0" smtClean="0">
                <a:solidFill>
                  <a:prstClr val="black"/>
                </a:solidFill>
                <a:latin typeface="微软雅黑" panose="020B0503020204020204" pitchFamily="34" charset="-122"/>
                <a:ea typeface="微软雅黑" panose="020B0503020204020204" pitchFamily="34" charset="-122"/>
              </a:rPr>
              <a:t>美国约翰·霍普金斯大学心外科</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，访问学者</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1993-2012</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，广东省人民医院心外科，主治、副主任、主    任医师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2013-2017</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，广东省人民医院心外成人二区，行政主任</a:t>
            </a: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2013-2016</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，广东省心血管病研究所，</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教授</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，硕士生</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导</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师</a:t>
            </a:r>
            <a:endPar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r>
              <a:rPr lang="en-US" altLang="zh-CN" sz="1200" noProof="0" dirty="0" smtClean="0">
                <a:solidFill>
                  <a:prstClr val="black"/>
                </a:solidFill>
                <a:latin typeface="微软雅黑" panose="020B0503020204020204" pitchFamily="34" charset="-122"/>
                <a:ea typeface="微软雅黑" panose="020B0503020204020204" pitchFamily="34" charset="-122"/>
              </a:rPr>
              <a:t>2017</a:t>
            </a:r>
            <a:r>
              <a:rPr lang="zh-CN" altLang="en-US" sz="1200" noProof="0" dirty="0" smtClean="0">
                <a:solidFill>
                  <a:prstClr val="black"/>
                </a:solidFill>
                <a:latin typeface="微软雅黑" panose="020B0503020204020204" pitchFamily="34" charset="-122"/>
                <a:ea typeface="微软雅黑" panose="020B0503020204020204" pitchFamily="34" charset="-122"/>
              </a:rPr>
              <a:t>至今，  广东省心血管病研究所，教授，博士生导师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tab pos="541338" algn="l"/>
              </a:tabLst>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 name="文本框 17"/>
          <p:cNvSpPr txBox="1"/>
          <p:nvPr/>
        </p:nvSpPr>
        <p:spPr>
          <a:xfrm>
            <a:off x="2807257" y="1299492"/>
            <a:ext cx="1441420" cy="307777"/>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招生专业与类型</a:t>
            </a:r>
          </a:p>
        </p:txBody>
      </p:sp>
      <p:pic>
        <p:nvPicPr>
          <p:cNvPr id="25" name="图片 24"/>
          <p:cNvPicPr>
            <a:picLocks noChangeAspect="1"/>
          </p:cNvPicPr>
          <p:nvPr/>
        </p:nvPicPr>
        <p:blipFill rotWithShape="1">
          <a:blip r:embed="rId2" cstate="print"/>
          <a:srcRect t="3896" r="91544" b="3089"/>
          <a:stretch/>
        </p:blipFill>
        <p:spPr>
          <a:xfrm>
            <a:off x="2550749" y="2316597"/>
            <a:ext cx="308871" cy="358815"/>
          </a:xfrm>
          <a:prstGeom prst="rect">
            <a:avLst/>
          </a:prstGeom>
        </p:spPr>
      </p:pic>
      <p:sp>
        <p:nvSpPr>
          <p:cNvPr id="26" name="文本框 25"/>
          <p:cNvSpPr txBox="1"/>
          <p:nvPr/>
        </p:nvSpPr>
        <p:spPr>
          <a:xfrm>
            <a:off x="2856684" y="2342116"/>
            <a:ext cx="2877711" cy="307777"/>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教育经历（或者教育与工作经历）</a:t>
            </a:r>
          </a:p>
        </p:txBody>
      </p:sp>
      <p:pic>
        <p:nvPicPr>
          <p:cNvPr id="28" name="图片 27"/>
          <p:cNvPicPr>
            <a:picLocks noChangeAspect="1"/>
          </p:cNvPicPr>
          <p:nvPr/>
        </p:nvPicPr>
        <p:blipFill rotWithShape="1">
          <a:blip r:embed="rId2" cstate="print"/>
          <a:srcRect t="3896" r="91544" b="3089"/>
          <a:stretch/>
        </p:blipFill>
        <p:spPr>
          <a:xfrm>
            <a:off x="6730296" y="1273973"/>
            <a:ext cx="308871" cy="358815"/>
          </a:xfrm>
          <a:prstGeom prst="rect">
            <a:avLst/>
          </a:prstGeom>
        </p:spPr>
      </p:pic>
      <p:sp>
        <p:nvSpPr>
          <p:cNvPr id="29" name="文本框 28"/>
          <p:cNvSpPr txBox="1"/>
          <p:nvPr/>
        </p:nvSpPr>
        <p:spPr>
          <a:xfrm>
            <a:off x="7011517" y="1299492"/>
            <a:ext cx="902811" cy="307777"/>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科研工作</a:t>
            </a:r>
          </a:p>
        </p:txBody>
      </p:sp>
      <p:pic>
        <p:nvPicPr>
          <p:cNvPr id="30" name="图片 29"/>
          <p:cNvPicPr>
            <a:picLocks noChangeAspect="1"/>
          </p:cNvPicPr>
          <p:nvPr/>
        </p:nvPicPr>
        <p:blipFill rotWithShape="1">
          <a:blip r:embed="rId2" cstate="print"/>
          <a:srcRect t="3896" r="91544" b="3089"/>
          <a:stretch/>
        </p:blipFill>
        <p:spPr>
          <a:xfrm>
            <a:off x="388317" y="4858620"/>
            <a:ext cx="308871" cy="358815"/>
          </a:xfrm>
          <a:prstGeom prst="rect">
            <a:avLst/>
          </a:prstGeom>
        </p:spPr>
      </p:pic>
      <p:sp>
        <p:nvSpPr>
          <p:cNvPr id="31" name="文本框 30"/>
          <p:cNvSpPr txBox="1"/>
          <p:nvPr/>
        </p:nvSpPr>
        <p:spPr>
          <a:xfrm>
            <a:off x="756036" y="4896496"/>
            <a:ext cx="902811" cy="307777"/>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在研项目</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32" name="矩形 31"/>
          <p:cNvSpPr/>
          <p:nvPr/>
        </p:nvSpPr>
        <p:spPr>
          <a:xfrm>
            <a:off x="593124" y="5251955"/>
            <a:ext cx="6174242" cy="1015663"/>
          </a:xfrm>
          <a:prstGeom prst="rect">
            <a:avLst/>
          </a:prstGeom>
        </p:spPr>
        <p:txBody>
          <a:bodyPr wrap="square">
            <a:spAutoFit/>
          </a:bodyPr>
          <a:lstStyle/>
          <a:p>
            <a:pPr>
              <a:buFont typeface="Wingdings" pitchFamily="2" charset="2"/>
              <a:buChar char="u"/>
            </a:pPr>
            <a:r>
              <a:rPr lang="zh-CN" altLang="zh-CN" sz="1200" dirty="0" smtClean="0">
                <a:solidFill>
                  <a:prstClr val="black"/>
                </a:solidFill>
                <a:latin typeface="微软雅黑" panose="020B0503020204020204" pitchFamily="34" charset="-122"/>
                <a:ea typeface="微软雅黑" panose="020B0503020204020204" pitchFamily="34" charset="-122"/>
              </a:rPr>
              <a:t>国家卫生和计划生育科研专项</a:t>
            </a:r>
            <a:r>
              <a:rPr lang="zh-CN" altLang="en-US" sz="1200" dirty="0" smtClean="0">
                <a:solidFill>
                  <a:prstClr val="black"/>
                </a:solidFill>
                <a:latin typeface="微软雅黑" panose="020B0503020204020204" pitchFamily="34" charset="-122"/>
                <a:ea typeface="微软雅黑" panose="020B0503020204020204" pitchFamily="34" charset="-122"/>
              </a:rPr>
              <a:t>：</a:t>
            </a:r>
            <a:r>
              <a:rPr lang="zh-CN" altLang="zh-CN" sz="1200" dirty="0" smtClean="0">
                <a:solidFill>
                  <a:prstClr val="black"/>
                </a:solidFill>
                <a:latin typeface="微软雅黑" panose="020B0503020204020204" pitchFamily="34" charset="-122"/>
                <a:ea typeface="微软雅黑" panose="020B0503020204020204" pitchFamily="34" charset="-122"/>
              </a:rPr>
              <a:t>《国人主动脉夹层规范化诊疗及关键技术的研究》</a:t>
            </a:r>
            <a:endParaRPr lang="en-US" altLang="zh-CN" sz="1200" dirty="0" smtClean="0">
              <a:solidFill>
                <a:prstClr val="black"/>
              </a:solidFill>
              <a:latin typeface="微软雅黑" panose="020B0503020204020204" pitchFamily="34" charset="-122"/>
              <a:ea typeface="微软雅黑" panose="020B0503020204020204" pitchFamily="34" charset="-122"/>
            </a:endParaRPr>
          </a:p>
          <a:p>
            <a:pPr>
              <a:buFont typeface="Wingdings" pitchFamily="2" charset="2"/>
              <a:buChar char="u"/>
            </a:pPr>
            <a:r>
              <a:rPr lang="zh-CN" altLang="zh-CN" sz="1200" dirty="0" smtClean="0">
                <a:solidFill>
                  <a:prstClr val="black"/>
                </a:solidFill>
                <a:latin typeface="微软雅黑" panose="020B0503020204020204" pitchFamily="34" charset="-122"/>
                <a:ea typeface="微软雅黑" panose="020B0503020204020204" pitchFamily="34" charset="-122"/>
              </a:rPr>
              <a:t>科技部国家科技计划项目</a:t>
            </a:r>
            <a:r>
              <a:rPr lang="zh-CN" altLang="en-US" sz="1200" dirty="0" smtClean="0">
                <a:solidFill>
                  <a:prstClr val="black"/>
                </a:solidFill>
                <a:latin typeface="微软雅黑" panose="020B0503020204020204" pitchFamily="34" charset="-122"/>
                <a:ea typeface="微软雅黑" panose="020B0503020204020204" pitchFamily="34" charset="-122"/>
              </a:rPr>
              <a:t>：</a:t>
            </a:r>
            <a:r>
              <a:rPr lang="zh-CN" altLang="zh-CN" sz="1200" dirty="0" smtClean="0">
                <a:solidFill>
                  <a:prstClr val="black"/>
                </a:solidFill>
                <a:latin typeface="微软雅黑" panose="020B0503020204020204" pitchFamily="34" charset="-122"/>
                <a:ea typeface="微软雅黑" panose="020B0503020204020204" pitchFamily="34" charset="-122"/>
              </a:rPr>
              <a:t>《复杂重症主动脉疾病的诊疗规范和多学科协作网络建立》</a:t>
            </a:r>
          </a:p>
          <a:p>
            <a:pPr>
              <a:buFont typeface="Wingdings" pitchFamily="2" charset="2"/>
              <a:buChar char="u"/>
            </a:pPr>
            <a:r>
              <a:rPr lang="zh-CN" altLang="zh-CN" sz="1200" dirty="0" smtClean="0">
                <a:solidFill>
                  <a:prstClr val="black"/>
                </a:solidFill>
                <a:latin typeface="微软雅黑" panose="020B0503020204020204" pitchFamily="34" charset="-122"/>
                <a:ea typeface="微软雅黑" panose="020B0503020204020204" pitchFamily="34" charset="-122"/>
              </a:rPr>
              <a:t>广州市科技计划重大项目</a:t>
            </a:r>
            <a:r>
              <a:rPr lang="zh-CN" altLang="en-US" sz="1200" dirty="0" smtClean="0">
                <a:solidFill>
                  <a:prstClr val="black"/>
                </a:solidFill>
                <a:latin typeface="微软雅黑" panose="020B0503020204020204" pitchFamily="34" charset="-122"/>
                <a:ea typeface="微软雅黑" panose="020B0503020204020204" pitchFamily="34" charset="-122"/>
              </a:rPr>
              <a:t>：</a:t>
            </a:r>
            <a:r>
              <a:rPr lang="zh-CN" altLang="zh-CN" sz="1200" dirty="0" smtClean="0">
                <a:solidFill>
                  <a:prstClr val="black"/>
                </a:solidFill>
                <a:latin typeface="微软雅黑" panose="020B0503020204020204" pitchFamily="34" charset="-122"/>
                <a:ea typeface="微软雅黑" panose="020B0503020204020204" pitchFamily="34" charset="-122"/>
              </a:rPr>
              <a:t>《广东地区主动脉瘤诊疗技术规范化研究与推广应用》</a:t>
            </a:r>
          </a:p>
          <a:p>
            <a:pPr>
              <a:buFont typeface="Wingdings" pitchFamily="2" charset="2"/>
              <a:buChar char="u"/>
            </a:pPr>
            <a:r>
              <a:rPr lang="zh-CN" altLang="zh-CN" sz="1200" dirty="0" smtClean="0">
                <a:solidFill>
                  <a:prstClr val="black"/>
                </a:solidFill>
                <a:latin typeface="微软雅黑" panose="020B0503020204020204" pitchFamily="34" charset="-122"/>
                <a:ea typeface="微软雅黑" panose="020B0503020204020204" pitchFamily="34" charset="-122"/>
              </a:rPr>
              <a:t>广东省科学技术厅重大项目</a:t>
            </a:r>
            <a:r>
              <a:rPr lang="zh-CN" altLang="en-US" sz="1200" dirty="0" smtClean="0">
                <a:solidFill>
                  <a:prstClr val="black"/>
                </a:solidFill>
                <a:latin typeface="微软雅黑" panose="020B0503020204020204" pitchFamily="34" charset="-122"/>
                <a:ea typeface="微软雅黑" panose="020B0503020204020204" pitchFamily="34" charset="-122"/>
              </a:rPr>
              <a:t>：</a:t>
            </a:r>
            <a:r>
              <a:rPr lang="zh-CN" altLang="zh-CN" sz="1200" dirty="0" smtClean="0">
                <a:solidFill>
                  <a:prstClr val="black"/>
                </a:solidFill>
                <a:latin typeface="微软雅黑" panose="020B0503020204020204" pitchFamily="34" charset="-122"/>
                <a:ea typeface="微软雅黑" panose="020B0503020204020204" pitchFamily="34" charset="-122"/>
              </a:rPr>
              <a:t>《新型主动脉分支支架在</a:t>
            </a:r>
            <a:r>
              <a:rPr lang="en-US" altLang="zh-CN" sz="1200" dirty="0" err="1" smtClean="0">
                <a:solidFill>
                  <a:prstClr val="black"/>
                </a:solidFill>
                <a:latin typeface="微软雅黑" panose="020B0503020204020204" pitchFamily="34" charset="-122"/>
                <a:ea typeface="微软雅黑" panose="020B0503020204020204" pitchFamily="34" charset="-122"/>
              </a:rPr>
              <a:t>Standford</a:t>
            </a:r>
            <a:r>
              <a:rPr lang="en-US" altLang="zh-CN" sz="1200" dirty="0" smtClean="0">
                <a:solidFill>
                  <a:prstClr val="black"/>
                </a:solidFill>
                <a:latin typeface="微软雅黑" panose="020B0503020204020204" pitchFamily="34" charset="-122"/>
                <a:ea typeface="微软雅黑" panose="020B0503020204020204" pitchFamily="34" charset="-122"/>
              </a:rPr>
              <a:t> A</a:t>
            </a:r>
            <a:r>
              <a:rPr lang="zh-CN" altLang="zh-CN" sz="1200" dirty="0" smtClean="0">
                <a:solidFill>
                  <a:prstClr val="black"/>
                </a:solidFill>
                <a:latin typeface="微软雅黑" panose="020B0503020204020204" pitchFamily="34" charset="-122"/>
                <a:ea typeface="微软雅黑" panose="020B0503020204020204" pitchFamily="34" charset="-122"/>
              </a:rPr>
              <a:t>型主动脉夹层手术中的临床应用研究》</a:t>
            </a:r>
          </a:p>
        </p:txBody>
      </p:sp>
      <p:pic>
        <p:nvPicPr>
          <p:cNvPr id="33" name="图片 32"/>
          <p:cNvPicPr>
            <a:picLocks noChangeAspect="1"/>
          </p:cNvPicPr>
          <p:nvPr/>
        </p:nvPicPr>
        <p:blipFill rotWithShape="1">
          <a:blip r:embed="rId3" cstate="print">
            <a:extLst>
              <a:ext uri="{28A0092B-C50C-407E-A947-70E740481C1C}">
                <a14:useLocalDpi xmlns:a14="http://schemas.microsoft.com/office/drawing/2010/main" xmlns="" val="0"/>
              </a:ext>
            </a:extLst>
          </a:blip>
          <a:srcRect l="9992" r="8129"/>
          <a:stretch/>
        </p:blipFill>
        <p:spPr>
          <a:xfrm>
            <a:off x="10810981" y="85821"/>
            <a:ext cx="1123843" cy="1029428"/>
          </a:xfrm>
          <a:prstGeom prst="rect">
            <a:avLst/>
          </a:prstGeom>
        </p:spPr>
      </p:pic>
      <p:sp>
        <p:nvSpPr>
          <p:cNvPr id="4" name="文本框 3"/>
          <p:cNvSpPr txBox="1"/>
          <p:nvPr/>
        </p:nvSpPr>
        <p:spPr>
          <a:xfrm>
            <a:off x="1371600" y="2165521"/>
            <a:ext cx="45719" cy="369332"/>
          </a:xfrm>
          <a:prstGeom prst="rect">
            <a:avLst/>
          </a:prstGeom>
          <a:solidFill>
            <a:schemeClr val="bg1"/>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Calibri" pitchFamily="34" charset="0"/>
              <a:ea typeface="宋体" pitchFamily="2" charset="-122"/>
              <a:cs typeface="+mn-cs"/>
            </a:endParaRPr>
          </a:p>
        </p:txBody>
      </p:sp>
      <p:pic>
        <p:nvPicPr>
          <p:cNvPr id="1026" name="Picture 2" descr="D:\许吉萍\范瑞新资料\范瑞新个人简介、科研成就及照片\范瑞新2.jpg"/>
          <p:cNvPicPr>
            <a:picLocks noChangeAspect="1" noChangeArrowheads="1"/>
          </p:cNvPicPr>
          <p:nvPr/>
        </p:nvPicPr>
        <p:blipFill>
          <a:blip r:embed="rId4" cstate="print"/>
          <a:srcRect/>
          <a:stretch>
            <a:fillRect/>
          </a:stretch>
        </p:blipFill>
        <p:spPr bwMode="auto">
          <a:xfrm>
            <a:off x="420130" y="1322174"/>
            <a:ext cx="1804086" cy="2607276"/>
          </a:xfrm>
          <a:prstGeom prst="rect">
            <a:avLst/>
          </a:prstGeom>
          <a:noFill/>
        </p:spPr>
      </p:pic>
      <p:pic>
        <p:nvPicPr>
          <p:cNvPr id="34" name="图片 33" descr="D:\许吉萍\2017年\范瑞新研究生合作.jpg"/>
          <p:cNvPicPr/>
          <p:nvPr/>
        </p:nvPicPr>
        <p:blipFill>
          <a:blip r:embed="rId5" cstate="print"/>
          <a:srcRect/>
          <a:stretch>
            <a:fillRect/>
          </a:stretch>
        </p:blipFill>
        <p:spPr bwMode="auto">
          <a:xfrm>
            <a:off x="8535043" y="4571999"/>
            <a:ext cx="2733675" cy="1995133"/>
          </a:xfrm>
          <a:prstGeom prst="rect">
            <a:avLst/>
          </a:prstGeom>
          <a:noFill/>
          <a:ln w="9525">
            <a:noFill/>
            <a:miter lim="800000"/>
            <a:headEnd/>
            <a:tailEnd/>
          </a:ln>
        </p:spPr>
      </p:pic>
      <p:sp>
        <p:nvSpPr>
          <p:cNvPr id="27" name="TextBox 26"/>
          <p:cNvSpPr txBox="1"/>
          <p:nvPr/>
        </p:nvSpPr>
        <p:spPr>
          <a:xfrm>
            <a:off x="2607275" y="432487"/>
            <a:ext cx="7834184" cy="523220"/>
          </a:xfrm>
          <a:prstGeom prst="rect">
            <a:avLst/>
          </a:prstGeom>
          <a:noFill/>
        </p:spPr>
        <p:txBody>
          <a:bodyPr wrap="square" rtlCol="0">
            <a:spAutoFit/>
          </a:bodyPr>
          <a:lstStyle/>
          <a:p>
            <a:pPr eaLnBrk="1" hangingPunct="1">
              <a:defRPr/>
            </a:pPr>
            <a:r>
              <a:rPr lang="zh-CN" altLang="zh-CN" sz="1400" b="1" spc="120" dirty="0" smtClean="0">
                <a:solidFill>
                  <a:prstClr val="white"/>
                </a:solidFill>
                <a:latin typeface="微软雅黑" panose="020B0503020204020204" pitchFamily="34" charset="-122"/>
                <a:ea typeface="微软雅黑" panose="020B0503020204020204" pitchFamily="34" charset="-122"/>
              </a:rPr>
              <a:t>中国医师协会心血管外科医师分会第四届委员会所属大血管学术委员会副主任委员，广东省医师协会大血管疾病医师分会主任委员</a:t>
            </a:r>
            <a:endParaRPr lang="zh-CN" altLang="en-US" sz="1400" b="1" spc="120" dirty="0" smtClean="0">
              <a:solidFill>
                <a:prstClr val="white"/>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xmlns="" val="214825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3145</TotalTime>
  <Words>629</Words>
  <Application>Microsoft Office PowerPoint</Application>
  <PresentationFormat>自定义</PresentationFormat>
  <Paragraphs>31</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1_Office 主题</vt:lpstr>
      <vt:lpstr>幻灯片 1</vt:lpstr>
    </vt:vector>
  </TitlesOfParts>
  <Company>zsb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Administrator</cp:lastModifiedBy>
  <cp:revision>372</cp:revision>
  <dcterms:created xsi:type="dcterms:W3CDTF">2015-05-04T02:17:26Z</dcterms:created>
  <dcterms:modified xsi:type="dcterms:W3CDTF">2017-09-30T02:04:46Z</dcterms:modified>
</cp:coreProperties>
</file>