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3"/>
  </p:notesMasterIdLst>
  <p:sldIdLst>
    <p:sldId id="432" r:id="rId2"/>
  </p:sldIdLst>
  <p:sldSz cx="12192000" cy="6858000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E46D0A"/>
    <a:srgbClr val="C0504E"/>
    <a:srgbClr val="FBCB29"/>
    <a:srgbClr val="14007C"/>
    <a:srgbClr val="44546A"/>
    <a:srgbClr val="130179"/>
    <a:srgbClr val="00B0F0"/>
    <a:srgbClr val="376092"/>
    <a:srgbClr val="082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34" autoAdjust="0"/>
    <p:restoredTop sz="93203" autoAdjust="0"/>
  </p:normalViewPr>
  <p:slideViewPr>
    <p:cSldViewPr snapToGrid="0">
      <p:cViewPr varScale="1">
        <p:scale>
          <a:sx n="68" d="100"/>
          <a:sy n="68" d="100"/>
        </p:scale>
        <p:origin x="60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A1E5227-7275-4FAD-8045-5E43A9DEFCA5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6E862D0-2B7E-4F25-9618-F4C0670918B0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371285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E66F45-E083-45A9-9A6B-F6CDDC2C82C3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C5FA5-EDB1-42CD-BF72-1C7D4EBDC75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711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6620C-F03E-4C66-93D2-ACB1EC2326C4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38786-88AB-4F8F-A871-61C6C2A1B3E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842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0C00E-339D-4670-B3B2-0AA7BEF3997B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7991A-197C-43AC-A8B5-DD63DFE8255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0614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62C23-345D-44BA-9873-485B083792FB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C7687-9F5E-4B46-BAEA-E23AC4DDB68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8358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344F18-3938-4E13-B927-7798DD9FD7B9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91A120-3D30-41F1-B03E-502B2F05C16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5704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9569B-A46B-4872-9EC9-3296FBD3A6E3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7866F-E29A-4A00-A847-A672E15A449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5259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D466B-DD87-40D4-B0FE-BB5C485E508D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F165E-1336-4D80-AC76-8081BF0860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5588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47A68D-5A5C-4615-A62C-E76333AA6C3A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C4DFB-9F71-4253-B181-799F24ADE6B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6191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4D48D-870A-4D6D-A293-5C0395159A6E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D84B7-AF27-41F2-AD3D-F4873259426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3721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CD8AE-447F-41DF-B03B-8F5694AC8DAE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30B6E-8D7E-436B-9C9C-85BF57C7B9B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4119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9" y="457200"/>
            <a:ext cx="393223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1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9" y="2057400"/>
            <a:ext cx="393223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C64B5D-0EF7-4BD0-A3B7-74A07467ACB1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7C29F2-03A4-4924-AF89-AE14A5A723E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308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9C2E812-9B47-4810-A781-F539584DA170}" type="datetimeFigureOut">
              <a:rPr lang="zh-CN" altLang="en-US"/>
              <a:pPr>
                <a:defRPr/>
              </a:pPr>
              <a:t>2017/9/29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393D6728-958F-4F11-A0FE-129E9BD88B4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9600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  <a:ea typeface="宋体" panose="02010600030101010101" pitchFamily="2" charset="-122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382838" y="1355"/>
            <a:ext cx="8243887" cy="10969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18436" name="图片 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25713" y="1274763"/>
            <a:ext cx="309562" cy="358775"/>
          </a:xfrm>
          <a:prstGeom prst="rect">
            <a:avLst/>
          </a:prstGeom>
          <a:solidFill>
            <a:srgbClr val="F18D00"/>
          </a:solidFill>
          <a:ln w="9525">
            <a:noFill/>
            <a:miter lim="800000"/>
            <a:headEnd/>
            <a:tailEnd/>
          </a:ln>
        </p:spPr>
      </p:pic>
      <p:sp>
        <p:nvSpPr>
          <p:cNvPr id="18437" name="文本框 11"/>
          <p:cNvSpPr txBox="1">
            <a:spLocks noChangeArrowheads="1"/>
          </p:cNvSpPr>
          <p:nvPr/>
        </p:nvSpPr>
        <p:spPr bwMode="auto">
          <a:xfrm>
            <a:off x="2646363" y="1649413"/>
            <a:ext cx="3573462" cy="3139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 eaLnBrk="1" hangingPunct="1">
              <a:lnSpc>
                <a:spcPct val="120000"/>
              </a:lnSpc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学术硕士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：心血管外科、生物医学工程学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8438" name="文本框 12"/>
          <p:cNvSpPr txBox="1">
            <a:spLocks noChangeArrowheads="1"/>
          </p:cNvSpPr>
          <p:nvPr/>
        </p:nvSpPr>
        <p:spPr bwMode="auto">
          <a:xfrm>
            <a:off x="346075" y="4251325"/>
            <a:ext cx="1920875" cy="142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marR="0" lvl="0" indent="-26670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Tel: (020) 83827812-     10410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Email: </a:t>
            </a:r>
            <a:r>
              <a:rPr kumimoji="0" lang="en-US" altLang="zh-CN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hhuanlei@hotmail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.com</a:t>
            </a: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8439" name="文本框 13"/>
          <p:cNvSpPr txBox="1">
            <a:spLocks noChangeArrowheads="1"/>
          </p:cNvSpPr>
          <p:nvPr/>
        </p:nvSpPr>
        <p:spPr bwMode="auto">
          <a:xfrm>
            <a:off x="6846888" y="1600200"/>
            <a:ext cx="4505325" cy="2443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研究方向：</a:t>
            </a:r>
            <a:r>
              <a:rPr kumimoji="0" lang="zh-CN" altLang="en-US" sz="12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微创心脏瓣膜外科的临床与基础研究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；心室辅助装置的研制及临床应用。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lvl="0" eaLnBrk="1" hangingPunct="1">
              <a:lnSpc>
                <a:spcPct val="120000"/>
              </a:lnSpc>
              <a:spcBef>
                <a:spcPts val="600"/>
              </a:spcBef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主要业绩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：擅长各类瓣膜成形及全胸腔镜微创心脏外科手术治疗，每年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完成心脏外科手术近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450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例，其中全胸腔镜手术超过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250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例，在全腔镜手术中二尖瓣成形近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100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例，获得良好的治疗效果。参与研制的心室辅助装置率先应用于临床，填补了国内空白。培养硕士研究生</a:t>
            </a: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5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名；申请并获得国家实用新型专利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3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项；在国内外学术期刊发表论文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40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余篇；参编著作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3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部。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研究资助</a:t>
            </a:r>
            <a:r>
              <a:rPr kumimoji="0" lang="en-US" altLang="zh-CN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: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参与国际合作课题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1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项（参与单位负责人），获得省部级科研课题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3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项。</a:t>
            </a:r>
          </a:p>
        </p:txBody>
      </p:sp>
      <p:sp>
        <p:nvSpPr>
          <p:cNvPr id="20" name="矩形 19"/>
          <p:cNvSpPr/>
          <p:nvPr/>
        </p:nvSpPr>
        <p:spPr>
          <a:xfrm>
            <a:off x="2384425" y="6556375"/>
            <a:ext cx="9232900" cy="182563"/>
          </a:xfrm>
          <a:prstGeom prst="rect">
            <a:avLst/>
          </a:prstGeom>
          <a:solidFill>
            <a:srgbClr val="C55A1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2640013" y="76200"/>
            <a:ext cx="6887445" cy="4303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黄焕雷   </a:t>
            </a:r>
            <a:r>
              <a:rPr kumimoji="0" lang="zh-CN" altLang="en-US" sz="1400" b="1" i="0" u="none" strike="noStrike" kern="1200" cap="none" spc="12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主任医师、医学博士、硕士研究生导师</a:t>
            </a:r>
            <a:endParaRPr kumimoji="0" lang="en-US" altLang="zh-CN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40013" y="519113"/>
            <a:ext cx="7794625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eaLnBrk="1" hangingPunct="1">
              <a:defRPr/>
            </a:pPr>
            <a:r>
              <a:rPr lang="zh-CN" altLang="en-US" sz="1400" b="1" spc="120" dirty="0">
                <a:solidFill>
                  <a:prstClr val="whit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国家心血管病专家委员会微创心血管外科委员、中华医学会胸心血管外科学分会青年委员、广东省医学会心血管外科分会委员、广东省胸部疾病学会心外科分会常务委员</a:t>
            </a:r>
            <a:endParaRPr kumimoji="0" lang="zh-CN" altLang="en-US" sz="1400" b="1" i="0" u="none" strike="noStrike" kern="1200" cap="none" spc="12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444500" y="0"/>
            <a:ext cx="1806575" cy="1101725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8444" name="矩形 2"/>
          <p:cNvSpPr>
            <a:spLocks noChangeArrowheads="1"/>
          </p:cNvSpPr>
          <p:nvPr/>
        </p:nvSpPr>
        <p:spPr bwMode="auto">
          <a:xfrm>
            <a:off x="2603499" y="2884488"/>
            <a:ext cx="3923909" cy="8679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0" eaLnBrk="1" hangingPunct="1">
              <a:defRPr/>
            </a:pP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1990.09-1995.07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  江西赣南医学院    学士学位</a:t>
            </a:r>
            <a:endParaRPr lang="en-US" altLang="zh-CN" sz="12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lvl="0" eaLnBrk="1" hangingPunct="1">
              <a:defRPr/>
            </a:pP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1998.09-2001.07  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广东省心血管病研究所   硕士学位</a:t>
            </a:r>
            <a:endParaRPr lang="en-US" altLang="zh-CN" sz="1200" dirty="0">
              <a:solidFill>
                <a:prstClr val="black"/>
              </a:solidFill>
              <a:latin typeface="微软雅黑" pitchFamily="34" charset="-122"/>
              <a:ea typeface="微软雅黑" pitchFamily="34" charset="-122"/>
            </a:endParaRPr>
          </a:p>
          <a:p>
            <a:pPr lvl="0" eaLnBrk="1" hangingPunct="1">
              <a:defRPr/>
            </a:pP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2009.09-2012.07  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广东省心血管病研究所   博士学位</a:t>
            </a:r>
          </a:p>
          <a:p>
            <a:pPr lvl="0" eaLnBrk="1" hangingPunct="1">
              <a:lnSpc>
                <a:spcPct val="120000"/>
              </a:lnSpc>
              <a:defRPr/>
            </a:pPr>
            <a:r>
              <a:rPr lang="en-US" altLang="zh-CN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2004.11-2005.11  </a:t>
            </a:r>
            <a:r>
              <a:rPr lang="zh-CN" altLang="en-US" sz="1200" dirty="0">
                <a:solidFill>
                  <a:prstClr val="black"/>
                </a:solidFill>
                <a:latin typeface="微软雅黑" pitchFamily="34" charset="-122"/>
                <a:ea typeface="微软雅黑" pitchFamily="34" charset="-122"/>
              </a:rPr>
              <a:t>美国罗切斯特大学医学中心访问学者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18445" name="文本框 17"/>
          <p:cNvSpPr txBox="1">
            <a:spLocks noChangeArrowheads="1"/>
          </p:cNvSpPr>
          <p:nvPr/>
        </p:nvSpPr>
        <p:spPr bwMode="auto">
          <a:xfrm>
            <a:off x="2806700" y="1300163"/>
            <a:ext cx="144145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招生专业与类型</a:t>
            </a:r>
          </a:p>
        </p:txBody>
      </p:sp>
      <p:pic>
        <p:nvPicPr>
          <p:cNvPr id="18446" name="图片 24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2517775" y="2535238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7" name="文本框 25"/>
          <p:cNvSpPr txBox="1">
            <a:spLocks noChangeArrowheads="1"/>
          </p:cNvSpPr>
          <p:nvPr/>
        </p:nvSpPr>
        <p:spPr bwMode="auto">
          <a:xfrm>
            <a:off x="2798763" y="2560638"/>
            <a:ext cx="9032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教育经历</a:t>
            </a:r>
          </a:p>
        </p:txBody>
      </p:sp>
      <p:pic>
        <p:nvPicPr>
          <p:cNvPr id="18448" name="图片 27"/>
          <p:cNvPicPr>
            <a:picLocks noChangeAspect="1"/>
          </p:cNvPicPr>
          <p:nvPr/>
        </p:nvPicPr>
        <p:blipFill>
          <a:blip r:embed="rId2"/>
          <a:srcRect t="3896" r="91544" b="3088"/>
          <a:stretch>
            <a:fillRect/>
          </a:stretch>
        </p:blipFill>
        <p:spPr bwMode="auto">
          <a:xfrm>
            <a:off x="6731000" y="1274763"/>
            <a:ext cx="3079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9" name="文本框 28"/>
          <p:cNvSpPr txBox="1">
            <a:spLocks noChangeArrowheads="1"/>
          </p:cNvSpPr>
          <p:nvPr/>
        </p:nvSpPr>
        <p:spPr bwMode="auto">
          <a:xfrm>
            <a:off x="7011988" y="1300163"/>
            <a:ext cx="9017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科研工作</a:t>
            </a:r>
          </a:p>
        </p:txBody>
      </p:sp>
      <p:sp>
        <p:nvSpPr>
          <p:cNvPr id="18450" name="矩形 31"/>
          <p:cNvSpPr>
            <a:spLocks noChangeArrowheads="1"/>
          </p:cNvSpPr>
          <p:nvPr/>
        </p:nvSpPr>
        <p:spPr bwMode="auto">
          <a:xfrm>
            <a:off x="2551113" y="4192588"/>
            <a:ext cx="370363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       </a:t>
            </a: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黄焕雷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2009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年获广东省科技进步二等奖，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2015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年获广东省人民医院新技术二等奖，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2016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年获广东省优秀党务工作者称号。</a:t>
            </a:r>
          </a:p>
        </p:txBody>
      </p:sp>
      <p:pic>
        <p:nvPicPr>
          <p:cNvPr id="18451" name="图片 32"/>
          <p:cNvPicPr>
            <a:picLocks noChangeAspect="1"/>
          </p:cNvPicPr>
          <p:nvPr/>
        </p:nvPicPr>
        <p:blipFill>
          <a:blip r:embed="rId3"/>
          <a:srcRect l="9991" r="8128"/>
          <a:stretch>
            <a:fillRect/>
          </a:stretch>
        </p:blipFill>
        <p:spPr bwMode="auto">
          <a:xfrm>
            <a:off x="10810875" y="85725"/>
            <a:ext cx="1123950" cy="1030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B2EAEDE4-1433-4C26-8D10-ED350F55F7D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359" y="1300163"/>
            <a:ext cx="1988522" cy="2982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68010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3110</TotalTime>
  <Words>267</Words>
  <Application>Microsoft Office PowerPoint</Application>
  <PresentationFormat>宽屏</PresentationFormat>
  <Paragraphs>17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宋体</vt:lpstr>
      <vt:lpstr>微软雅黑</vt:lpstr>
      <vt:lpstr>Arial</vt:lpstr>
      <vt:lpstr>Calibri</vt:lpstr>
      <vt:lpstr>Calibri Light</vt:lpstr>
      <vt:lpstr>1_Office 主题</vt:lpstr>
      <vt:lpstr>PowerPoint 演示文稿</vt:lpstr>
    </vt:vector>
  </TitlesOfParts>
  <Company>zsb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lei huang</cp:lastModifiedBy>
  <cp:revision>368</cp:revision>
  <dcterms:created xsi:type="dcterms:W3CDTF">2015-05-04T02:17:26Z</dcterms:created>
  <dcterms:modified xsi:type="dcterms:W3CDTF">2017-09-29T15:25:00Z</dcterms:modified>
</cp:coreProperties>
</file>