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46" r:id="rId3"/>
  </p:sldIdLst>
  <p:sldSz cx="12192000" cy="6858000"/>
  <p:notesSz cx="6858000" cy="9144000"/>
  <p:custDataLst>
    <p:tags r:id="rId8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3203" autoAdjust="0"/>
  </p:normalViewPr>
  <p:slideViewPr>
    <p:cSldViewPr snapToGrid="0" showGuides="1">
      <p:cViewPr varScale="1">
        <p:scale>
          <a:sx n="79" d="100"/>
          <a:sy n="79" d="100"/>
        </p:scale>
        <p:origin x="64" y="200"/>
      </p:cViewPr>
      <p:guideLst>
        <p:guide orient="horz" pos="2160"/>
        <p:guide pos="37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2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jpeg"/><Relationship Id="rId2" Type="http://schemas.openxmlformats.org/officeDocument/2006/relationships/tags" Target="../tags/tag1.xml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416810" y="-6985"/>
            <a:ext cx="9775825" cy="1370965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7411" name="图片 7"/>
          <p:cNvPicPr>
            <a:picLocks noChangeAspect="1"/>
          </p:cNvPicPr>
          <p:nvPr/>
        </p:nvPicPr>
        <p:blipFill>
          <a:blip r:embed="rId1" cstate="print"/>
          <a:srcRect t="3896" r="91544" b="3088"/>
          <a:stretch>
            <a:fillRect/>
          </a:stretch>
        </p:blipFill>
        <p:spPr bwMode="auto">
          <a:xfrm>
            <a:off x="2499043" y="1394778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文本框 11"/>
          <p:cNvSpPr txBox="1">
            <a:spLocks noChangeArrowheads="1"/>
          </p:cNvSpPr>
          <p:nvPr/>
        </p:nvSpPr>
        <p:spPr bwMode="auto">
          <a:xfrm>
            <a:off x="2678330" y="1677906"/>
            <a:ext cx="3579813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学术型博士、专业型博士：妇产科学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生殖医学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学术型硕士、专业型硕士：妇产科学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生殖医学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413" name="文本框 12"/>
          <p:cNvSpPr txBox="1">
            <a:spLocks noChangeArrowheads="1"/>
          </p:cNvSpPr>
          <p:nvPr/>
        </p:nvSpPr>
        <p:spPr bwMode="auto">
          <a:xfrm>
            <a:off x="173355" y="3559175"/>
            <a:ext cx="2583815" cy="7550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Tel:      18615177822</a:t>
            </a:r>
            <a:b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Email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 shiyuhua2003@126.com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414" name="文本框 13"/>
          <p:cNvSpPr txBox="1">
            <a:spLocks noChangeArrowheads="1"/>
          </p:cNvSpPr>
          <p:nvPr/>
        </p:nvSpPr>
        <p:spPr bwMode="auto">
          <a:xfrm>
            <a:off x="7031996" y="1940243"/>
            <a:ext cx="4630879" cy="44443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研究方向</a:t>
            </a:r>
            <a:r>
              <a:rPr lang="en-US" altLang="zh-CN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妇科内分泌、生殖医学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主要业绩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r>
              <a:rPr kumimoji="0" lang="en-US" altLang="zh-CN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在NEJM, Lancet，Nat Genet 等发表论文200多篇；</a:t>
            </a:r>
            <a:endParaRPr kumimoji="0" lang="zh-CN" altLang="en-US" sz="1200" i="0" u="none" strike="noStrike" kern="1200" cap="none" spc="0" normalizeH="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i="0" u="none" strike="noStrike" kern="1200" cap="none" spc="0" normalizeH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            主持国家级课题10多项</a:t>
            </a:r>
            <a:endParaRPr kumimoji="0" lang="zh-CN" altLang="en-US" sz="1200" i="0" u="none" strike="noStrike" kern="1200" cap="none" spc="0" normalizeH="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i="0" u="none" strike="noStrike" kern="1200" cap="none" spc="0" normalizeH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参与制定标准、指南、专家共识等规范20多项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indent="0" defTabSz="575310" eaLnBrk="1" hangingPunct="1">
              <a:lnSpc>
                <a:spcPct val="150000"/>
              </a:lnSpc>
              <a:buSzPct val="100000"/>
              <a:buFont typeface="Wingdings" panose="05000000000000000000" pitchFamily="2" charset="2"/>
              <a:buNone/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获得国家科技进步二等奖、妇幼健康科技一等奖、  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defTabSz="575310" eaLnBrk="1" hangingPunct="1">
              <a:lnSpc>
                <a:spcPct val="150000"/>
              </a:lnSpc>
              <a:buSzPct val="100000"/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山东省科技一等奖、五洲女子科技奖等。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l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研究资助</a:t>
            </a:r>
            <a:r>
              <a:rPr lang="en-US" altLang="zh-CN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国家重点研究计划项目（2021YFC2700404）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广东省人才引进科研经费（第一层次）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广东省自然基金面上项目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目前研究经费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3000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多万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培养学生</a:t>
            </a:r>
            <a:r>
              <a:rPr lang="en-US" altLang="zh-CN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已经培养硕士、博士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多人，全部按时顺利毕业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现在博士后在站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团队</a:t>
            </a:r>
            <a:r>
              <a:rPr lang="zh-CN" altLang="en-US" sz="1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简介</a:t>
            </a:r>
            <a:r>
              <a:rPr lang="zh-CN" altLang="en-US" sz="12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团队中包括临床、实验室等高级职称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研究领域包括卵子、精子、胚胎及临床疾病诊治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和山东大学、浙江大学等有深度合作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0" y="6556375"/>
            <a:ext cx="12191365" cy="143510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/>
        </p:nvSpPr>
        <p:spPr bwMode="auto">
          <a:xfrm>
            <a:off x="2416611" y="-6610"/>
            <a:ext cx="3579812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石玉华</a:t>
            </a:r>
            <a:endParaRPr kumimoji="0" lang="zh-CN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415148" y="46777"/>
            <a:ext cx="5251450" cy="3067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主任医师、教授，博士生导师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421" name="文本框 17"/>
          <p:cNvSpPr txBox="1">
            <a:spLocks noChangeArrowheads="1"/>
          </p:cNvSpPr>
          <p:nvPr/>
        </p:nvSpPr>
        <p:spPr bwMode="auto">
          <a:xfrm>
            <a:off x="2808288" y="1394778"/>
            <a:ext cx="318791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招收研究生类型与专业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7422" name="图片 24"/>
          <p:cNvPicPr>
            <a:picLocks noChangeAspect="1"/>
          </p:cNvPicPr>
          <p:nvPr/>
        </p:nvPicPr>
        <p:blipFill>
          <a:blip r:embed="rId1" cstate="print"/>
          <a:srcRect t="3896" r="91544" b="3088"/>
          <a:stretch>
            <a:fillRect/>
          </a:stretch>
        </p:blipFill>
        <p:spPr bwMode="auto">
          <a:xfrm>
            <a:off x="2521282" y="2477107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文本框 25"/>
          <p:cNvSpPr txBox="1">
            <a:spLocks noChangeArrowheads="1"/>
          </p:cNvSpPr>
          <p:nvPr/>
        </p:nvSpPr>
        <p:spPr bwMode="auto">
          <a:xfrm>
            <a:off x="2739706" y="2478455"/>
            <a:ext cx="4231640" cy="24612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教育与工作经历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（从大学写起）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1990.9-1995.7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山东医科大学临床医学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本科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1995.7-1999.8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山东省聊城市人民医院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住院医师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1999.9-2004.7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山东大学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硕博连读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  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博士研究生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2004.7-2009.8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山东大学附属生殖医院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主治医师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2009.9-2015.8   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山东大学附属生殖医院</a:t>
            </a:r>
            <a:r>
              <a:rPr lang="en-US" altLang="zh-CN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副主任医师</a:t>
            </a:r>
            <a:r>
              <a:rPr lang="en-US" altLang="zh-CN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硕导</a:t>
            </a:r>
            <a:endParaRPr lang="zh-CN" altLang="en-US" sz="12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2015.9-2021.11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山东大学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附属生殖医院</a:t>
            </a:r>
            <a:r>
              <a:rPr lang="en-US" altLang="zh-CN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主任医师</a:t>
            </a:r>
            <a:r>
              <a:rPr lang="en-US" altLang="zh-CN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博导</a:t>
            </a:r>
            <a:endParaRPr lang="zh-CN" altLang="en-US" sz="12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2021.11-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至今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   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广东省人民医院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 </a:t>
            </a:r>
            <a:r>
              <a:rPr lang="en-US" altLang="zh-CN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主任医师</a:t>
            </a:r>
            <a:r>
              <a:rPr lang="en-US" altLang="zh-CN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博导</a:t>
            </a:r>
            <a:r>
              <a:rPr lang="en-US" altLang="zh-CN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2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博士后导师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pic>
        <p:nvPicPr>
          <p:cNvPr id="17424" name="图片 27"/>
          <p:cNvPicPr>
            <a:picLocks noChangeAspect="1"/>
          </p:cNvPicPr>
          <p:nvPr/>
        </p:nvPicPr>
        <p:blipFill>
          <a:blip r:embed="rId1" cstate="print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3287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 cstate="print"/>
          <a:srcRect t="3896" r="91544" b="3088"/>
          <a:stretch>
            <a:fillRect/>
          </a:stretch>
        </p:blipFill>
        <p:spPr bwMode="auto">
          <a:xfrm>
            <a:off x="2513705" y="532732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文本框 25"/>
          <p:cNvSpPr txBox="1">
            <a:spLocks noChangeArrowheads="1"/>
          </p:cNvSpPr>
          <p:nvPr/>
        </p:nvSpPr>
        <p:spPr bwMode="auto">
          <a:xfrm>
            <a:off x="2739390" y="5346065"/>
            <a:ext cx="4126230" cy="13531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招生要求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1、有较强的事业心、责任心及团队合作精神；</a:t>
            </a:r>
            <a:endParaRPr kumimoji="0" lang="zh-CN" altLang="en-US" sz="1200" i="0" u="none" strike="noStrike" kern="1200" cap="none" spc="0" normalizeH="0" baseline="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2、科研诚信，能独立从事科研工作；</a:t>
            </a:r>
            <a:endParaRPr kumimoji="0" lang="zh-CN" altLang="en-US" sz="1200" i="0" u="none" strike="noStrike" kern="1200" cap="none" spc="0" normalizeH="0" baseline="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3、良好的思想道德素质，无不良记录。</a:t>
            </a:r>
            <a:endParaRPr kumimoji="0" lang="zh-CN" altLang="en-US" sz="1200" i="0" u="none" strike="noStrike" kern="1200" cap="none" spc="0" normalizeH="0" baseline="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380105" y="290195"/>
            <a:ext cx="8167370" cy="98488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indent="0" defTabSz="575310" eaLnBrk="1" hangingPunct="1">
              <a:lnSpc>
                <a:spcPct val="150000"/>
              </a:lnSpc>
              <a:buSzPct val="100000"/>
              <a:buFont typeface="Wingdings" panose="05000000000000000000" pitchFamily="2" charset="2"/>
              <a:buNone/>
              <a:defRPr/>
            </a:pP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学术任职：</a:t>
            </a:r>
            <a:r>
              <a:rPr lang="zh-CN" altLang="en-US" sz="1400" b="1" spc="12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中国医药教育协会生殖内分泌副主委、中国女医师协会生殖医学分会副主委、</a:t>
            </a:r>
            <a:endParaRPr lang="zh-CN" altLang="en-US" sz="1400" b="1" spc="12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indent="0" defTabSz="575310" eaLnBrk="1" hangingPunct="1">
              <a:lnSpc>
                <a:spcPct val="150000"/>
              </a:lnSpc>
              <a:buSzPct val="100000"/>
              <a:buFont typeface="Wingdings" panose="05000000000000000000" pitchFamily="2" charset="2"/>
              <a:buNone/>
              <a:defRPr/>
            </a:pPr>
            <a:r>
              <a:rPr lang="en-US" altLang="zh-CN" sz="1400" b="1" spc="12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</a:t>
            </a:r>
            <a:r>
              <a:rPr lang="zh-CN" altLang="en-US" sz="1400" b="1" spc="12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中国优生优育协会妇产专委会副主委、</a:t>
            </a:r>
            <a:r>
              <a:rPr lang="zh-CN" altLang="en-US" sz="1400" b="1" spc="12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中华预防医学会生育力保护分会常委</a:t>
            </a:r>
            <a:endParaRPr lang="zh-CN" altLang="en-US" sz="1400" b="1" spc="12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1400" b="1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工作单位：广东省人民医院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indent="0" defTabSz="575310" eaLnBrk="1" hangingPunct="1">
              <a:lnSpc>
                <a:spcPct val="150000"/>
              </a:lnSpc>
              <a:buSzPct val="100000"/>
              <a:buFont typeface="Wingdings" panose="05000000000000000000" pitchFamily="2" charset="2"/>
              <a:buNone/>
              <a:defRPr/>
            </a:pPr>
            <a:endParaRPr lang="zh-CN" altLang="en-US" sz="1400" b="1" spc="12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indent="0" defTabSz="575310" eaLnBrk="1" hangingPunct="1">
              <a:lnSpc>
                <a:spcPct val="150000"/>
              </a:lnSpc>
              <a:buSzPct val="100000"/>
              <a:buFont typeface="Wingdings" panose="05000000000000000000" pitchFamily="2" charset="2"/>
              <a:buNone/>
              <a:defRPr/>
            </a:pPr>
            <a:endParaRPr lang="zh-CN" altLang="en-US" sz="1400" b="1" spc="12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defTabSz="575310" eaLnBrk="1" hangingPunct="1">
              <a:lnSpc>
                <a:spcPct val="150000"/>
              </a:lnSpc>
              <a:buSzPct val="100000"/>
              <a:buFont typeface="Wingdings" panose="05000000000000000000" pitchFamily="2" charset="2"/>
              <a:buChar char="Ø"/>
              <a:defRPr/>
            </a:pPr>
            <a:r>
              <a:rPr lang="zh-CN" altLang="en-US" sz="1400" b="1" spc="12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中华医学会妇科内分泌学组委员兼秘书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5" name="图片 4" descr="石玉华个人照5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73355" y="46990"/>
            <a:ext cx="2089150" cy="3175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COMMONDATA" val="eyJoZGlkIjoiYmQ2NzQ1NjY3NmVhOTdlZGYxYzkwN2FjMjBmOGU4YWQifQ=="/>
  <p:tag name="KSO_WPP_MARK_KEY" val="34151008-b78a-40cc-9fe7-1613ba4215bb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1022</Words>
  <Application>WPS 演示</Application>
  <PresentationFormat>宽屏</PresentationFormat>
  <Paragraphs>53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Calibri Light</vt:lpstr>
      <vt:lpstr>Calibri</vt:lpstr>
      <vt:lpstr>微软雅黑</vt:lpstr>
      <vt:lpstr>Arial Unicode MS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张丽云云</cp:lastModifiedBy>
  <cp:revision>407</cp:revision>
  <dcterms:created xsi:type="dcterms:W3CDTF">2015-05-04T02:17:00Z</dcterms:created>
  <dcterms:modified xsi:type="dcterms:W3CDTF">2023-03-22T08:19:51Z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C1ED9B8C8F024F9BA01D3BB51BEA9794_13</vt:lpwstr>
  </property>
  <property fmtid="{D5CDD505-2E9C-101B-9397-08002B2CF9AE}" pid="3" name="KSOProductBuildVer">
    <vt:lpwstr>2052-11.1.0.13703</vt:lpwstr>
  </property>
</Properties>
</file>