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1" r:id="rId3"/>
    <p:sldId id="293" r:id="rId5"/>
    <p:sldId id="282" r:id="rId6"/>
  </p:sldIdLst>
  <p:sldSz cx="9144000" cy="5143500" type="screen16x9"/>
  <p:notesSz cx="7103745" cy="10234295"/>
  <p:custDataLst>
    <p:tags r:id="rId10"/>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23" userDrawn="1">
          <p15:clr>
            <a:srgbClr val="A4A3A4"/>
          </p15:clr>
        </p15:guide>
        <p15:guide id="2" pos="283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E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987" autoAdjust="0"/>
    <p:restoredTop sz="94660"/>
  </p:normalViewPr>
  <p:slideViewPr>
    <p:cSldViewPr snapToGrid="0" showGuides="1">
      <p:cViewPr>
        <p:scale>
          <a:sx n="75" d="100"/>
          <a:sy n="75" d="100"/>
        </p:scale>
        <p:origin x="-918" y="-108"/>
      </p:cViewPr>
      <p:guideLst>
        <p:guide orient="horz" pos="1523"/>
        <p:guide pos="2833"/>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gs" Target="tags/tag25.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F837B1-3942-4B36-A9A2-6AF914CEB0A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12" name="矩形 3"/>
          <p:cNvSpPr/>
          <p:nvPr/>
        </p:nvSpPr>
        <p:spPr>
          <a:xfrm>
            <a:off x="0" y="0"/>
            <a:ext cx="9144000" cy="2764971"/>
          </a:xfrm>
          <a:custGeom>
            <a:avLst/>
            <a:gdLst>
              <a:gd name="connsiteX0" fmla="*/ 0 w 12195175"/>
              <a:gd name="connsiteY0" fmla="*/ 0 h 2060848"/>
              <a:gd name="connsiteX1" fmla="*/ 12195175 w 12195175"/>
              <a:gd name="connsiteY1" fmla="*/ 0 h 2060848"/>
              <a:gd name="connsiteX2" fmla="*/ 12195175 w 12195175"/>
              <a:gd name="connsiteY2" fmla="*/ 2060848 h 2060848"/>
              <a:gd name="connsiteX3" fmla="*/ 0 w 12195175"/>
              <a:gd name="connsiteY3" fmla="*/ 2060848 h 2060848"/>
              <a:gd name="connsiteX4" fmla="*/ 0 w 12195175"/>
              <a:gd name="connsiteY4" fmla="*/ 0 h 2060848"/>
              <a:gd name="connsiteX0-1" fmla="*/ 0 w 12195175"/>
              <a:gd name="connsiteY0-2" fmla="*/ 0 h 2060848"/>
              <a:gd name="connsiteX1-3" fmla="*/ 12195175 w 12195175"/>
              <a:gd name="connsiteY1-4" fmla="*/ 0 h 2060848"/>
              <a:gd name="connsiteX2-5" fmla="*/ 12195175 w 12195175"/>
              <a:gd name="connsiteY2-6" fmla="*/ 2060848 h 2060848"/>
              <a:gd name="connsiteX3-7" fmla="*/ 6096000 w 12195175"/>
              <a:gd name="connsiteY3-8" fmla="*/ 2046514 h 2060848"/>
              <a:gd name="connsiteX4-9" fmla="*/ 0 w 12195175"/>
              <a:gd name="connsiteY4-10" fmla="*/ 2060848 h 2060848"/>
              <a:gd name="connsiteX5" fmla="*/ 0 w 12195175"/>
              <a:gd name="connsiteY5" fmla="*/ 0 h 2060848"/>
              <a:gd name="connsiteX0-11" fmla="*/ 0 w 12195175"/>
              <a:gd name="connsiteY0-12" fmla="*/ 0 h 3686628"/>
              <a:gd name="connsiteX1-13" fmla="*/ 12195175 w 12195175"/>
              <a:gd name="connsiteY1-14" fmla="*/ 0 h 3686628"/>
              <a:gd name="connsiteX2-15" fmla="*/ 12195175 w 12195175"/>
              <a:gd name="connsiteY2-16" fmla="*/ 2060848 h 3686628"/>
              <a:gd name="connsiteX3-17" fmla="*/ 6081486 w 12195175"/>
              <a:gd name="connsiteY3-18" fmla="*/ 3686628 h 3686628"/>
              <a:gd name="connsiteX4-19" fmla="*/ 0 w 12195175"/>
              <a:gd name="connsiteY4-20" fmla="*/ 2060848 h 3686628"/>
              <a:gd name="connsiteX5-21" fmla="*/ 0 w 12195175"/>
              <a:gd name="connsiteY5-22" fmla="*/ 0 h 36866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3686628">
                <a:moveTo>
                  <a:pt x="0" y="0"/>
                </a:moveTo>
                <a:lnTo>
                  <a:pt x="12195175" y="0"/>
                </a:lnTo>
                <a:lnTo>
                  <a:pt x="12195175" y="2060848"/>
                </a:lnTo>
                <a:lnTo>
                  <a:pt x="6081486" y="3686628"/>
                </a:lnTo>
                <a:lnTo>
                  <a:pt x="0" y="2060848"/>
                </a:lnTo>
                <a:lnTo>
                  <a:pt x="0" y="0"/>
                </a:lnTo>
                <a:close/>
              </a:path>
            </a:pathLst>
          </a:custGeom>
          <a:blipFill>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3" name="矩形 2"/>
          <p:cNvSpPr/>
          <p:nvPr/>
        </p:nvSpPr>
        <p:spPr>
          <a:xfrm>
            <a:off x="0" y="-20538"/>
            <a:ext cx="9144000" cy="1883229"/>
          </a:xfrm>
          <a:custGeom>
            <a:avLst/>
            <a:gdLst>
              <a:gd name="connsiteX0" fmla="*/ 0 w 12195175"/>
              <a:gd name="connsiteY0" fmla="*/ 0 h 908720"/>
              <a:gd name="connsiteX1" fmla="*/ 12195175 w 12195175"/>
              <a:gd name="connsiteY1" fmla="*/ 0 h 908720"/>
              <a:gd name="connsiteX2" fmla="*/ 12195175 w 12195175"/>
              <a:gd name="connsiteY2" fmla="*/ 908720 h 908720"/>
              <a:gd name="connsiteX3" fmla="*/ 0 w 12195175"/>
              <a:gd name="connsiteY3" fmla="*/ 908720 h 908720"/>
              <a:gd name="connsiteX4" fmla="*/ 0 w 12195175"/>
              <a:gd name="connsiteY4" fmla="*/ 0 h 908720"/>
              <a:gd name="connsiteX0-1" fmla="*/ 0 w 12195175"/>
              <a:gd name="connsiteY0-2" fmla="*/ 0 h 908720"/>
              <a:gd name="connsiteX1-3" fmla="*/ 12195175 w 12195175"/>
              <a:gd name="connsiteY1-4" fmla="*/ 0 h 908720"/>
              <a:gd name="connsiteX2-5" fmla="*/ 12195175 w 12195175"/>
              <a:gd name="connsiteY2-6" fmla="*/ 908720 h 908720"/>
              <a:gd name="connsiteX3-7" fmla="*/ 6096000 w 12195175"/>
              <a:gd name="connsiteY3-8" fmla="*/ 899886 h 908720"/>
              <a:gd name="connsiteX4-9" fmla="*/ 0 w 12195175"/>
              <a:gd name="connsiteY4-10" fmla="*/ 908720 h 908720"/>
              <a:gd name="connsiteX5" fmla="*/ 0 w 12195175"/>
              <a:gd name="connsiteY5" fmla="*/ 0 h 908720"/>
              <a:gd name="connsiteX0-11" fmla="*/ 0 w 12195175"/>
              <a:gd name="connsiteY0-12" fmla="*/ 0 h 2510972"/>
              <a:gd name="connsiteX1-13" fmla="*/ 12195175 w 12195175"/>
              <a:gd name="connsiteY1-14" fmla="*/ 0 h 2510972"/>
              <a:gd name="connsiteX2-15" fmla="*/ 12195175 w 12195175"/>
              <a:gd name="connsiteY2-16" fmla="*/ 908720 h 2510972"/>
              <a:gd name="connsiteX3-17" fmla="*/ 6052458 w 12195175"/>
              <a:gd name="connsiteY3-18" fmla="*/ 2510972 h 2510972"/>
              <a:gd name="connsiteX4-19" fmla="*/ 0 w 12195175"/>
              <a:gd name="connsiteY4-20" fmla="*/ 908720 h 2510972"/>
              <a:gd name="connsiteX5-21" fmla="*/ 0 w 12195175"/>
              <a:gd name="connsiteY5-22" fmla="*/ 0 h 251097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2510972">
                <a:moveTo>
                  <a:pt x="0" y="0"/>
                </a:moveTo>
                <a:lnTo>
                  <a:pt x="12195175" y="0"/>
                </a:lnTo>
                <a:lnTo>
                  <a:pt x="12195175" y="908720"/>
                </a:lnTo>
                <a:lnTo>
                  <a:pt x="6052458" y="2510972"/>
                </a:lnTo>
                <a:lnTo>
                  <a:pt x="0" y="908720"/>
                </a:lnTo>
                <a:lnTo>
                  <a:pt x="0" y="0"/>
                </a:lnTo>
                <a:close/>
              </a:path>
            </a:pathLst>
          </a:custGeom>
          <a:solidFill>
            <a:schemeClr val="accent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4" name="矩形 4"/>
          <p:cNvSpPr/>
          <p:nvPr/>
        </p:nvSpPr>
        <p:spPr>
          <a:xfrm>
            <a:off x="0" y="4516339"/>
            <a:ext cx="9144000" cy="647699"/>
          </a:xfrm>
          <a:custGeom>
            <a:avLst/>
            <a:gdLst>
              <a:gd name="connsiteX0" fmla="*/ 0 w 12195175"/>
              <a:gd name="connsiteY0" fmla="*/ 0 h 404664"/>
              <a:gd name="connsiteX1" fmla="*/ 12195175 w 12195175"/>
              <a:gd name="connsiteY1" fmla="*/ 0 h 404664"/>
              <a:gd name="connsiteX2" fmla="*/ 12195175 w 12195175"/>
              <a:gd name="connsiteY2" fmla="*/ 404664 h 404664"/>
              <a:gd name="connsiteX3" fmla="*/ 0 w 12195175"/>
              <a:gd name="connsiteY3" fmla="*/ 404664 h 404664"/>
              <a:gd name="connsiteX4" fmla="*/ 0 w 12195175"/>
              <a:gd name="connsiteY4" fmla="*/ 0 h 404664"/>
              <a:gd name="connsiteX0-1" fmla="*/ 0 w 12195175"/>
              <a:gd name="connsiteY0-2" fmla="*/ 8993 h 413657"/>
              <a:gd name="connsiteX1-3" fmla="*/ 6096000 w 12195175"/>
              <a:gd name="connsiteY1-4" fmla="*/ 0 h 413657"/>
              <a:gd name="connsiteX2-5" fmla="*/ 12195175 w 12195175"/>
              <a:gd name="connsiteY2-6" fmla="*/ 8993 h 413657"/>
              <a:gd name="connsiteX3-7" fmla="*/ 12195175 w 12195175"/>
              <a:gd name="connsiteY3-8" fmla="*/ 413657 h 413657"/>
              <a:gd name="connsiteX4-9" fmla="*/ 0 w 12195175"/>
              <a:gd name="connsiteY4-10" fmla="*/ 413657 h 413657"/>
              <a:gd name="connsiteX5" fmla="*/ 0 w 12195175"/>
              <a:gd name="connsiteY5" fmla="*/ 8993 h 413657"/>
              <a:gd name="connsiteX0-11" fmla="*/ 0 w 12195175"/>
              <a:gd name="connsiteY0-12" fmla="*/ 458935 h 863599"/>
              <a:gd name="connsiteX1-13" fmla="*/ 6052457 w 12195175"/>
              <a:gd name="connsiteY1-14" fmla="*/ 0 h 863599"/>
              <a:gd name="connsiteX2-15" fmla="*/ 12195175 w 12195175"/>
              <a:gd name="connsiteY2-16" fmla="*/ 458935 h 863599"/>
              <a:gd name="connsiteX3-17" fmla="*/ 12195175 w 12195175"/>
              <a:gd name="connsiteY3-18" fmla="*/ 863599 h 863599"/>
              <a:gd name="connsiteX4-19" fmla="*/ 0 w 12195175"/>
              <a:gd name="connsiteY4-20" fmla="*/ 863599 h 863599"/>
              <a:gd name="connsiteX5-21" fmla="*/ 0 w 12195175"/>
              <a:gd name="connsiteY5-22" fmla="*/ 458935 h 8635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863599">
                <a:moveTo>
                  <a:pt x="0" y="458935"/>
                </a:moveTo>
                <a:lnTo>
                  <a:pt x="6052457" y="0"/>
                </a:lnTo>
                <a:lnTo>
                  <a:pt x="12195175" y="458935"/>
                </a:lnTo>
                <a:lnTo>
                  <a:pt x="12195175" y="863599"/>
                </a:lnTo>
                <a:lnTo>
                  <a:pt x="0" y="863599"/>
                </a:lnTo>
                <a:lnTo>
                  <a:pt x="0" y="45893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9" name="日期占位符 3"/>
          <p:cNvSpPr>
            <a:spLocks noGrp="1"/>
          </p:cNvSpPr>
          <p:nvPr>
            <p:ph type="dt" sz="half" idx="10"/>
          </p:nvPr>
        </p:nvSpPr>
        <p:spPr>
          <a:xfrm>
            <a:off x="628486" y="4767263"/>
            <a:ext cx="2056865" cy="273844"/>
          </a:xfrm>
          <a:prstGeom prst="rect">
            <a:avLst/>
          </a:prstGeom>
        </p:spPr>
        <p:txBody>
          <a:body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11"/>
          </p:nvPr>
        </p:nvSpPr>
        <p:spPr>
          <a:xfrm>
            <a:off x="3028162" y="4767263"/>
            <a:ext cx="3085297" cy="273844"/>
          </a:xfrm>
          <a:prstGeom prst="rect">
            <a:avLst/>
          </a:prstGeom>
        </p:spPr>
        <p:txBody>
          <a:bodyPr/>
          <a:lstStyle/>
          <a:p>
            <a:endParaRPr lang="zh-CN" altLang="en-US"/>
          </a:p>
        </p:txBody>
      </p:sp>
      <p:sp>
        <p:nvSpPr>
          <p:cNvPr id="11" name="灯片编号占位符 5"/>
          <p:cNvSpPr>
            <a:spLocks noGrp="1"/>
          </p:cNvSpPr>
          <p:nvPr>
            <p:ph type="sldNum" sz="quarter" idx="12"/>
          </p:nvPr>
        </p:nvSpPr>
        <p:spPr>
          <a:xfrm>
            <a:off x="6456268" y="4767263"/>
            <a:ext cx="2056865" cy="273844"/>
          </a:xfrm>
          <a:prstGeom prst="rect">
            <a:avLst/>
          </a:prstGeom>
        </p:spPr>
        <p:txBody>
          <a:bodyPr/>
          <a:lstStyle/>
          <a:p>
            <a:fld id="{565CE74E-AB26-4998-AD42-012C4C1AD076}" type="slidenum">
              <a:rPr lang="zh-CN" altLang="en-US" smtClean="0"/>
            </a:fld>
            <a:endParaRPr lang="zh-CN" altLang="en-US"/>
          </a:p>
        </p:txBody>
      </p:sp>
      <p:sp>
        <p:nvSpPr>
          <p:cNvPr id="7" name="标题 1"/>
          <p:cNvSpPr>
            <a:spLocks noGrp="1"/>
          </p:cNvSpPr>
          <p:nvPr>
            <p:ph type="ctrTitle"/>
          </p:nvPr>
        </p:nvSpPr>
        <p:spPr>
          <a:xfrm>
            <a:off x="1143893" y="2804139"/>
            <a:ext cx="6856214" cy="668450"/>
          </a:xfrm>
          <a:prstGeom prst="rect">
            <a:avLst/>
          </a:prstGeom>
        </p:spPr>
        <p:txBody>
          <a:bodyPr anchor="b">
            <a:normAutofit/>
          </a:bodyPr>
          <a:lstStyle>
            <a:lvl1pPr algn="ctr">
              <a:defRPr sz="3600" b="1">
                <a:solidFill>
                  <a:schemeClr val="accent1"/>
                </a:solidFill>
              </a:defRPr>
            </a:lvl1pPr>
          </a:lstStyle>
          <a:p>
            <a:r>
              <a:rPr lang="zh-CN" altLang="en-US" dirty="0"/>
              <a:t>单击此处编辑母版标题样式</a:t>
            </a:r>
            <a:endParaRPr lang="zh-CN" altLang="en-US" dirty="0"/>
          </a:p>
        </p:txBody>
      </p:sp>
      <p:sp>
        <p:nvSpPr>
          <p:cNvPr id="8" name="副标题 2"/>
          <p:cNvSpPr>
            <a:spLocks noGrp="1"/>
          </p:cNvSpPr>
          <p:nvPr>
            <p:ph type="subTitle" idx="1"/>
          </p:nvPr>
        </p:nvSpPr>
        <p:spPr>
          <a:xfrm>
            <a:off x="1143893" y="3506217"/>
            <a:ext cx="6856214" cy="469689"/>
          </a:xfrm>
          <a:prstGeom prst="rect">
            <a:avLst/>
          </a:prstGeom>
        </p:spPr>
        <p:txBody>
          <a:bodyPr>
            <a:normAutofit/>
          </a:bodyPr>
          <a:lstStyle>
            <a:lvl1pPr marL="0" indent="0" algn="ctr">
              <a:buNone/>
              <a:defRPr sz="1500" b="1">
                <a:solidFill>
                  <a:schemeClr val="accent1"/>
                </a:solidFill>
              </a:defRPr>
            </a:lvl1pPr>
            <a:lvl2pPr marL="342900" indent="0" algn="ctr">
              <a:buNone/>
              <a:defRPr sz="1500"/>
            </a:lvl2pPr>
            <a:lvl3pPr marL="685800" indent="0" algn="ctr">
              <a:buNone/>
              <a:defRPr sz="1400"/>
            </a:lvl3pPr>
            <a:lvl4pPr marL="1028065" indent="0" algn="ctr">
              <a:buNone/>
              <a:defRPr sz="1200"/>
            </a:lvl4pPr>
            <a:lvl5pPr marL="1370965" indent="0" algn="ctr">
              <a:buNone/>
              <a:defRPr sz="1200"/>
            </a:lvl5pPr>
            <a:lvl6pPr marL="1713865" indent="0" algn="ctr">
              <a:buNone/>
              <a:defRPr sz="1200"/>
            </a:lvl6pPr>
            <a:lvl7pPr marL="2056765" indent="0" algn="ctr">
              <a:buNone/>
              <a:defRPr sz="1200"/>
            </a:lvl7pPr>
            <a:lvl8pPr marL="2399665" indent="0" algn="ctr">
              <a:buNone/>
              <a:defRPr sz="1200"/>
            </a:lvl8pPr>
            <a:lvl9pPr marL="2742565" indent="0" algn="ctr">
              <a:buNone/>
              <a:defRPr sz="1200"/>
            </a:lvl9pPr>
          </a:lstStyle>
          <a:p>
            <a:r>
              <a:rPr lang="zh-CN" altLang="en-US" dirty="0"/>
              <a:t>单击此处编辑母版副标题样式</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P spid="1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628651" y="413659"/>
            <a:ext cx="7886700" cy="4169228"/>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628651" y="1369219"/>
            <a:ext cx="7886700" cy="3263504"/>
          </a:xfrm>
          <a:prstGeom prst="rect">
            <a:avLst/>
          </a:prstGeom>
        </p:spPr>
        <p:txBody>
          <a:bodyPr/>
          <a:lstStyle>
            <a:lvl1pPr>
              <a:defRPr sz="1800"/>
            </a:lvl1pPr>
            <a:lvl2pPr>
              <a:defRPr sz="1500"/>
            </a:lvl2pPr>
            <a:lvl3pPr>
              <a:defRPr sz="1400"/>
            </a:lvl3pPr>
            <a:lvl4pPr>
              <a:defRPr sz="1400"/>
            </a:lvl4pPr>
            <a:lvl5pPr>
              <a:defRPr sz="14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1" y="1626645"/>
            <a:ext cx="9144001" cy="1890210"/>
          </a:xfrm>
          <a:prstGeom prst="rect">
            <a:avLst/>
          </a:prstGeom>
          <a:solidFill>
            <a:schemeClr val="accent1"/>
          </a:solidFill>
          <a:ln>
            <a:noFill/>
          </a:ln>
          <a:effectLst>
            <a:innerShdw blurRad="63500" dist="50800" dir="13500000">
              <a:schemeClr val="accent4">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8" name="Freeform 5"/>
          <p:cNvSpPr/>
          <p:nvPr/>
        </p:nvSpPr>
        <p:spPr bwMode="auto">
          <a:xfrm>
            <a:off x="1675413" y="2171437"/>
            <a:ext cx="887762" cy="80062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schemeClr val="accent4">
                <a:alpha val="50000"/>
              </a:schemeClr>
            </a:innerShdw>
          </a:effectLst>
        </p:spPr>
        <p:txBody>
          <a:bodyPr vert="horz" wrap="square" lIns="68562" tIns="34281" rIns="68562" bIns="34281" numCol="1" anchor="t" anchorCtr="0" compatLnSpc="1"/>
          <a:lstStyle/>
          <a:p>
            <a:endParaRPr lang="zh-CN" altLang="en-US"/>
          </a:p>
        </p:txBody>
      </p:sp>
      <p:sp>
        <p:nvSpPr>
          <p:cNvPr id="9" name="KSO_Shape"/>
          <p:cNvSpPr/>
          <p:nvPr/>
        </p:nvSpPr>
        <p:spPr bwMode="auto">
          <a:xfrm>
            <a:off x="1909226" y="2405200"/>
            <a:ext cx="439136" cy="33309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accent1"/>
          </a:solidFill>
          <a:ln>
            <a:noFill/>
          </a:ln>
          <a:effectLst>
            <a:outerShdw blurRad="50800" dist="38100" dir="2700000" algn="tl" rotWithShape="0">
              <a:prstClr val="black">
                <a:alpha val="40000"/>
              </a:prstClr>
            </a:outerShdw>
          </a:effectLst>
        </p:spPr>
        <p:txBody>
          <a:bodyPr lIns="68580" tIns="34290" rIns="68580" bIns="34290" anchor="ctr">
            <a:scene3d>
              <a:camera prst="orthographicFront"/>
              <a:lightRig rig="threePt" dir="t"/>
            </a:scene3d>
            <a:sp3d>
              <a:contourClr>
                <a:srgbClr val="FFFFFF"/>
              </a:contourClr>
            </a:sp3d>
          </a:bodyPr>
          <a:lstStyle/>
          <a:p>
            <a:pPr algn="ctr">
              <a:defRPr/>
            </a:pPr>
            <a:endParaRPr lang="zh-CN" altLang="en-US">
              <a:solidFill>
                <a:schemeClr val="bg1"/>
              </a:solidFill>
              <a:latin typeface="微软雅黑" panose="020B0503020204020204" charset="-122"/>
              <a:ea typeface="微软雅黑" panose="020B0503020204020204" charset="-122"/>
            </a:endParaRPr>
          </a:p>
        </p:txBody>
      </p:sp>
      <p:sp>
        <p:nvSpPr>
          <p:cNvPr id="2" name="标题 1"/>
          <p:cNvSpPr>
            <a:spLocks noGrp="1"/>
          </p:cNvSpPr>
          <p:nvPr>
            <p:ph type="title" hasCustomPrompt="1"/>
          </p:nvPr>
        </p:nvSpPr>
        <p:spPr>
          <a:xfrm>
            <a:off x="4572000" y="1923678"/>
            <a:ext cx="2699597" cy="731641"/>
          </a:xfrm>
          <a:prstGeom prst="rect">
            <a:avLst/>
          </a:prstGeom>
        </p:spPr>
        <p:txBody>
          <a:bodyPr anchor="b">
            <a:normAutofit/>
          </a:bodyPr>
          <a:lstStyle>
            <a:lvl1pPr algn="l">
              <a:defRPr sz="2400">
                <a:solidFill>
                  <a:schemeClr val="bg1"/>
                </a:solidFill>
              </a:defRPr>
            </a:lvl1pPr>
          </a:lstStyle>
          <a:p>
            <a:r>
              <a:rPr lang="zh-CN" altLang="en-US" dirty="0" smtClean="0"/>
              <a:t>单击此处编辑标题</a:t>
            </a:r>
            <a:endParaRPr lang="zh-CN" altLang="en-US" dirty="0"/>
          </a:p>
        </p:txBody>
      </p:sp>
      <p:sp>
        <p:nvSpPr>
          <p:cNvPr id="3" name="文本占位符 2"/>
          <p:cNvSpPr>
            <a:spLocks noGrp="1"/>
          </p:cNvSpPr>
          <p:nvPr>
            <p:ph type="body" idx="1"/>
          </p:nvPr>
        </p:nvSpPr>
        <p:spPr>
          <a:xfrm>
            <a:off x="4572000" y="2688748"/>
            <a:ext cx="2699597" cy="801104"/>
          </a:xfrm>
          <a:prstGeom prst="rect">
            <a:avLst/>
          </a:prstGeom>
        </p:spPr>
        <p:txBody>
          <a:bodyPr>
            <a:normAutofit/>
          </a:bodyPr>
          <a:lstStyle>
            <a:lvl1pPr marL="0" indent="0" algn="l">
              <a:buNone/>
              <a:defRPr sz="1400">
                <a:solidFill>
                  <a:schemeClr val="bg1"/>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065" indent="0">
              <a:buNone/>
              <a:defRPr sz="1200">
                <a:solidFill>
                  <a:schemeClr val="tx1">
                    <a:tint val="75000"/>
                  </a:schemeClr>
                </a:solidFill>
              </a:defRPr>
            </a:lvl4pPr>
            <a:lvl5pPr marL="1370965" indent="0">
              <a:buNone/>
              <a:defRPr sz="1200">
                <a:solidFill>
                  <a:schemeClr val="tx1">
                    <a:tint val="75000"/>
                  </a:schemeClr>
                </a:solidFill>
              </a:defRPr>
            </a:lvl5pPr>
            <a:lvl6pPr marL="1713865" indent="0">
              <a:buNone/>
              <a:defRPr sz="1200">
                <a:solidFill>
                  <a:schemeClr val="tx1">
                    <a:tint val="75000"/>
                  </a:schemeClr>
                </a:solidFill>
              </a:defRPr>
            </a:lvl6pPr>
            <a:lvl7pPr marL="2056765" indent="0">
              <a:buNone/>
              <a:defRPr sz="1200">
                <a:solidFill>
                  <a:schemeClr val="tx1">
                    <a:tint val="75000"/>
                  </a:schemeClr>
                </a:solidFill>
              </a:defRPr>
            </a:lvl7pPr>
            <a:lvl8pPr marL="2399665" indent="0">
              <a:buNone/>
              <a:defRPr sz="1200">
                <a:solidFill>
                  <a:schemeClr val="tx1">
                    <a:tint val="75000"/>
                  </a:schemeClr>
                </a:solidFill>
              </a:defRPr>
            </a:lvl8pPr>
            <a:lvl9pPr marL="2742565" indent="0">
              <a:buNone/>
              <a:defRPr sz="1200">
                <a:solidFill>
                  <a:schemeClr val="tx1">
                    <a:tint val="75000"/>
                  </a:schemeClr>
                </a:solidFill>
              </a:defRPr>
            </a:lvl9pPr>
          </a:lstStyle>
          <a:p>
            <a:pPr lvl="0"/>
            <a:r>
              <a:rPr lang="zh-CN" altLang="en-US" dirty="0" smtClean="0"/>
              <a:t>单击此处编辑母版文本样式</a:t>
            </a:r>
            <a:endParaRPr lang="zh-CN" altLang="en-US" dirty="0" smtClean="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内容占位符 3"/>
          <p:cNvSpPr>
            <a:spLocks noGrp="1"/>
          </p:cNvSpPr>
          <p:nvPr>
            <p:ph sz="half" idx="2"/>
          </p:nvPr>
        </p:nvSpPr>
        <p:spPr>
          <a:xfrm>
            <a:off x="4629151" y="1369219"/>
            <a:ext cx="3886200" cy="3263504"/>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308721"/>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p:nvPr>
        </p:nvSpPr>
        <p:spPr>
          <a:xfrm>
            <a:off x="629842" y="1961707"/>
            <a:ext cx="3868340" cy="2680541"/>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4629150" y="1308721"/>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endParaRPr lang="zh-CN" altLang="en-US" dirty="0" smtClean="0"/>
          </a:p>
        </p:txBody>
      </p:sp>
      <p:sp>
        <p:nvSpPr>
          <p:cNvPr id="6" name="内容占位符 5"/>
          <p:cNvSpPr>
            <a:spLocks noGrp="1"/>
          </p:cNvSpPr>
          <p:nvPr>
            <p:ph sz="quarter" idx="4"/>
          </p:nvPr>
        </p:nvSpPr>
        <p:spPr>
          <a:xfrm>
            <a:off x="4629150" y="1961707"/>
            <a:ext cx="3887391" cy="2680541"/>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7" name="日期占位符 6"/>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圆形白边（2016）.png"/>
          <p:cNvPicPr>
            <a:picLocks noChangeAspect="1"/>
          </p:cNvPicPr>
          <p:nvPr userDrawn="1"/>
        </p:nvPicPr>
        <p:blipFill>
          <a:blip r:embed="rId2" cstate="print"/>
          <a:stretch>
            <a:fillRect/>
          </a:stretch>
        </p:blipFill>
        <p:spPr>
          <a:xfrm>
            <a:off x="228600" y="171450"/>
            <a:ext cx="714375" cy="7143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139293" y="1574904"/>
            <a:ext cx="5004707" cy="1609168"/>
          </a:xfrm>
          <a:prstGeom prst="rect">
            <a:avLst/>
          </a:prstGeom>
          <a:solidFill>
            <a:schemeClr val="accent2">
              <a:lumMod val="50000"/>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7" name="矩形 6"/>
          <p:cNvSpPr/>
          <p:nvPr/>
        </p:nvSpPr>
        <p:spPr>
          <a:xfrm>
            <a:off x="0" y="5056026"/>
            <a:ext cx="9144000" cy="87474"/>
          </a:xfrm>
          <a:prstGeom prst="rect">
            <a:avLst/>
          </a:prstGeom>
          <a:gradFill>
            <a:gsLst>
              <a:gs pos="0">
                <a:schemeClr val="accent1">
                  <a:lumMod val="50000"/>
                </a:schemeClr>
              </a:gs>
              <a:gs pos="100000">
                <a:schemeClr val="accent1"/>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标题 1"/>
          <p:cNvSpPr>
            <a:spLocks noGrp="1"/>
          </p:cNvSpPr>
          <p:nvPr>
            <p:ph type="title" hasCustomPrompt="1"/>
          </p:nvPr>
        </p:nvSpPr>
        <p:spPr>
          <a:xfrm>
            <a:off x="1872403" y="2193708"/>
            <a:ext cx="7180928" cy="1026114"/>
          </a:xfrm>
          <a:prstGeom prst="rect">
            <a:avLst/>
          </a:prstGeom>
        </p:spPr>
        <p:txBody>
          <a:bodyPr anchor="ctr" anchorCtr="0">
            <a:normAutofit/>
          </a:bodyPr>
          <a:lstStyle>
            <a:lvl1pPr algn="ctr">
              <a:defRPr sz="5000" b="1">
                <a:solidFill>
                  <a:schemeClr val="accent1"/>
                </a:solidFill>
              </a:defRPr>
            </a:lvl1pPr>
          </a:lstStyle>
          <a:p>
            <a:r>
              <a:rPr lang="zh-CN" altLang="en-US" dirty="0" smtClean="0"/>
              <a:t>单击此处编辑标题</a:t>
            </a:r>
            <a:endParaRPr lang="zh-CN" altLang="en-US" dirty="0"/>
          </a:p>
        </p:txBody>
      </p:sp>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上下2019--.png"/>
          <p:cNvPicPr>
            <a:picLocks noChangeAspect="1"/>
          </p:cNvPicPr>
          <p:nvPr userDrawn="1"/>
        </p:nvPicPr>
        <p:blipFill>
          <a:blip r:embed="rId2" cstate="print"/>
          <a:stretch>
            <a:fillRect/>
          </a:stretch>
        </p:blipFill>
        <p:spPr>
          <a:xfrm>
            <a:off x="257175" y="322595"/>
            <a:ext cx="3829050" cy="519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6" name="图片 5"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535256"/>
            <a:ext cx="3511241" cy="1071121"/>
          </a:xfrm>
          <a:prstGeom prst="rect">
            <a:avLst/>
          </a:prstGeom>
        </p:spPr>
        <p:txBody>
          <a:bodyPr anchor="t" anchorCtr="0">
            <a:normAutofit/>
          </a:bodyPr>
          <a:lstStyle>
            <a:lvl1pPr>
              <a:defRPr sz="2700"/>
            </a:lvl1pPr>
          </a:lstStyle>
          <a:p>
            <a:r>
              <a:rPr lang="zh-CN" altLang="en-US" dirty="0" smtClean="0"/>
              <a:t>单击此处编辑标题</a:t>
            </a:r>
            <a:endParaRPr lang="zh-CN" altLang="en-US" dirty="0"/>
          </a:p>
        </p:txBody>
      </p:sp>
      <p:sp>
        <p:nvSpPr>
          <p:cNvPr id="3" name="图片占位符 2"/>
          <p:cNvSpPr>
            <a:spLocks noGrp="1" noChangeAspect="1"/>
          </p:cNvSpPr>
          <p:nvPr>
            <p:ph type="pic" idx="1"/>
          </p:nvPr>
        </p:nvSpPr>
        <p:spPr>
          <a:xfrm>
            <a:off x="4231888" y="535255"/>
            <a:ext cx="4283912" cy="4052700"/>
          </a:xfrm>
          <a:prstGeom prst="rect">
            <a:avLst/>
          </a:prstGeom>
        </p:spPr>
        <p:txBody>
          <a:bodyPr/>
          <a:lstStyle>
            <a:lvl1pPr marL="0" indent="0">
              <a:buNone/>
              <a:defRPr sz="2400"/>
            </a:lvl1pPr>
            <a:lvl2pPr marL="342900" indent="0">
              <a:buNone/>
              <a:defRPr sz="2100"/>
            </a:lvl2pPr>
            <a:lvl3pPr marL="685800" indent="0">
              <a:buNone/>
              <a:defRPr sz="1800"/>
            </a:lvl3pPr>
            <a:lvl4pPr marL="1028065" indent="0">
              <a:buNone/>
              <a:defRPr sz="1500"/>
            </a:lvl4pPr>
            <a:lvl5pPr marL="1370965" indent="0">
              <a:buNone/>
              <a:defRPr sz="1500"/>
            </a:lvl5pPr>
            <a:lvl6pPr marL="1713865" indent="0">
              <a:buNone/>
              <a:defRPr sz="1500"/>
            </a:lvl6pPr>
            <a:lvl7pPr marL="2056765" indent="0">
              <a:buNone/>
              <a:defRPr sz="1500"/>
            </a:lvl7pPr>
            <a:lvl8pPr marL="2399665" indent="0">
              <a:buNone/>
              <a:defRPr sz="1500"/>
            </a:lvl8pPr>
            <a:lvl9pPr marL="2742565" indent="0">
              <a:buNone/>
              <a:defRPr sz="1500"/>
            </a:lvl9pPr>
          </a:lstStyle>
          <a:p>
            <a:endParaRPr lang="zh-CN" altLang="en-US" dirty="0"/>
          </a:p>
        </p:txBody>
      </p:sp>
      <p:sp>
        <p:nvSpPr>
          <p:cNvPr id="4" name="文本占位符 3"/>
          <p:cNvSpPr>
            <a:spLocks noGrp="1"/>
          </p:cNvSpPr>
          <p:nvPr>
            <p:ph type="body" sz="half" idx="2"/>
          </p:nvPr>
        </p:nvSpPr>
        <p:spPr>
          <a:xfrm>
            <a:off x="628650" y="1735405"/>
            <a:ext cx="3511241" cy="2858691"/>
          </a:xfrm>
          <a:prstGeom prst="rect">
            <a:avLst/>
          </a:prstGeom>
        </p:spPr>
        <p:txBody>
          <a:bodyPr>
            <a:normAutofit/>
          </a:bodyPr>
          <a:lstStyle>
            <a:lvl1pPr marL="0" indent="0">
              <a:buNone/>
              <a:defRPr sz="1400"/>
            </a:lvl1pPr>
            <a:lvl2pPr marL="342900" indent="0">
              <a:buNone/>
              <a:defRPr sz="1100"/>
            </a:lvl2pPr>
            <a:lvl3pPr marL="685800" indent="0">
              <a:buNone/>
              <a:defRPr sz="900"/>
            </a:lvl3pPr>
            <a:lvl4pPr marL="1028065" indent="0">
              <a:buNone/>
              <a:defRPr sz="800"/>
            </a:lvl4pPr>
            <a:lvl5pPr marL="1370965" indent="0">
              <a:buNone/>
              <a:defRPr sz="800"/>
            </a:lvl5pPr>
            <a:lvl6pPr marL="1713865" indent="0">
              <a:buNone/>
              <a:defRPr sz="800"/>
            </a:lvl6pPr>
            <a:lvl7pPr marL="2056765" indent="0">
              <a:buNone/>
              <a:defRPr sz="800"/>
            </a:lvl7pPr>
            <a:lvl8pPr marL="2399665" indent="0">
              <a:buNone/>
              <a:defRPr sz="800"/>
            </a:lvl8pPr>
            <a:lvl9pPr marL="2742565" indent="0">
              <a:buNone/>
              <a:defRPr sz="800"/>
            </a:lvl9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FABC47A4-756D-490B-A52F-7D9E2C9FC05F}"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273844"/>
            <a:ext cx="681676" cy="4358879"/>
          </a:xfrm>
          <a:prstGeom prst="rect">
            <a:avLst/>
          </a:prstGeom>
        </p:spPr>
        <p:txBody>
          <a:bodyPr vert="eaVert">
            <a:normAutofit/>
          </a:bodyPr>
          <a:lstStyle>
            <a:lvl1pPr>
              <a:defRPr sz="3300"/>
            </a:lvl1pPr>
          </a:lstStyle>
          <a:p>
            <a:r>
              <a:rPr lang="zh-CN" altLang="en-US" dirty="0" smtClean="0"/>
              <a:t>单击此处编辑标题</a:t>
            </a:r>
            <a:endParaRPr lang="zh-CN" altLang="en-US" dirty="0"/>
          </a:p>
        </p:txBody>
      </p:sp>
      <p:sp>
        <p:nvSpPr>
          <p:cNvPr id="3" name="竖排文字占位符 2"/>
          <p:cNvSpPr>
            <a:spLocks noGrp="1"/>
          </p:cNvSpPr>
          <p:nvPr>
            <p:ph type="body" orient="vert" idx="1"/>
          </p:nvPr>
        </p:nvSpPr>
        <p:spPr>
          <a:xfrm>
            <a:off x="628651" y="273844"/>
            <a:ext cx="7084832" cy="4358879"/>
          </a:xfrm>
          <a:prstGeom prst="rect">
            <a:avLst/>
          </a:prstGeom>
        </p:spPr>
        <p:txBody>
          <a:bodyPr vert="eaVert"/>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tags" Target="../tags/tag3.xml"/><Relationship Id="rId13" Type="http://schemas.openxmlformats.org/officeDocument/2006/relationships/tags" Target="../tags/tag2.xml"/><Relationship Id="rId12" Type="http://schemas.openxmlformats.org/officeDocument/2006/relationships/tags" Target="../tags/tag1.xml"/><Relationship Id="rId11" Type="http://schemas.openxmlformats.org/officeDocument/2006/relationships/image" Target="../media/image5.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486" y="273844"/>
            <a:ext cx="7884647" cy="994172"/>
          </a:xfrm>
          <a:prstGeom prst="rect">
            <a:avLst/>
          </a:prstGeom>
        </p:spPr>
        <p:txBody>
          <a:bodyPr vert="horz" lIns="68580" tIns="34290" rIns="68580" bIns="3429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3"/>
            </p:custDataLst>
          </p:nvPr>
        </p:nvSpPr>
        <p:spPr>
          <a:xfrm>
            <a:off x="628486" y="1369219"/>
            <a:ext cx="7884647" cy="3263504"/>
          </a:xfrm>
          <a:prstGeom prst="rect">
            <a:avLst/>
          </a:prstGeom>
        </p:spPr>
        <p:txBody>
          <a:bodyPr vert="horz" lIns="68580" tIns="34290" rIns="68580" bIns="342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628486"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3028162" y="4767263"/>
            <a:ext cx="3085297"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6268"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257175" indent="-25654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1pPr>
      <a:lvl2pPr marL="557530" indent="-21399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2pPr>
      <a:lvl3pPr marL="857250"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3pPr>
      <a:lvl4pPr marL="11995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5424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853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2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1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0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065" algn="l" defTabSz="685800" rtl="0" eaLnBrk="1" latinLnBrk="0" hangingPunct="1">
        <a:defRPr sz="1400" kern="1200">
          <a:solidFill>
            <a:schemeClr val="tx1"/>
          </a:solidFill>
          <a:latin typeface="+mn-lt"/>
          <a:ea typeface="+mn-ea"/>
          <a:cs typeface="+mn-cs"/>
        </a:defRPr>
      </a:lvl4pPr>
      <a:lvl5pPr marL="1370965" algn="l" defTabSz="685800" rtl="0" eaLnBrk="1" latinLnBrk="0" hangingPunct="1">
        <a:defRPr sz="1400" kern="1200">
          <a:solidFill>
            <a:schemeClr val="tx1"/>
          </a:solidFill>
          <a:latin typeface="+mn-lt"/>
          <a:ea typeface="+mn-ea"/>
          <a:cs typeface="+mn-cs"/>
        </a:defRPr>
      </a:lvl5pPr>
      <a:lvl6pPr marL="1713865" algn="l" defTabSz="685800" rtl="0" eaLnBrk="1" latinLnBrk="0" hangingPunct="1">
        <a:defRPr sz="1400" kern="1200">
          <a:solidFill>
            <a:schemeClr val="tx1"/>
          </a:solidFill>
          <a:latin typeface="+mn-lt"/>
          <a:ea typeface="+mn-ea"/>
          <a:cs typeface="+mn-cs"/>
        </a:defRPr>
      </a:lvl6pPr>
      <a:lvl7pPr marL="2056765" algn="l" defTabSz="685800" rtl="0" eaLnBrk="1" latinLnBrk="0" hangingPunct="1">
        <a:defRPr sz="1400" kern="1200">
          <a:solidFill>
            <a:schemeClr val="tx1"/>
          </a:solidFill>
          <a:latin typeface="+mn-lt"/>
          <a:ea typeface="+mn-ea"/>
          <a:cs typeface="+mn-cs"/>
        </a:defRPr>
      </a:lvl7pPr>
      <a:lvl8pPr marL="2399665" algn="l" defTabSz="685800" rtl="0" eaLnBrk="1" latinLnBrk="0" hangingPunct="1">
        <a:defRPr sz="1400" kern="1200">
          <a:solidFill>
            <a:schemeClr val="tx1"/>
          </a:solidFill>
          <a:latin typeface="+mn-lt"/>
          <a:ea typeface="+mn-ea"/>
          <a:cs typeface="+mn-cs"/>
        </a:defRPr>
      </a:lvl8pPr>
      <a:lvl9pPr marL="2742565"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image" Target="../media/image6.emf"/><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3" Type="http://schemas.openxmlformats.org/officeDocument/2006/relationships/notesSlide" Target="../notesSlides/notesSlide1.xml"/><Relationship Id="rId22" Type="http://schemas.openxmlformats.org/officeDocument/2006/relationships/slideLayout" Target="../slideLayouts/slideLayout2.xml"/><Relationship Id="rId21" Type="http://schemas.openxmlformats.org/officeDocument/2006/relationships/tags" Target="../tags/tag22.xml"/><Relationship Id="rId20" Type="http://schemas.openxmlformats.org/officeDocument/2006/relationships/tags" Target="../tags/tag21.xml"/><Relationship Id="rId2" Type="http://schemas.openxmlformats.org/officeDocument/2006/relationships/tags" Target="../tags/tag5.xml"/><Relationship Id="rId19" Type="http://schemas.openxmlformats.org/officeDocument/2006/relationships/image" Target="../media/image7.jpeg"/><Relationship Id="rId18" Type="http://schemas.openxmlformats.org/officeDocument/2006/relationships/tags" Target="../tags/tag20.xml"/><Relationship Id="rId17" Type="http://schemas.openxmlformats.org/officeDocument/2006/relationships/tags" Target="../tags/tag19.xml"/><Relationship Id="rId16" Type="http://schemas.openxmlformats.org/officeDocument/2006/relationships/tags" Target="../tags/tag18.xml"/><Relationship Id="rId15" Type="http://schemas.openxmlformats.org/officeDocument/2006/relationships/tags" Target="../tags/tag17.xml"/><Relationship Id="rId14" Type="http://schemas.openxmlformats.org/officeDocument/2006/relationships/tags" Target="../tags/tag16.xml"/><Relationship Id="rId13" Type="http://schemas.openxmlformats.org/officeDocument/2006/relationships/tags" Target="../tags/tag15.xml"/><Relationship Id="rId12" Type="http://schemas.openxmlformats.org/officeDocument/2006/relationships/tags" Target="../tags/tag14.xml"/><Relationship Id="rId11" Type="http://schemas.openxmlformats.org/officeDocument/2006/relationships/tags" Target="../tags/tag13.xml"/><Relationship Id="rId10" Type="http://schemas.openxmlformats.org/officeDocument/2006/relationships/tags" Target="../tags/tag12.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image" Target="../media/image6.emf"/><Relationship Id="rId2" Type="http://schemas.openxmlformats.org/officeDocument/2006/relationships/image" Target="../media/image7.jpeg"/><Relationship Id="rId1" Type="http://schemas.openxmlformats.org/officeDocument/2006/relationships/image" Target="../media/image8.jpeg"/></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3.xml"/><Relationship Id="rId4" Type="http://schemas.openxmlformats.org/officeDocument/2006/relationships/themeOverride" Target="../theme/themeOverride1.xml"/><Relationship Id="rId3" Type="http://schemas.openxmlformats.org/officeDocument/2006/relationships/tags" Target="../tags/tag24.xml"/><Relationship Id="rId2" Type="http://schemas.openxmlformats.org/officeDocument/2006/relationships/image" Target="../media/image9.png"/><Relationship Id="rId1" Type="http://schemas.openxmlformats.org/officeDocument/2006/relationships/tags" Target="../tags/tag23.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custDataLst>
              <p:tags r:id="rId1"/>
            </p:custDataLst>
          </p:nvPr>
        </p:nvSpPr>
        <p:spPr>
          <a:xfrm>
            <a:off x="1227455" y="0"/>
            <a:ext cx="7916545" cy="1157605"/>
          </a:xfrm>
          <a:prstGeom prst="rect">
            <a:avLst/>
          </a:prstGeom>
          <a:solidFill>
            <a:schemeClr val="accent6">
              <a:lumMod val="75000"/>
            </a:schemeClr>
          </a:solidFill>
          <a:ln>
            <a:noFill/>
          </a:ln>
        </p:spPr>
        <p:style>
          <a:lnRef idx="3">
            <a:schemeClr val="lt1"/>
          </a:lnRef>
          <a:fillRef idx="1">
            <a:schemeClr val="accent3"/>
          </a:fillRef>
          <a:effectRef idx="1">
            <a:schemeClr val="accent3"/>
          </a:effectRef>
          <a:fontRef idx="minor">
            <a:schemeClr val="lt1"/>
          </a:fontRef>
        </p:style>
        <p:txBody>
          <a:bodyPr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custDataLst>
              <p:tags r:id="rId2"/>
            </p:custDataLst>
          </p:nvPr>
        </p:nvSpPr>
        <p:spPr bwMode="auto">
          <a:xfrm>
            <a:off x="1296670" y="8890"/>
            <a:ext cx="933450" cy="463550"/>
          </a:xfrm>
          <a:prstGeom prst="rect">
            <a:avLst/>
          </a:prstGeom>
          <a:noFill/>
          <a:ln w="9525">
            <a:noFill/>
            <a:miter lim="800000"/>
          </a:ln>
        </p:spPr>
        <p:txBody>
          <a:bodyPr>
            <a:noAutofit/>
            <a:scene3d>
              <a:camera prst="orthographicFront"/>
              <a:lightRig rig="threePt" dir="t"/>
            </a:scene3d>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8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rPr>
              <a:t>赵晓苗</a:t>
            </a:r>
            <a:endParaRPr kumimoji="0" lang="zh-CN" altLang="en-US" sz="18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endParaRPr>
          </a:p>
        </p:txBody>
      </p:sp>
      <p:sp>
        <p:nvSpPr>
          <p:cNvPr id="23" name="文本框 22"/>
          <p:cNvSpPr txBox="1"/>
          <p:nvPr>
            <p:custDataLst>
              <p:tags r:id="rId3"/>
            </p:custDataLst>
          </p:nvPr>
        </p:nvSpPr>
        <p:spPr>
          <a:xfrm>
            <a:off x="2106355" y="10483"/>
            <a:ext cx="5251450" cy="245110"/>
          </a:xfrm>
          <a:prstGeom prst="rect">
            <a:avLst/>
          </a:prstGeom>
          <a:noFill/>
        </p:spPr>
        <p:txBody>
          <a:bodyPr>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科学带头人、主任医师、教授，博士生导师</a:t>
            </a:r>
            <a:endParaRPr kumimoji="0" lang="zh-CN" altLang="en-US" sz="10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8" name="文本框 7"/>
          <p:cNvSpPr txBox="1"/>
          <p:nvPr>
            <p:custDataLst>
              <p:tags r:id="rId4"/>
            </p:custDataLst>
          </p:nvPr>
        </p:nvSpPr>
        <p:spPr>
          <a:xfrm>
            <a:off x="2127250" y="318135"/>
            <a:ext cx="7124065" cy="557530"/>
          </a:xfrm>
          <a:prstGeom prst="rect">
            <a:avLst/>
          </a:prstGeom>
          <a:noFill/>
        </p:spPr>
        <p:txBody>
          <a:bodyPr wrap="square">
            <a:noAutofit/>
          </a:bodyPr>
          <a:p>
            <a:pPr eaLnBrk="1" fontAlgn="auto" hangingPunct="1">
              <a:lnSpc>
                <a:spcPct val="150000"/>
              </a:lnSpc>
              <a:spcBef>
                <a:spcPts val="0"/>
              </a:spcBef>
              <a:spcAft>
                <a:spcPts val="0"/>
              </a:spcAft>
              <a:defRPr/>
            </a:pPr>
            <a:r>
              <a:rPr lang="zh-CN" altLang="en-US" sz="8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广东省自然科学基金杰出青年项目获得者</a:t>
            </a:r>
            <a:r>
              <a:rPr lang="zh-CN" altLang="en-US" sz="800" b="1" spc="120" noProof="0" dirty="0" smtClean="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，广东省</a:t>
            </a:r>
            <a:r>
              <a:rPr lang="zh-CN" altLang="en-US" sz="8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杰出青年医学</a:t>
            </a:r>
            <a:r>
              <a:rPr lang="zh-CN" altLang="en-US" sz="800" b="1" spc="120" noProof="0" dirty="0" smtClean="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人才，曾于Cedars</a:t>
            </a:r>
            <a:r>
              <a:rPr lang="zh-CN" altLang="en-US" sz="8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-Sinai medical center 博士后研究两年。担任中国妇幼保健协会辅助生殖技术监测与评估专业委员会副秘书长、中国老年保健协会性与生殖健康分会副主任委员、中国康复医学会生殖健康专委会常委、中国医疗家交流促进会生殖医学分会委员、中国预防医学会生殖医学分会委员</a:t>
            </a:r>
            <a:r>
              <a:rPr lang="zh-CN" altLang="en-US" sz="800" b="1" spc="120" dirty="0" smtClean="0">
                <a:solidFill>
                  <a:srgbClr val="FFFFFF"/>
                </a:solidFill>
                <a:latin typeface="微软雅黑" panose="020B0503020204020204" charset="-122"/>
                <a:ea typeface="微软雅黑" panose="020B0503020204020204" charset="-122"/>
                <a:cs typeface="微软雅黑" panose="020B0503020204020204" charset="-122"/>
                <a:sym typeface="+mn-ea"/>
              </a:rPr>
              <a:t>、中国医师协会生殖医学专业委员会青年委员，广东省</a:t>
            </a:r>
            <a:r>
              <a:rPr lang="zh-CN" altLang="en-US" sz="8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保健协会生殖健康分会</a:t>
            </a:r>
            <a:r>
              <a:rPr lang="zh-CN" altLang="en-US" sz="800" b="1" spc="120" noProof="0" dirty="0" smtClean="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主任委员，</a:t>
            </a:r>
            <a:r>
              <a:rPr lang="zh-CN" altLang="en-US" sz="8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以及多篇英文期刊的审稿</a:t>
            </a:r>
            <a:r>
              <a:rPr lang="zh-CN" altLang="en-US" sz="800" b="1" spc="120" dirty="0" smtClean="0">
                <a:solidFill>
                  <a:srgbClr val="FFFFFF"/>
                </a:solidFill>
                <a:latin typeface="微软雅黑" panose="020B0503020204020204" charset="-122"/>
                <a:ea typeface="微软雅黑" panose="020B0503020204020204" charset="-122"/>
                <a:cs typeface="微软雅黑" panose="020B0503020204020204" charset="-122"/>
                <a:sym typeface="+mn-ea"/>
              </a:rPr>
              <a:t>人等。</a:t>
            </a:r>
            <a:endParaRPr lang="zh-CN" altLang="en-US" sz="800" b="1" spc="120" noProof="0" dirty="0">
              <a:ln>
                <a:noFill/>
              </a:ln>
              <a:solidFill>
                <a:srgbClr val="FFFFFF"/>
              </a:solidFill>
              <a:effectLst/>
              <a:uLnTx/>
              <a:uFillTx/>
              <a:latin typeface="微软雅黑" panose="020B0503020204020204" charset="-122"/>
              <a:ea typeface="微软雅黑" panose="020B0503020204020204" charset="-122"/>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8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10" name="文本框 9"/>
          <p:cNvSpPr txBox="1"/>
          <p:nvPr/>
        </p:nvSpPr>
        <p:spPr>
          <a:xfrm>
            <a:off x="0" y="931545"/>
            <a:ext cx="1227455" cy="1730375"/>
          </a:xfrm>
          <a:prstGeom prst="rect">
            <a:avLst/>
          </a:prstGeom>
          <a:solidFill>
            <a:schemeClr val="accent6">
              <a:lumMod val="20000"/>
              <a:lumOff val="80000"/>
            </a:schemeClr>
          </a:solidFill>
        </p:spPr>
        <p:txBody>
          <a:bodyPr vert="eaVert" wrap="square" rtlCol="0" anchor="ctr" anchorCtr="0">
            <a:noAutofit/>
          </a:bodyPr>
          <a:p>
            <a:pPr algn="ctr"/>
            <a:r>
              <a:rPr lang="zh-CN" altLang="zh-CN"/>
              <a:t>导师相片</a:t>
            </a:r>
            <a:endParaRPr lang="zh-CN" altLang="zh-CN"/>
          </a:p>
        </p:txBody>
      </p:sp>
      <p:sp>
        <p:nvSpPr>
          <p:cNvPr id="17413" name="文本框 12"/>
          <p:cNvSpPr txBox="1">
            <a:spLocks noChangeArrowheads="1"/>
          </p:cNvSpPr>
          <p:nvPr>
            <p:custDataLst>
              <p:tags r:id="rId5"/>
            </p:custDataLst>
          </p:nvPr>
        </p:nvSpPr>
        <p:spPr bwMode="auto">
          <a:xfrm>
            <a:off x="0" y="3011805"/>
            <a:ext cx="1228090" cy="1179830"/>
          </a:xfrm>
          <a:prstGeom prst="rect">
            <a:avLst/>
          </a:prstGeom>
          <a:noFill/>
          <a:ln w="9525">
            <a:noFill/>
            <a:miter lim="800000"/>
          </a:ln>
        </p:spPr>
        <p:txBody>
          <a:bodyPr wrap="square">
            <a:noAutofit/>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联系电话</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13922209605</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1000" dirty="0">
                <a:solidFill>
                  <a:prstClr val="black"/>
                </a:solidFill>
                <a:latin typeface="微软雅黑" panose="020B0503020204020204" charset="-122"/>
                <a:ea typeface="微软雅黑" panose="020B0503020204020204" charset="-122"/>
              </a:rPr>
              <a:t>科室</a:t>
            </a:r>
            <a:r>
              <a:rPr lang="en-US" altLang="zh-CN" sz="1000" dirty="0">
                <a:solidFill>
                  <a:prstClr val="black"/>
                </a:solidFill>
                <a:latin typeface="微软雅黑" panose="020B0503020204020204" charset="-122"/>
                <a:ea typeface="微软雅黑" panose="020B0503020204020204" charset="-122"/>
              </a:rPr>
              <a:t>/</a:t>
            </a:r>
            <a:r>
              <a:rPr lang="zh-CN" altLang="zh-CN" sz="1000" dirty="0">
                <a:solidFill>
                  <a:prstClr val="black"/>
                </a:solidFill>
                <a:latin typeface="微软雅黑" panose="020B0503020204020204" charset="-122"/>
                <a:ea typeface="微软雅黑" panose="020B0503020204020204" charset="-122"/>
              </a:rPr>
              <a:t>部门</a:t>
            </a:r>
            <a:r>
              <a:rPr lang="en-US" altLang="zh-CN" sz="1000" dirty="0">
                <a:solidFill>
                  <a:prstClr val="black"/>
                </a:solidFill>
                <a:latin typeface="微软雅黑" panose="020B0503020204020204" charset="-122"/>
                <a:ea typeface="微软雅黑" panose="020B0503020204020204" charset="-122"/>
              </a:rPr>
              <a:t>:</a:t>
            </a:r>
            <a:endParaRPr lang="en-US" altLang="zh-CN" sz="10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1000" dirty="0">
                <a:solidFill>
                  <a:prstClr val="black"/>
                </a:solidFill>
                <a:latin typeface="微软雅黑" panose="020B0503020204020204" charset="-122"/>
                <a:ea typeface="微软雅黑" panose="020B0503020204020204" charset="-122"/>
              </a:rPr>
              <a:t>生殖医学科</a:t>
            </a:r>
            <a:endParaRPr lang="en-US" altLang="zh-CN" sz="10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邮箱</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zhaoxmiao@163.com</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7411" name="图片 7"/>
          <p:cNvPicPr>
            <a:picLocks noChangeAspect="1"/>
          </p:cNvPicPr>
          <p:nvPr>
            <p:custDataLst>
              <p:tags r:id="rId6"/>
            </p:custDataLst>
          </p:nvPr>
        </p:nvPicPr>
        <p:blipFill>
          <a:blip r:embed="rId7" cstate="print"/>
          <a:srcRect t="3896" r="91544" b="3088"/>
          <a:stretch>
            <a:fillRect/>
          </a:stretch>
        </p:blipFill>
        <p:spPr bwMode="auto">
          <a:xfrm>
            <a:off x="1269683" y="1175068"/>
            <a:ext cx="309562" cy="358775"/>
          </a:xfrm>
          <a:prstGeom prst="rect">
            <a:avLst/>
          </a:prstGeom>
          <a:solidFill>
            <a:schemeClr val="accent6">
              <a:lumMod val="75000"/>
            </a:schemeClr>
          </a:solidFill>
          <a:ln w="9525">
            <a:noFill/>
            <a:miter lim="800000"/>
            <a:headEnd/>
            <a:tailEnd/>
          </a:ln>
        </p:spPr>
      </p:pic>
      <p:sp>
        <p:nvSpPr>
          <p:cNvPr id="17412" name="文本框 11"/>
          <p:cNvSpPr txBox="1">
            <a:spLocks noChangeArrowheads="1"/>
          </p:cNvSpPr>
          <p:nvPr>
            <p:custDataLst>
              <p:tags r:id="rId8"/>
            </p:custDataLst>
          </p:nvPr>
        </p:nvSpPr>
        <p:spPr bwMode="auto">
          <a:xfrm>
            <a:off x="1452880" y="1432560"/>
            <a:ext cx="2813050" cy="553085"/>
          </a:xfrm>
          <a:prstGeom prst="rect">
            <a:avLst/>
          </a:prstGeom>
          <a:noFill/>
          <a:ln w="9525">
            <a:noFill/>
            <a:miter lim="800000"/>
          </a:ln>
        </p:spPr>
        <p:txBody>
          <a:bodyPr wrap="square">
            <a:spAutoFit/>
          </a:bodyPr>
          <a:p>
            <a:pPr lvl="0" eaLnBrk="1" hangingPunct="1">
              <a:lnSpc>
                <a:spcPct val="150000"/>
              </a:lnSpc>
              <a:defRPr/>
            </a:pPr>
            <a:r>
              <a:rPr lang="zh-CN" altLang="en-US" sz="1200" dirty="0">
                <a:solidFill>
                  <a:prstClr val="black"/>
                </a:solidFill>
                <a:latin typeface="微软雅黑" panose="020B0503020204020204" charset="-122"/>
                <a:ea typeface="微软雅黑" panose="020B0503020204020204" charset="-122"/>
              </a:rPr>
              <a:t>妇产科（生殖医学）学术型硕士</a:t>
            </a:r>
            <a:endParaRPr lang="en-US" altLang="zh-CN" sz="1200" dirty="0">
              <a:solidFill>
                <a:prstClr val="black"/>
              </a:solidFill>
              <a:latin typeface="微软雅黑" panose="020B0503020204020204" charset="-122"/>
              <a:ea typeface="微软雅黑" panose="020B0503020204020204" charset="-122"/>
            </a:endParaRPr>
          </a:p>
          <a:p>
            <a:pPr lvl="0" eaLnBrk="1" hangingPunct="1">
              <a:defRPr/>
            </a:pPr>
            <a:endParaRPr lang="en-US" altLang="zh-CN" sz="1200" dirty="0">
              <a:solidFill>
                <a:prstClr val="black"/>
              </a:solidFill>
              <a:latin typeface="微软雅黑" panose="020B0503020204020204" charset="-122"/>
              <a:ea typeface="微软雅黑" panose="020B0503020204020204" charset="-122"/>
            </a:endParaRPr>
          </a:p>
        </p:txBody>
      </p:sp>
      <p:sp>
        <p:nvSpPr>
          <p:cNvPr id="17421" name="文本框 17"/>
          <p:cNvSpPr txBox="1">
            <a:spLocks noChangeArrowheads="1"/>
          </p:cNvSpPr>
          <p:nvPr>
            <p:custDataLst>
              <p:tags r:id="rId9"/>
            </p:custDataLst>
          </p:nvPr>
        </p:nvSpPr>
        <p:spPr bwMode="auto">
          <a:xfrm>
            <a:off x="1507173" y="1198053"/>
            <a:ext cx="3187910" cy="306705"/>
          </a:xfrm>
          <a:prstGeom prst="rect">
            <a:avLst/>
          </a:prstGeom>
          <a:noFill/>
          <a:ln w="9525">
            <a:noFill/>
            <a:miter lim="800000"/>
          </a:ln>
        </p:spPr>
        <p:txBody>
          <a:bodyPr wrap="squar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2023</a:t>
            </a: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年</a:t>
            </a: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招生计划</a:t>
            </a:r>
            <a:endPar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sp>
        <p:nvSpPr>
          <p:cNvPr id="11" name="文本框 21"/>
          <p:cNvSpPr txBox="1">
            <a:spLocks noChangeArrowheads="1"/>
          </p:cNvSpPr>
          <p:nvPr>
            <p:custDataLst>
              <p:tags r:id="rId10"/>
            </p:custDataLst>
          </p:nvPr>
        </p:nvSpPr>
        <p:spPr bwMode="auto">
          <a:xfrm>
            <a:off x="5273040" y="-8890"/>
            <a:ext cx="3771265" cy="275590"/>
          </a:xfrm>
          <a:prstGeom prst="rect">
            <a:avLst/>
          </a:prstGeom>
          <a:noFill/>
          <a:ln w="9525">
            <a:noFill/>
            <a:miter lim="800000"/>
          </a:ln>
        </p:spPr>
        <p:txBody>
          <a:bodyPr wrap="square">
            <a:spAutoFit/>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招生单位：广东省心血管病研究所</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      </a:t>
            </a: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招生代码：</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88911</a:t>
            </a:r>
            <a:endPar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17422" name="图片 24"/>
          <p:cNvPicPr>
            <a:picLocks noChangeAspect="1"/>
          </p:cNvPicPr>
          <p:nvPr>
            <p:custDataLst>
              <p:tags r:id="rId11"/>
            </p:custDataLst>
          </p:nvPr>
        </p:nvPicPr>
        <p:blipFill>
          <a:blip r:embed="rId7" cstate="print"/>
          <a:srcRect t="3896" r="91544" b="3088"/>
          <a:stretch>
            <a:fillRect/>
          </a:stretch>
        </p:blipFill>
        <p:spPr bwMode="auto">
          <a:xfrm>
            <a:off x="1262637" y="1772650"/>
            <a:ext cx="309562" cy="358775"/>
          </a:xfrm>
          <a:prstGeom prst="rect">
            <a:avLst/>
          </a:prstGeom>
          <a:noFill/>
          <a:ln w="9525">
            <a:noFill/>
            <a:miter lim="800000"/>
            <a:headEnd/>
            <a:tailEnd/>
          </a:ln>
        </p:spPr>
      </p:pic>
      <p:sp>
        <p:nvSpPr>
          <p:cNvPr id="17423" name="文本框 25"/>
          <p:cNvSpPr txBox="1">
            <a:spLocks noChangeArrowheads="1"/>
          </p:cNvSpPr>
          <p:nvPr>
            <p:custDataLst>
              <p:tags r:id="rId12"/>
            </p:custDataLst>
          </p:nvPr>
        </p:nvSpPr>
        <p:spPr bwMode="auto">
          <a:xfrm>
            <a:off x="1530591" y="1784158"/>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工作经历</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2" name="文本框 11"/>
          <p:cNvSpPr txBox="1">
            <a:spLocks noChangeArrowheads="1"/>
          </p:cNvSpPr>
          <p:nvPr>
            <p:custDataLst>
              <p:tags r:id="rId13"/>
            </p:custDataLst>
          </p:nvPr>
        </p:nvSpPr>
        <p:spPr bwMode="auto">
          <a:xfrm>
            <a:off x="1452880" y="2083435"/>
            <a:ext cx="3045460" cy="2861310"/>
          </a:xfrm>
          <a:prstGeom prst="rect">
            <a:avLst/>
          </a:prstGeom>
          <a:noFill/>
          <a:ln w="9525">
            <a:noFill/>
            <a:miter lim="800000"/>
          </a:ln>
        </p:spPr>
        <p:txBody>
          <a:bodyPr wrap="square">
            <a:spAutoFit/>
          </a:bodyPr>
          <a:p>
            <a:pPr>
              <a:lnSpc>
                <a:spcPct val="120000"/>
              </a:lnSpc>
            </a:pPr>
            <a:r>
              <a:rPr lang="en-US" sz="1000" dirty="0" smtClean="0">
                <a:latin typeface="微软雅黑" panose="020B0503020204020204" charset="-122"/>
                <a:ea typeface="微软雅黑" panose="020B0503020204020204" charset="-122"/>
                <a:cs typeface="微软雅黑" panose="020B0503020204020204" charset="-122"/>
                <a:sym typeface="+mn-ea"/>
              </a:rPr>
              <a:t>2009.07</a:t>
            </a:r>
            <a:r>
              <a:rPr lang="en-US" altLang="zh-CN" sz="1000" dirty="0" smtClean="0">
                <a:latin typeface="微软雅黑" panose="020B0503020204020204" charset="-122"/>
                <a:ea typeface="微软雅黑" panose="020B0503020204020204" charset="-122"/>
                <a:cs typeface="微软雅黑" panose="020B0503020204020204" charset="-122"/>
                <a:sym typeface="+mn-ea"/>
              </a:rPr>
              <a:t>-</a:t>
            </a:r>
            <a:r>
              <a:rPr lang="en-US" sz="1000" dirty="0" smtClean="0">
                <a:latin typeface="微软雅黑" panose="020B0503020204020204" charset="-122"/>
                <a:ea typeface="微软雅黑" panose="020B0503020204020204" charset="-122"/>
                <a:cs typeface="微软雅黑" panose="020B0503020204020204" charset="-122"/>
                <a:sym typeface="+mn-ea"/>
              </a:rPr>
              <a:t>2009.12   </a:t>
            </a:r>
            <a:r>
              <a:rPr lang="zh-CN" altLang="en-US" sz="1000" dirty="0" smtClean="0">
                <a:latin typeface="微软雅黑" panose="020B0503020204020204" charset="-122"/>
                <a:ea typeface="微软雅黑" panose="020B0503020204020204" charset="-122"/>
                <a:cs typeface="微软雅黑" panose="020B0503020204020204" charset="-122"/>
                <a:sym typeface="+mn-ea"/>
              </a:rPr>
              <a:t>中山大学孙逸仙纪念医院妇产科 住院医师</a:t>
            </a:r>
            <a:endParaRPr lang="zh-CN" altLang="en-US" sz="10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1000" dirty="0" smtClean="0">
                <a:latin typeface="微软雅黑" panose="020B0503020204020204" charset="-122"/>
                <a:ea typeface="微软雅黑" panose="020B0503020204020204" charset="-122"/>
                <a:cs typeface="微软雅黑" panose="020B0503020204020204" charset="-122"/>
                <a:sym typeface="+mn-ea"/>
              </a:rPr>
              <a:t>2009.01</a:t>
            </a:r>
            <a:r>
              <a:rPr lang="en-US" altLang="zh-CN" sz="1000" dirty="0" smtClean="0">
                <a:latin typeface="微软雅黑" panose="020B0503020204020204" charset="-122"/>
                <a:ea typeface="微软雅黑" panose="020B0503020204020204" charset="-122"/>
                <a:cs typeface="微软雅黑" panose="020B0503020204020204" charset="-122"/>
                <a:sym typeface="+mn-ea"/>
              </a:rPr>
              <a:t>-</a:t>
            </a:r>
            <a:r>
              <a:rPr lang="en-US" sz="1000" dirty="0" smtClean="0">
                <a:latin typeface="微软雅黑" panose="020B0503020204020204" charset="-122"/>
                <a:ea typeface="微软雅黑" panose="020B0503020204020204" charset="-122"/>
                <a:cs typeface="微软雅黑" panose="020B0503020204020204" charset="-122"/>
                <a:sym typeface="+mn-ea"/>
              </a:rPr>
              <a:t>2013.12   </a:t>
            </a:r>
            <a:r>
              <a:rPr lang="zh-CN" altLang="en-US" sz="1000" dirty="0" smtClean="0">
                <a:latin typeface="微软雅黑" panose="020B0503020204020204" charset="-122"/>
                <a:ea typeface="微软雅黑" panose="020B0503020204020204" charset="-122"/>
                <a:cs typeface="微软雅黑" panose="020B0503020204020204" charset="-122"/>
                <a:sym typeface="+mn-ea"/>
              </a:rPr>
              <a:t>中山大学孙逸仙纪念医院妇产科 主治医师、讲师</a:t>
            </a:r>
            <a:endParaRPr lang="zh-CN" altLang="en-US" sz="10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1000" dirty="0" smtClean="0">
                <a:latin typeface="微软雅黑" panose="020B0503020204020204" charset="-122"/>
                <a:ea typeface="微软雅黑" panose="020B0503020204020204" charset="-122"/>
                <a:cs typeface="微软雅黑" panose="020B0503020204020204" charset="-122"/>
                <a:sym typeface="+mn-ea"/>
              </a:rPr>
              <a:t>2013.12</a:t>
            </a:r>
            <a:r>
              <a:rPr lang="en-US" altLang="zh-CN" sz="1000" dirty="0" smtClean="0">
                <a:latin typeface="微软雅黑" panose="020B0503020204020204" charset="-122"/>
                <a:ea typeface="微软雅黑" panose="020B0503020204020204" charset="-122"/>
                <a:cs typeface="微软雅黑" panose="020B0503020204020204" charset="-122"/>
                <a:sym typeface="+mn-ea"/>
              </a:rPr>
              <a:t>-</a:t>
            </a:r>
            <a:r>
              <a:rPr lang="en-US" sz="1000" dirty="0" smtClean="0">
                <a:latin typeface="微软雅黑" panose="020B0503020204020204" charset="-122"/>
                <a:ea typeface="微软雅黑" panose="020B0503020204020204" charset="-122"/>
                <a:cs typeface="微软雅黑" panose="020B0503020204020204" charset="-122"/>
                <a:sym typeface="+mn-ea"/>
              </a:rPr>
              <a:t>2018.12   </a:t>
            </a:r>
            <a:r>
              <a:rPr lang="zh-CN" altLang="en-US" sz="1000" dirty="0" smtClean="0">
                <a:latin typeface="微软雅黑" panose="020B0503020204020204" charset="-122"/>
                <a:ea typeface="微软雅黑" panose="020B0503020204020204" charset="-122"/>
                <a:cs typeface="微软雅黑" panose="020B0503020204020204" charset="-122"/>
                <a:sym typeface="+mn-ea"/>
              </a:rPr>
              <a:t>中山大学孙逸仙纪念医院妇产科 副主任医师</a:t>
            </a:r>
            <a:endParaRPr lang="zh-CN" altLang="en-US" sz="10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1000" dirty="0" smtClean="0">
                <a:latin typeface="微软雅黑" panose="020B0503020204020204" charset="-122"/>
                <a:ea typeface="微软雅黑" panose="020B0503020204020204" charset="-122"/>
                <a:cs typeface="微软雅黑" panose="020B0503020204020204" charset="-122"/>
                <a:sym typeface="+mn-ea"/>
              </a:rPr>
              <a:t>2015.12</a:t>
            </a:r>
            <a:r>
              <a:rPr lang="en-US" altLang="zh-CN" sz="1000" dirty="0" smtClean="0">
                <a:latin typeface="微软雅黑" panose="020B0503020204020204" charset="-122"/>
                <a:ea typeface="微软雅黑" panose="020B0503020204020204" charset="-122"/>
                <a:cs typeface="微软雅黑" panose="020B0503020204020204" charset="-122"/>
                <a:sym typeface="+mn-ea"/>
              </a:rPr>
              <a:t>-</a:t>
            </a:r>
            <a:r>
              <a:rPr lang="zh-CN" altLang="en-US" sz="1000" dirty="0" smtClean="0">
                <a:latin typeface="微软雅黑" panose="020B0503020204020204" charset="-122"/>
                <a:ea typeface="微软雅黑" panose="020B0503020204020204" charset="-122"/>
                <a:cs typeface="微软雅黑" panose="020B0503020204020204" charset="-122"/>
                <a:sym typeface="+mn-ea"/>
              </a:rPr>
              <a:t>至今      </a:t>
            </a:r>
            <a:r>
              <a:rPr lang="en-US" altLang="zh-CN" sz="1000" dirty="0" smtClean="0">
                <a:latin typeface="微软雅黑" panose="020B0503020204020204" charset="-122"/>
                <a:ea typeface="微软雅黑" panose="020B0503020204020204" charset="-122"/>
                <a:cs typeface="微软雅黑" panose="020B0503020204020204" charset="-122"/>
                <a:sym typeface="+mn-ea"/>
              </a:rPr>
              <a:t> </a:t>
            </a:r>
            <a:r>
              <a:rPr lang="zh-CN" altLang="en-US" sz="1000" dirty="0" smtClean="0">
                <a:latin typeface="微软雅黑" panose="020B0503020204020204" charset="-122"/>
                <a:ea typeface="微软雅黑" panose="020B0503020204020204" charset="-122"/>
                <a:cs typeface="微软雅黑" panose="020B0503020204020204" charset="-122"/>
                <a:sym typeface="+mn-ea"/>
              </a:rPr>
              <a:t> 中山大学孙逸仙纪念医院妇产科 副教授</a:t>
            </a:r>
            <a:endParaRPr lang="zh-CN" altLang="en-US" sz="10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1000" dirty="0" smtClean="0">
                <a:latin typeface="微软雅黑" panose="020B0503020204020204" charset="-122"/>
                <a:ea typeface="微软雅黑" panose="020B0503020204020204" charset="-122"/>
                <a:cs typeface="微软雅黑" panose="020B0503020204020204" charset="-122"/>
                <a:sym typeface="+mn-ea"/>
              </a:rPr>
              <a:t>2016.11</a:t>
            </a:r>
            <a:r>
              <a:rPr lang="en-US" altLang="zh-CN" sz="1000" dirty="0" smtClean="0">
                <a:latin typeface="微软雅黑" panose="020B0503020204020204" charset="-122"/>
                <a:ea typeface="微软雅黑" panose="020B0503020204020204" charset="-122"/>
                <a:cs typeface="微软雅黑" panose="020B0503020204020204" charset="-122"/>
                <a:sym typeface="+mn-ea"/>
              </a:rPr>
              <a:t>-</a:t>
            </a:r>
            <a:r>
              <a:rPr lang="zh-CN" altLang="en-US" sz="1000" dirty="0" smtClean="0">
                <a:latin typeface="微软雅黑" panose="020B0503020204020204" charset="-122"/>
                <a:ea typeface="微软雅黑" panose="020B0503020204020204" charset="-122"/>
                <a:cs typeface="微软雅黑" panose="020B0503020204020204" charset="-122"/>
                <a:sym typeface="+mn-ea"/>
              </a:rPr>
              <a:t>至今       </a:t>
            </a:r>
            <a:r>
              <a:rPr lang="en-US" altLang="zh-CN" sz="1000" dirty="0" smtClean="0">
                <a:latin typeface="微软雅黑" panose="020B0503020204020204" charset="-122"/>
                <a:ea typeface="微软雅黑" panose="020B0503020204020204" charset="-122"/>
                <a:cs typeface="微软雅黑" panose="020B0503020204020204" charset="-122"/>
                <a:sym typeface="+mn-ea"/>
              </a:rPr>
              <a:t> </a:t>
            </a:r>
            <a:r>
              <a:rPr lang="zh-CN" altLang="en-US" sz="1000" dirty="0" smtClean="0">
                <a:latin typeface="微软雅黑" panose="020B0503020204020204" charset="-122"/>
                <a:ea typeface="微软雅黑" panose="020B0503020204020204" charset="-122"/>
                <a:cs typeface="微软雅黑" panose="020B0503020204020204" charset="-122"/>
                <a:sym typeface="+mn-ea"/>
              </a:rPr>
              <a:t>中山大学  博士生导师</a:t>
            </a:r>
            <a:endParaRPr lang="zh-CN" altLang="en-US" sz="10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1000" dirty="0" smtClean="0">
                <a:latin typeface="微软雅黑" panose="020B0503020204020204" charset="-122"/>
                <a:ea typeface="微软雅黑" panose="020B0503020204020204" charset="-122"/>
                <a:cs typeface="微软雅黑" panose="020B0503020204020204" charset="-122"/>
                <a:sym typeface="+mn-ea"/>
              </a:rPr>
              <a:t>2018.12</a:t>
            </a:r>
            <a:r>
              <a:rPr lang="en-US" altLang="zh-CN" sz="1000" dirty="0" smtClean="0">
                <a:latin typeface="微软雅黑" panose="020B0503020204020204" charset="-122"/>
                <a:ea typeface="微软雅黑" panose="020B0503020204020204" charset="-122"/>
                <a:cs typeface="微软雅黑" panose="020B0503020204020204" charset="-122"/>
                <a:sym typeface="+mn-ea"/>
              </a:rPr>
              <a:t>-2021.10  </a:t>
            </a:r>
            <a:r>
              <a:rPr lang="zh-CN" altLang="en-US" sz="1000" dirty="0" smtClean="0">
                <a:latin typeface="微软雅黑" panose="020B0503020204020204" charset="-122"/>
                <a:ea typeface="微软雅黑" panose="020B0503020204020204" charset="-122"/>
                <a:cs typeface="微软雅黑" panose="020B0503020204020204" charset="-122"/>
                <a:sym typeface="+mn-ea"/>
              </a:rPr>
              <a:t>中山大学孙逸仙纪念医院妇产</a:t>
            </a:r>
            <a:endParaRPr lang="zh-CN" altLang="en-US" sz="1000" dirty="0" smtClean="0">
              <a:latin typeface="微软雅黑" panose="020B0503020204020204" charset="-122"/>
              <a:ea typeface="微软雅黑" panose="020B0503020204020204" charset="-122"/>
              <a:cs typeface="微软雅黑" panose="020B0503020204020204" charset="-122"/>
              <a:sym typeface="+mn-ea"/>
            </a:endParaRPr>
          </a:p>
          <a:p>
            <a:pPr>
              <a:lnSpc>
                <a:spcPct val="120000"/>
              </a:lnSpc>
            </a:pPr>
            <a:r>
              <a:rPr lang="zh-CN" altLang="en-US" sz="1000" dirty="0" smtClean="0">
                <a:latin typeface="微软雅黑" panose="020B0503020204020204" charset="-122"/>
                <a:ea typeface="微软雅黑" panose="020B0503020204020204" charset="-122"/>
                <a:cs typeface="微软雅黑" panose="020B0503020204020204" charset="-122"/>
                <a:sym typeface="+mn-ea"/>
              </a:rPr>
              <a:t>科主任医师</a:t>
            </a:r>
            <a:endParaRPr lang="en-US" altLang="zh-CN" sz="10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altLang="zh-CN" sz="1000" dirty="0" smtClean="0">
                <a:latin typeface="微软雅黑" panose="020B0503020204020204" charset="-122"/>
                <a:ea typeface="微软雅黑" panose="020B0503020204020204" charset="-122"/>
                <a:cs typeface="微软雅黑" panose="020B0503020204020204" charset="-122"/>
                <a:sym typeface="+mn-ea"/>
              </a:rPr>
              <a:t>2021.10-</a:t>
            </a:r>
            <a:r>
              <a:rPr lang="zh-CN" altLang="en-US" sz="1000" dirty="0" smtClean="0">
                <a:latin typeface="微软雅黑" panose="020B0503020204020204" charset="-122"/>
                <a:ea typeface="微软雅黑" panose="020B0503020204020204" charset="-122"/>
                <a:cs typeface="微软雅黑" panose="020B0503020204020204" charset="-122"/>
                <a:sym typeface="+mn-ea"/>
              </a:rPr>
              <a:t>至今       </a:t>
            </a:r>
            <a:r>
              <a:rPr lang="en-US" altLang="zh-CN" sz="1000" dirty="0" smtClean="0">
                <a:latin typeface="微软雅黑" panose="020B0503020204020204" charset="-122"/>
                <a:ea typeface="微软雅黑" panose="020B0503020204020204" charset="-122"/>
                <a:cs typeface="微软雅黑" panose="020B0503020204020204" charset="-122"/>
                <a:sym typeface="+mn-ea"/>
              </a:rPr>
              <a:t> </a:t>
            </a:r>
            <a:r>
              <a:rPr lang="zh-CN" altLang="en-US" sz="1000" dirty="0" smtClean="0">
                <a:latin typeface="微软雅黑" panose="020B0503020204020204" charset="-122"/>
                <a:ea typeface="微软雅黑" panose="020B0503020204020204" charset="-122"/>
                <a:cs typeface="微软雅黑" panose="020B0503020204020204" charset="-122"/>
                <a:sym typeface="+mn-ea"/>
              </a:rPr>
              <a:t> 广东省人民医院 妇产科  主任医师</a:t>
            </a:r>
            <a:endParaRPr lang="zh-CN" altLang="en-US" sz="1000" dirty="0" smtClean="0">
              <a:latin typeface="微软雅黑" panose="020B0503020204020204" charset="-122"/>
              <a:ea typeface="微软雅黑" panose="020B0503020204020204" charset="-122"/>
              <a:cs typeface="微软雅黑" panose="020B0503020204020204" charset="-122"/>
              <a:sym typeface="+mn-ea"/>
            </a:endParaRPr>
          </a:p>
          <a:p>
            <a:pPr>
              <a:lnSpc>
                <a:spcPct val="120000"/>
              </a:lnSpc>
            </a:pPr>
            <a:r>
              <a:rPr lang="en-US" altLang="zh-CN" sz="1000" dirty="0" smtClean="0">
                <a:latin typeface="微软雅黑" panose="020B0503020204020204" charset="-122"/>
                <a:ea typeface="微软雅黑" panose="020B0503020204020204" charset="-122"/>
                <a:cs typeface="微软雅黑" panose="020B0503020204020204" charset="-122"/>
                <a:sym typeface="+mn-ea"/>
              </a:rPr>
              <a:t>2021.10-</a:t>
            </a:r>
            <a:r>
              <a:rPr lang="zh-CN" altLang="en-US" sz="1000" dirty="0" smtClean="0">
                <a:latin typeface="微软雅黑" panose="020B0503020204020204" charset="-122"/>
                <a:ea typeface="微软雅黑" panose="020B0503020204020204" charset="-122"/>
                <a:cs typeface="微软雅黑" panose="020B0503020204020204" charset="-122"/>
                <a:sym typeface="+mn-ea"/>
              </a:rPr>
              <a:t>至今</a:t>
            </a:r>
            <a:r>
              <a:rPr lang="en-US" altLang="zh-CN" sz="1000" dirty="0" smtClean="0">
                <a:latin typeface="微软雅黑" panose="020B0503020204020204" charset="-122"/>
                <a:ea typeface="微软雅黑" panose="020B0503020204020204" charset="-122"/>
                <a:cs typeface="微软雅黑" panose="020B0503020204020204" charset="-122"/>
                <a:sym typeface="+mn-ea"/>
              </a:rPr>
              <a:t>         </a:t>
            </a:r>
            <a:r>
              <a:rPr lang="zh-CN" altLang="en-US" sz="1000" dirty="0" smtClean="0">
                <a:latin typeface="微软雅黑" panose="020B0503020204020204" charset="-122"/>
                <a:ea typeface="微软雅黑" panose="020B0503020204020204" charset="-122"/>
                <a:cs typeface="微软雅黑" panose="020B0503020204020204" charset="-122"/>
                <a:sym typeface="+mn-ea"/>
              </a:rPr>
              <a:t>广东省医学科学院博士生导师</a:t>
            </a:r>
            <a:endParaRPr lang="zh-CN" altLang="en-US" sz="1000" dirty="0" smtClean="0">
              <a:latin typeface="微软雅黑" panose="020B0503020204020204" charset="-122"/>
              <a:ea typeface="微软雅黑" panose="020B0503020204020204" charset="-122"/>
              <a:cs typeface="微软雅黑" panose="020B0503020204020204" charset="-122"/>
              <a:sym typeface="+mn-ea"/>
            </a:endParaRPr>
          </a:p>
          <a:p>
            <a:pPr>
              <a:lnSpc>
                <a:spcPct val="120000"/>
              </a:lnSpc>
            </a:pPr>
            <a:r>
              <a:rPr lang="en-US" altLang="zh-CN" sz="1000" dirty="0" smtClean="0">
                <a:latin typeface="微软雅黑" panose="020B0503020204020204" charset="-122"/>
                <a:ea typeface="微软雅黑" panose="020B0503020204020204" charset="-122"/>
                <a:cs typeface="微软雅黑" panose="020B0503020204020204" charset="-122"/>
                <a:sym typeface="+mn-ea"/>
              </a:rPr>
              <a:t>2022.12-</a:t>
            </a:r>
            <a:r>
              <a:rPr lang="zh-CN" altLang="en-US" sz="1000" dirty="0" smtClean="0">
                <a:latin typeface="微软雅黑" panose="020B0503020204020204" charset="-122"/>
                <a:ea typeface="微软雅黑" panose="020B0503020204020204" charset="-122"/>
                <a:cs typeface="微软雅黑" panose="020B0503020204020204" charset="-122"/>
                <a:sym typeface="+mn-ea"/>
              </a:rPr>
              <a:t>至今</a:t>
            </a:r>
            <a:r>
              <a:rPr lang="en-US" altLang="zh-CN" sz="1000" dirty="0" smtClean="0">
                <a:latin typeface="微软雅黑" panose="020B0503020204020204" charset="-122"/>
                <a:ea typeface="微软雅黑" panose="020B0503020204020204" charset="-122"/>
                <a:cs typeface="微软雅黑" panose="020B0503020204020204" charset="-122"/>
                <a:sym typeface="+mn-ea"/>
              </a:rPr>
              <a:t>         </a:t>
            </a:r>
            <a:r>
              <a:rPr lang="zh-CN" altLang="en-US" sz="1000" dirty="0" smtClean="0">
                <a:latin typeface="微软雅黑" panose="020B0503020204020204" charset="-122"/>
                <a:ea typeface="微软雅黑" panose="020B0503020204020204" charset="-122"/>
                <a:cs typeface="微软雅黑" panose="020B0503020204020204" charset="-122"/>
                <a:sym typeface="+mn-ea"/>
              </a:rPr>
              <a:t>南方医科大学博士生导师</a:t>
            </a:r>
            <a:endParaRPr lang="zh-CN" altLang="en-US" sz="1000" dirty="0" smtClean="0">
              <a:solidFill>
                <a:prstClr val="black"/>
              </a:solidFill>
              <a:latin typeface="微软雅黑" panose="020B0503020204020204" charset="-122"/>
              <a:ea typeface="微软雅黑" panose="020B0503020204020204" charset="-122"/>
              <a:cs typeface="微软雅黑" panose="020B0503020204020204" charset="-122"/>
              <a:sym typeface="+mn-ea"/>
            </a:endParaRPr>
          </a:p>
        </p:txBody>
      </p:sp>
      <p:pic>
        <p:nvPicPr>
          <p:cNvPr id="13" name="图片 24"/>
          <p:cNvPicPr>
            <a:picLocks noChangeAspect="1"/>
          </p:cNvPicPr>
          <p:nvPr>
            <p:custDataLst>
              <p:tags r:id="rId14"/>
            </p:custDataLst>
          </p:nvPr>
        </p:nvPicPr>
        <p:blipFill>
          <a:blip r:embed="rId7" cstate="print"/>
          <a:srcRect t="3896" r="91544" b="3088"/>
          <a:stretch>
            <a:fillRect/>
          </a:stretch>
        </p:blipFill>
        <p:spPr bwMode="auto">
          <a:xfrm>
            <a:off x="4749422" y="3959590"/>
            <a:ext cx="309562" cy="358775"/>
          </a:xfrm>
          <a:prstGeom prst="rect">
            <a:avLst/>
          </a:prstGeom>
          <a:noFill/>
          <a:ln w="9525">
            <a:noFill/>
            <a:miter lim="800000"/>
            <a:headEnd/>
            <a:tailEnd/>
          </a:ln>
        </p:spPr>
      </p:pic>
      <p:sp>
        <p:nvSpPr>
          <p:cNvPr id="14" name="文本框 25"/>
          <p:cNvSpPr txBox="1">
            <a:spLocks noChangeArrowheads="1"/>
          </p:cNvSpPr>
          <p:nvPr>
            <p:custDataLst>
              <p:tags r:id="rId15"/>
            </p:custDataLst>
          </p:nvPr>
        </p:nvSpPr>
        <p:spPr bwMode="auto">
          <a:xfrm>
            <a:off x="5017376" y="3971098"/>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5" name="图片 24"/>
          <p:cNvPicPr>
            <a:picLocks noChangeAspect="1"/>
          </p:cNvPicPr>
          <p:nvPr>
            <p:custDataLst>
              <p:tags r:id="rId16"/>
            </p:custDataLst>
          </p:nvPr>
        </p:nvPicPr>
        <p:blipFill>
          <a:blip r:embed="rId7" cstate="print"/>
          <a:srcRect t="3896" r="91544" b="3088"/>
          <a:stretch>
            <a:fillRect/>
          </a:stretch>
        </p:blipFill>
        <p:spPr bwMode="auto">
          <a:xfrm>
            <a:off x="4707512" y="1178925"/>
            <a:ext cx="309562" cy="358775"/>
          </a:xfrm>
          <a:prstGeom prst="rect">
            <a:avLst/>
          </a:prstGeom>
          <a:noFill/>
          <a:ln w="9525">
            <a:noFill/>
            <a:miter lim="800000"/>
            <a:headEnd/>
            <a:tailEnd/>
          </a:ln>
        </p:spPr>
      </p:pic>
      <p:sp>
        <p:nvSpPr>
          <p:cNvPr id="16" name="文本框 25"/>
          <p:cNvSpPr txBox="1">
            <a:spLocks noChangeArrowheads="1"/>
          </p:cNvSpPr>
          <p:nvPr>
            <p:custDataLst>
              <p:tags r:id="rId17"/>
            </p:custDataLst>
          </p:nvPr>
        </p:nvSpPr>
        <p:spPr bwMode="auto">
          <a:xfrm>
            <a:off x="4975466" y="1198053"/>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7414" name="文本框 13"/>
          <p:cNvSpPr txBox="1">
            <a:spLocks noChangeArrowheads="1"/>
          </p:cNvSpPr>
          <p:nvPr>
            <p:custDataLst>
              <p:tags r:id="rId18"/>
            </p:custDataLst>
          </p:nvPr>
        </p:nvSpPr>
        <p:spPr bwMode="auto">
          <a:xfrm>
            <a:off x="4695190" y="1465580"/>
            <a:ext cx="4349115" cy="2476500"/>
          </a:xfrm>
          <a:prstGeom prst="rect">
            <a:avLst/>
          </a:prstGeom>
          <a:noFill/>
          <a:ln w="9525">
            <a:noFill/>
            <a:miter lim="800000"/>
          </a:ln>
        </p:spPr>
        <p:txBody>
          <a:bodyPr wrap="square">
            <a:spAutoFit/>
          </a:bodyPr>
          <a:p>
            <a:pPr algn="just" eaLnBrk="1" hangingPunct="1">
              <a:lnSpc>
                <a:spcPct val="120000"/>
              </a:lnSpc>
              <a:spcBef>
                <a:spcPts val="600"/>
              </a:spcBef>
              <a:defRPr/>
            </a:pPr>
            <a:r>
              <a:rPr lang="zh-CN" altLang="en-US" sz="1000" b="1" dirty="0">
                <a:solidFill>
                  <a:prstClr val="black"/>
                </a:solidFill>
                <a:latin typeface="微软雅黑" panose="020B0503020204020204" charset="-122"/>
                <a:ea typeface="微软雅黑" panose="020B0503020204020204" charset="-122"/>
              </a:rPr>
              <a:t>研究方向：</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生殖内分泌、多囊卵巢综合征、卵巢功能提早减退，高龄助孕，反复着床失败和复发性流产，胰岛素抵抗，卵子和胚胎发育，线粒体功能。</a:t>
            </a:r>
            <a:endPar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endParaRPr>
          </a:p>
          <a:p>
            <a:pPr lvl="0" algn="just" eaLnBrk="1" latinLnBrk="0" hangingPunct="1">
              <a:lnSpc>
                <a:spcPct val="100000"/>
              </a:lnSpc>
              <a:spcBef>
                <a:spcPts val="600"/>
              </a:spcBef>
              <a:defRPr/>
            </a:pPr>
            <a:r>
              <a:rPr lang="zh-CN" altLang="en-US" sz="1000" b="1" dirty="0">
                <a:solidFill>
                  <a:prstClr val="black"/>
                </a:solidFill>
                <a:latin typeface="微软雅黑" panose="020B0503020204020204" charset="-122"/>
                <a:ea typeface="微软雅黑" panose="020B0503020204020204" charset="-122"/>
              </a:rPr>
              <a:t>主要业绩</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lang="en-US" altLang="zh-CN" sz="1000" noProof="0" dirty="0" smtClean="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在国内外期刊杂志上</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发表论著95篇，其中SCI论文54篇；参与专著编写8部。作为主要参与人获得2022年湖北省科技奖二等奖</a:t>
            </a:r>
            <a:r>
              <a:rPr lang="zh-CN" altLang="en-US"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2019年广州市科技成果奖</a:t>
            </a:r>
            <a:r>
              <a:rPr lang="zh-CN" altLang="en-US"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2018年广东省杰出青年医学人才，2017年国家妇幼健康技术奖二等奖等。</a:t>
            </a:r>
            <a:endParaRPr lang="zh-CN" altLang="en-US" sz="1000" dirty="0">
              <a:solidFill>
                <a:prstClr val="black"/>
              </a:solidFill>
              <a:latin typeface="微软雅黑" panose="020B0503020204020204" charset="-122"/>
              <a:ea typeface="微软雅黑" panose="020B0503020204020204" charset="-122"/>
            </a:endParaRPr>
          </a:p>
          <a:p>
            <a:pPr lvl="0" algn="just" eaLnBrk="1" latinLnBrk="0" hangingPunct="1">
              <a:lnSpc>
                <a:spcPct val="100000"/>
              </a:lnSpc>
              <a:spcBef>
                <a:spcPts val="600"/>
              </a:spcBef>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研究资助：</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共主持4项国家自然、7项省部级科研基金、1项中山大学5010临床研究项目</a:t>
            </a:r>
            <a:r>
              <a:rPr lang="zh-CN" altLang="en-US"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、中华医学会临床医学科研专项资金生殖医学青年医师研究与发展项目</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1</a:t>
            </a:r>
            <a:r>
              <a:rPr lang="zh-CN" altLang="en-US"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项、中山大学青年教师重点培育项目</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1</a:t>
            </a:r>
            <a:r>
              <a:rPr lang="zh-CN" altLang="en-US"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项、中山大学青年教师培育项目</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1</a:t>
            </a:r>
            <a:r>
              <a:rPr lang="zh-CN" altLang="en-US"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项</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等。</a:t>
            </a:r>
            <a:r>
              <a:rPr lang="zh-CN" altLang="en-US" sz="1000" noProof="0" dirty="0">
                <a:ln>
                  <a:noFill/>
                </a:ln>
                <a:solidFill>
                  <a:prstClr val="black"/>
                </a:solidFill>
                <a:effectLst/>
                <a:uLnTx/>
                <a:uFillTx/>
                <a:latin typeface="微软雅黑" panose="020B0503020204020204" charset="-122"/>
                <a:ea typeface="微软雅黑" panose="020B0503020204020204" charset="-122"/>
                <a:sym typeface="+mn-ea"/>
              </a:rPr>
              <a:t>目前在研经费约一千万。</a:t>
            </a:r>
            <a:endPar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lvl="0" algn="just" eaLnBrk="1" hangingPunct="1">
              <a:lnSpc>
                <a:spcPct val="120000"/>
              </a:lnSpc>
              <a:spcBef>
                <a:spcPts val="600"/>
              </a:spcBef>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临床教学工作成绩：</a:t>
            </a:r>
            <a:r>
              <a:rPr lang="zh-CN" altLang="en-US" sz="1000" dirty="0" smtClean="0">
                <a:latin typeface="微软雅黑" panose="020B0503020204020204" charset="-122"/>
                <a:ea typeface="微软雅黑" panose="020B0503020204020204" charset="-122"/>
                <a:cs typeface="微软雅黑" panose="020B0503020204020204" charset="-122"/>
                <a:sym typeface="+mn-ea"/>
              </a:rPr>
              <a:t>已毕业</a:t>
            </a:r>
            <a:r>
              <a:rPr lang="en-US" altLang="zh-CN" sz="1000" dirty="0" smtClean="0">
                <a:latin typeface="微软雅黑" panose="020B0503020204020204" charset="-122"/>
                <a:ea typeface="微软雅黑" panose="020B0503020204020204" charset="-122"/>
                <a:cs typeface="微软雅黑" panose="020B0503020204020204" charset="-122"/>
                <a:sym typeface="+mn-ea"/>
              </a:rPr>
              <a:t>3</a:t>
            </a:r>
            <a:r>
              <a:rPr lang="zh-CN" altLang="en-US" sz="1000" dirty="0" smtClean="0">
                <a:latin typeface="微软雅黑" panose="020B0503020204020204" charset="-122"/>
                <a:ea typeface="微软雅黑" panose="020B0503020204020204" charset="-122"/>
                <a:cs typeface="微软雅黑" panose="020B0503020204020204" charset="-122"/>
                <a:sym typeface="+mn-ea"/>
              </a:rPr>
              <a:t>名硕士生，</a:t>
            </a:r>
            <a:r>
              <a:rPr lang="en-US" altLang="zh-CN" sz="1000" dirty="0" smtClean="0">
                <a:latin typeface="微软雅黑" panose="020B0503020204020204" charset="-122"/>
                <a:ea typeface="微软雅黑" panose="020B0503020204020204" charset="-122"/>
                <a:cs typeface="微软雅黑" panose="020B0503020204020204" charset="-122"/>
                <a:sym typeface="+mn-ea"/>
              </a:rPr>
              <a:t>1</a:t>
            </a:r>
            <a:r>
              <a:rPr lang="zh-CN" altLang="en-US" sz="1000" dirty="0" smtClean="0">
                <a:latin typeface="微软雅黑" panose="020B0503020204020204" charset="-122"/>
                <a:ea typeface="微软雅黑" panose="020B0503020204020204" charset="-122"/>
                <a:cs typeface="微软雅黑" panose="020B0503020204020204" charset="-122"/>
                <a:sym typeface="+mn-ea"/>
              </a:rPr>
              <a:t>名博士后出站（</a:t>
            </a:r>
            <a:r>
              <a:rPr lang="en-US" altLang="zh-CN" sz="1000" dirty="0" smtClean="0">
                <a:latin typeface="微软雅黑" panose="020B0503020204020204" charset="-122"/>
                <a:ea typeface="微软雅黑" panose="020B0503020204020204" charset="-122"/>
                <a:cs typeface="微软雅黑" panose="020B0503020204020204" charset="-122"/>
                <a:sym typeface="+mn-ea"/>
              </a:rPr>
              <a:t>2</a:t>
            </a:r>
            <a:r>
              <a:rPr lang="zh-CN" altLang="en-US" sz="1000" dirty="0" smtClean="0">
                <a:latin typeface="微软雅黑" panose="020B0503020204020204" charset="-122"/>
                <a:ea typeface="微软雅黑" panose="020B0503020204020204" charset="-122"/>
                <a:cs typeface="微软雅黑" panose="020B0503020204020204" charset="-122"/>
                <a:sym typeface="+mn-ea"/>
              </a:rPr>
              <a:t>年发表</a:t>
            </a:r>
            <a:r>
              <a:rPr lang="en-US" altLang="zh-CN" sz="1000" dirty="0" smtClean="0">
                <a:latin typeface="微软雅黑" panose="020B0503020204020204" charset="-122"/>
                <a:ea typeface="微软雅黑" panose="020B0503020204020204" charset="-122"/>
                <a:cs typeface="微软雅黑" panose="020B0503020204020204" charset="-122"/>
                <a:sym typeface="+mn-ea"/>
              </a:rPr>
              <a:t>SCI</a:t>
            </a:r>
            <a:r>
              <a:rPr lang="zh-CN" altLang="en-US" sz="1000" dirty="0" smtClean="0">
                <a:latin typeface="微软雅黑" panose="020B0503020204020204" charset="-122"/>
                <a:ea typeface="微软雅黑" panose="020B0503020204020204" charset="-122"/>
                <a:cs typeface="微软雅黑" panose="020B0503020204020204" charset="-122"/>
                <a:sym typeface="+mn-ea"/>
              </a:rPr>
              <a:t>论文</a:t>
            </a:r>
            <a:r>
              <a:rPr lang="en-US" altLang="zh-CN" sz="1000" dirty="0" smtClean="0">
                <a:latin typeface="微软雅黑" panose="020B0503020204020204" charset="-122"/>
                <a:ea typeface="微软雅黑" panose="020B0503020204020204" charset="-122"/>
                <a:cs typeface="微软雅黑" panose="020B0503020204020204" charset="-122"/>
                <a:sym typeface="+mn-ea"/>
              </a:rPr>
              <a:t>1</a:t>
            </a:r>
            <a:r>
              <a:rPr lang="zh-CN" altLang="en-US" sz="1000" dirty="0" smtClean="0">
                <a:latin typeface="微软雅黑" panose="020B0503020204020204" charset="-122"/>
                <a:ea typeface="微软雅黑" panose="020B0503020204020204" charset="-122"/>
                <a:cs typeface="微软雅黑" panose="020B0503020204020204" charset="-122"/>
                <a:sym typeface="+mn-ea"/>
              </a:rPr>
              <a:t>篇，</a:t>
            </a:r>
            <a:r>
              <a:rPr lang="en-US" altLang="zh-CN" sz="1000" dirty="0" smtClean="0">
                <a:latin typeface="微软雅黑" panose="020B0503020204020204" charset="-122"/>
                <a:ea typeface="微软雅黑" panose="020B0503020204020204" charset="-122"/>
                <a:cs typeface="微软雅黑" panose="020B0503020204020204" charset="-122"/>
                <a:sym typeface="+mn-ea"/>
              </a:rPr>
              <a:t>IF&gt;5</a:t>
            </a:r>
            <a:r>
              <a:rPr lang="zh-CN" altLang="en-US" sz="1000" dirty="0" smtClean="0">
                <a:latin typeface="微软雅黑" panose="020B0503020204020204" charset="-122"/>
                <a:ea typeface="微软雅黑" panose="020B0503020204020204" charset="-122"/>
                <a:cs typeface="微软雅黑" panose="020B0503020204020204" charset="-122"/>
                <a:sym typeface="+mn-ea"/>
              </a:rPr>
              <a:t>分，获得国自然青年基金项目</a:t>
            </a:r>
            <a:r>
              <a:rPr lang="en-US" altLang="zh-CN" sz="1000" dirty="0" smtClean="0">
                <a:latin typeface="微软雅黑" panose="020B0503020204020204" charset="-122"/>
                <a:ea typeface="微软雅黑" panose="020B0503020204020204" charset="-122"/>
                <a:cs typeface="微软雅黑" panose="020B0503020204020204" charset="-122"/>
                <a:sym typeface="+mn-ea"/>
              </a:rPr>
              <a:t>1</a:t>
            </a:r>
            <a:r>
              <a:rPr lang="zh-CN" altLang="en-US" sz="1000" dirty="0" smtClean="0">
                <a:latin typeface="微软雅黑" panose="020B0503020204020204" charset="-122"/>
                <a:ea typeface="微软雅黑" panose="020B0503020204020204" charset="-122"/>
                <a:cs typeface="微软雅黑" panose="020B0503020204020204" charset="-122"/>
                <a:sym typeface="+mn-ea"/>
              </a:rPr>
              <a:t>项），在读</a:t>
            </a:r>
            <a:r>
              <a:rPr lang="en-US" altLang="zh-CN" sz="1000" dirty="0" smtClean="0">
                <a:latin typeface="微软雅黑" panose="020B0503020204020204" charset="-122"/>
                <a:ea typeface="微软雅黑" panose="020B0503020204020204" charset="-122"/>
                <a:cs typeface="微软雅黑" panose="020B0503020204020204" charset="-122"/>
                <a:sym typeface="+mn-ea"/>
              </a:rPr>
              <a:t>3</a:t>
            </a:r>
            <a:r>
              <a:rPr lang="zh-CN" altLang="en-US" sz="1000" dirty="0" smtClean="0">
                <a:latin typeface="微软雅黑" panose="020B0503020204020204" charset="-122"/>
                <a:ea typeface="微软雅黑" panose="020B0503020204020204" charset="-122"/>
                <a:cs typeface="微软雅黑" panose="020B0503020204020204" charset="-122"/>
                <a:sym typeface="+mn-ea"/>
              </a:rPr>
              <a:t>名硕士研究生、</a:t>
            </a:r>
            <a:r>
              <a:rPr lang="en-US" altLang="zh-CN" sz="1000" dirty="0" smtClean="0">
                <a:latin typeface="微软雅黑" panose="020B0503020204020204" charset="-122"/>
                <a:ea typeface="微软雅黑" panose="020B0503020204020204" charset="-122"/>
                <a:cs typeface="微软雅黑" panose="020B0503020204020204" charset="-122"/>
                <a:sym typeface="+mn-ea"/>
              </a:rPr>
              <a:t>1</a:t>
            </a:r>
            <a:r>
              <a:rPr lang="zh-CN" altLang="en-US" sz="1000" dirty="0" smtClean="0">
                <a:latin typeface="微软雅黑" panose="020B0503020204020204" charset="-122"/>
                <a:ea typeface="微软雅黑" panose="020B0503020204020204" charset="-122"/>
                <a:cs typeface="微软雅黑" panose="020B0503020204020204" charset="-122"/>
                <a:sym typeface="+mn-ea"/>
              </a:rPr>
              <a:t>名博士研究生，在站</a:t>
            </a:r>
            <a:r>
              <a:rPr lang="en-US" altLang="zh-CN" sz="1000" dirty="0" smtClean="0">
                <a:latin typeface="微软雅黑" panose="020B0503020204020204" charset="-122"/>
                <a:ea typeface="微软雅黑" panose="020B0503020204020204" charset="-122"/>
                <a:cs typeface="微软雅黑" panose="020B0503020204020204" charset="-122"/>
                <a:sym typeface="+mn-ea"/>
              </a:rPr>
              <a:t>3</a:t>
            </a:r>
            <a:r>
              <a:rPr lang="zh-CN" altLang="en-US" sz="1000" dirty="0" smtClean="0">
                <a:latin typeface="微软雅黑" panose="020B0503020204020204" charset="-122"/>
                <a:ea typeface="微软雅黑" panose="020B0503020204020204" charset="-122"/>
                <a:cs typeface="微软雅黑" panose="020B0503020204020204" charset="-122"/>
                <a:sym typeface="+mn-ea"/>
              </a:rPr>
              <a:t>名临床博士后。多次给本科生授课。</a:t>
            </a:r>
            <a:endParaRPr kumimoji="0" lang="en-US" altLang="zh-CN" sz="1000" b="1"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p:txBody>
      </p:sp>
      <p:pic>
        <p:nvPicPr>
          <p:cNvPr id="2" name="图片 1" descr="G4985+赵晓苗"/>
          <p:cNvPicPr>
            <a:picLocks noChangeAspect="1"/>
          </p:cNvPicPr>
          <p:nvPr/>
        </p:nvPicPr>
        <p:blipFill>
          <a:blip r:embed="rId19" cstate="print"/>
          <a:stretch>
            <a:fillRect/>
          </a:stretch>
        </p:blipFill>
        <p:spPr>
          <a:xfrm>
            <a:off x="0" y="931545"/>
            <a:ext cx="1228090" cy="1726565"/>
          </a:xfrm>
          <a:prstGeom prst="rect">
            <a:avLst/>
          </a:prstGeom>
        </p:spPr>
      </p:pic>
      <p:sp>
        <p:nvSpPr>
          <p:cNvPr id="3" name="文本框 11"/>
          <p:cNvSpPr txBox="1">
            <a:spLocks noChangeArrowheads="1"/>
          </p:cNvSpPr>
          <p:nvPr>
            <p:custDataLst>
              <p:tags r:id="rId20"/>
            </p:custDataLst>
          </p:nvPr>
        </p:nvSpPr>
        <p:spPr bwMode="auto">
          <a:xfrm>
            <a:off x="4695190" y="4292600"/>
            <a:ext cx="4170680" cy="860425"/>
          </a:xfrm>
          <a:prstGeom prst="rect">
            <a:avLst/>
          </a:prstGeom>
          <a:noFill/>
          <a:ln w="9525">
            <a:noFill/>
            <a:miter lim="800000"/>
          </a:ln>
        </p:spPr>
        <p:txBody>
          <a:bodyPr wrap="square">
            <a:spAutoFit/>
          </a:bodyPr>
          <a:p>
            <a:pPr lvl="0" eaLnBrk="1" hangingPunct="1">
              <a:defRPr/>
            </a:pP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性格开朗，积极上进，肯吃苦，热爱集体，热爱专业，</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具有分子生物学、免疫学或生殖内分泌学等相关专业研究背景，熟练掌握表观遗传学、细胞生物学、分子生物学或免疫学相关技术，具有独立创新及团队协作精神</a:t>
            </a:r>
            <a:r>
              <a:rPr lang="en-US" altLang="zh-CN" sz="1000" dirty="0" smtClean="0">
                <a:solidFill>
                  <a:prstClr val="black"/>
                </a:solidFill>
                <a:latin typeface="微软雅黑" panose="020B0503020204020204" charset="-122"/>
                <a:ea typeface="微软雅黑" panose="020B0503020204020204" charset="-122"/>
                <a:cs typeface="微软雅黑" panose="020B0503020204020204" charset="-122"/>
                <a:sym typeface="+mn-ea"/>
              </a:rPr>
              <a:t>及良好的英文能力。</a:t>
            </a:r>
            <a:endParaRPr lang="en-US" altLang="zh-CN" sz="1000" dirty="0">
              <a:solidFill>
                <a:prstClr val="black"/>
              </a:solidFill>
              <a:latin typeface="微软雅黑" panose="020B0503020204020204" charset="-122"/>
              <a:ea typeface="微软雅黑" panose="020B0503020204020204" charset="-122"/>
            </a:endParaRPr>
          </a:p>
          <a:p>
            <a:pPr lvl="0" eaLnBrk="1" hangingPunct="1">
              <a:defRPr/>
            </a:pPr>
            <a:endParaRPr lang="en-US" altLang="zh-CN" sz="1000" dirty="0">
              <a:solidFill>
                <a:prstClr val="black"/>
              </a:solidFill>
              <a:latin typeface="微软雅黑" panose="020B0503020204020204" charset="-122"/>
              <a:ea typeface="微软雅黑" panose="020B0503020204020204" charset="-122"/>
            </a:endParaRPr>
          </a:p>
        </p:txBody>
      </p:sp>
    </p:spTree>
    <p:custDataLst>
      <p:tags r:id="rId2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nvSpPr>
        <p:spPr>
          <a:xfrm>
            <a:off x="1788160" y="1270"/>
            <a:ext cx="6181725" cy="1017270"/>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 name="矩形 19"/>
          <p:cNvSpPr/>
          <p:nvPr/>
        </p:nvSpPr>
        <p:spPr>
          <a:xfrm>
            <a:off x="1788319" y="4978241"/>
            <a:ext cx="6924675" cy="136922"/>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9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nvSpPr>
        <p:spPr bwMode="auto">
          <a:xfrm>
            <a:off x="1819355" y="-65722"/>
            <a:ext cx="2684859" cy="368300"/>
          </a:xfrm>
          <a:prstGeom prst="rect">
            <a:avLst/>
          </a:prstGeom>
          <a:noFill/>
          <a:ln w="9525">
            <a:noFill/>
            <a:miter lim="800000"/>
          </a:ln>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5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赵晓苗</a:t>
            </a:r>
            <a:endParaRPr kumimoji="0" lang="zh-CN" altLang="en-US" sz="15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23" name="文本框 22"/>
          <p:cNvSpPr txBox="1"/>
          <p:nvPr/>
        </p:nvSpPr>
        <p:spPr>
          <a:xfrm>
            <a:off x="2573859" y="5957"/>
            <a:ext cx="3938588" cy="252730"/>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050" b="1" spc="120" noProof="0" dirty="0">
                <a:ln>
                  <a:noFill/>
                </a:ln>
                <a:solidFill>
                  <a:srgbClr val="FFFFFF"/>
                </a:solidFill>
                <a:effectLst/>
                <a:uLnTx/>
                <a:uFillTx/>
                <a:latin typeface="微软雅黑" panose="020B0503020204020204" charset="-122"/>
                <a:ea typeface="微软雅黑" panose="020B0503020204020204" charset="-122"/>
                <a:sym typeface="+mn-ea"/>
              </a:rPr>
              <a:t>学科带头人、主任医师、教授，博士生导师</a:t>
            </a:r>
            <a:endParaRPr kumimoji="0" lang="zh-CN" altLang="en-US" sz="105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24" name="矩形 23"/>
          <p:cNvSpPr/>
          <p:nvPr/>
        </p:nvSpPr>
        <p:spPr>
          <a:xfrm>
            <a:off x="312420" y="0"/>
            <a:ext cx="1353740" cy="8262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pic>
        <p:nvPicPr>
          <p:cNvPr id="17427" name="图片 24"/>
          <p:cNvPicPr>
            <a:picLocks noChangeAspect="1"/>
          </p:cNvPicPr>
          <p:nvPr/>
        </p:nvPicPr>
        <p:blipFill>
          <a:blip r:embed="rId1" cstate="print"/>
          <a:srcRect l="9991" r="8128"/>
          <a:stretch>
            <a:fillRect/>
          </a:stretch>
        </p:blipFill>
        <p:spPr bwMode="auto">
          <a:xfrm>
            <a:off x="8108156" y="64294"/>
            <a:ext cx="842963" cy="772716"/>
          </a:xfrm>
          <a:prstGeom prst="rect">
            <a:avLst/>
          </a:prstGeom>
          <a:noFill/>
          <a:ln w="9525">
            <a:noFill/>
            <a:miter lim="800000"/>
            <a:headEnd/>
            <a:tailEnd/>
          </a:ln>
        </p:spPr>
      </p:pic>
      <p:sp>
        <p:nvSpPr>
          <p:cNvPr id="30" name="文本框 21"/>
          <p:cNvSpPr txBox="1">
            <a:spLocks noChangeArrowheads="1"/>
          </p:cNvSpPr>
          <p:nvPr/>
        </p:nvSpPr>
        <p:spPr bwMode="auto">
          <a:xfrm>
            <a:off x="309245" y="635"/>
            <a:ext cx="1366520" cy="645160"/>
          </a:xfrm>
          <a:prstGeom prst="rect">
            <a:avLst/>
          </a:prstGeom>
          <a:noFill/>
          <a:ln w="9525">
            <a:noFill/>
            <a:miter lim="800000"/>
          </a:ln>
        </p:spPr>
        <p:txBody>
          <a:bodyPr wrap="square">
            <a:spAutoFit/>
          </a:bodyPr>
          <a:lstStyle/>
          <a:p>
            <a:pPr lvl="0" algn="ctr" eaLnBrk="1" hangingPunct="1">
              <a:lnSpc>
                <a:spcPct val="150000"/>
              </a:lnSpc>
              <a:defRPr/>
            </a:pPr>
            <a:r>
              <a:rPr kumimoji="0" lang="zh-CN" altLang="en-US" sz="12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工作单位：</a:t>
            </a:r>
            <a:endParaRPr kumimoji="0" lang="zh-CN" altLang="en-US" sz="12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a:p>
            <a:pPr lvl="0" algn="ctr" eaLnBrk="1" hangingPunct="1">
              <a:lnSpc>
                <a:spcPct val="150000"/>
              </a:lnSpc>
              <a:defRPr/>
            </a:pPr>
            <a:r>
              <a:rPr kumimoji="0" lang="zh-CN" altLang="en-US" sz="12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广东省人民医院</a:t>
            </a:r>
            <a:endParaRPr kumimoji="0" lang="zh-CN" altLang="en-US" sz="12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31" name="文本框 30"/>
          <p:cNvSpPr txBox="1"/>
          <p:nvPr/>
        </p:nvSpPr>
        <p:spPr>
          <a:xfrm>
            <a:off x="1819275" y="209550"/>
            <a:ext cx="6167120" cy="808990"/>
          </a:xfrm>
          <a:prstGeom prst="rect">
            <a:avLst/>
          </a:prstGeom>
          <a:noFill/>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9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    </a:t>
            </a:r>
            <a:r>
              <a:rPr lang="zh-CN" altLang="en-US" sz="9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学术任职：</a:t>
            </a:r>
            <a:r>
              <a:rPr lang="zh-CN" altLang="en-US" sz="9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广东省自然科学基金杰出青年项目获得者</a:t>
            </a:r>
            <a:r>
              <a:rPr lang="zh-CN" altLang="en-US" sz="900" b="1" spc="120" noProof="0" dirty="0" smtClean="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，广东省</a:t>
            </a:r>
            <a:r>
              <a:rPr lang="zh-CN" altLang="en-US" sz="9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杰出青年医学</a:t>
            </a:r>
            <a:r>
              <a:rPr lang="zh-CN" altLang="en-US" sz="900" b="1" spc="120" noProof="0" dirty="0" smtClean="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人才，曾于Cedars</a:t>
            </a:r>
            <a:r>
              <a:rPr lang="zh-CN" altLang="en-US" sz="9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-Sinai medical center 博士后研究两年。担任中国妇幼保健协会辅助生殖技术监测与评估专业委员会副秘书长、中国老年保健协会性与生殖健康分会副主任委员、中国康复医学会生殖健康专委会常委、中国医疗家交流促进会生殖医学分会委员、中国预防医学会生殖医学分会委员</a:t>
            </a:r>
            <a:r>
              <a:rPr lang="zh-CN" altLang="en-US" sz="900" b="1" spc="120" dirty="0" smtClean="0">
                <a:solidFill>
                  <a:srgbClr val="FFFFFF"/>
                </a:solidFill>
                <a:latin typeface="微软雅黑" panose="020B0503020204020204" charset="-122"/>
                <a:ea typeface="微软雅黑" panose="020B0503020204020204" charset="-122"/>
                <a:cs typeface="微软雅黑" panose="020B0503020204020204" charset="-122"/>
                <a:sym typeface="+mn-ea"/>
              </a:rPr>
              <a:t>、中国医师协会生殖医学专业委员会青年委员，广东省</a:t>
            </a:r>
            <a:r>
              <a:rPr lang="zh-CN" altLang="en-US" sz="9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保健协会生殖健康分会</a:t>
            </a:r>
            <a:r>
              <a:rPr lang="zh-CN" altLang="en-US" sz="900" b="1" spc="120" noProof="0" dirty="0" smtClean="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主任委员，</a:t>
            </a:r>
            <a:r>
              <a:rPr lang="zh-CN" altLang="en-US" sz="900" b="1" spc="12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sym typeface="+mn-ea"/>
              </a:rPr>
              <a:t>以及多篇英文期刊的审稿</a:t>
            </a:r>
            <a:r>
              <a:rPr lang="zh-CN" altLang="en-US" sz="900" b="1" spc="120" dirty="0" smtClean="0">
                <a:solidFill>
                  <a:srgbClr val="FFFFFF"/>
                </a:solidFill>
                <a:latin typeface="微软雅黑" panose="020B0503020204020204" charset="-122"/>
                <a:ea typeface="微软雅黑" panose="020B0503020204020204" charset="-122"/>
                <a:cs typeface="微软雅黑" panose="020B0503020204020204" charset="-122"/>
                <a:sym typeface="+mn-ea"/>
              </a:rPr>
              <a:t>人等。</a:t>
            </a:r>
            <a:endParaRPr lang="zh-CN" altLang="en-US" sz="900" b="1" spc="120" dirty="0" smtClean="0">
              <a:solidFill>
                <a:srgbClr val="FFFFFF"/>
              </a:solidFill>
              <a:latin typeface="微软雅黑" panose="020B0503020204020204" charset="-122"/>
              <a:ea typeface="微软雅黑" panose="020B0503020204020204" charset="-122"/>
              <a:cs typeface="微软雅黑" panose="020B0503020204020204" charset="-122"/>
              <a:sym typeface="+mn-ea"/>
            </a:endParaRPr>
          </a:p>
          <a:p>
            <a:pPr marL="0" marR="0" lvl="0" indent="0" algn="l" defTabSz="914400" rtl="0" eaLnBrk="1" fontAlgn="auto" latinLnBrk="0" hangingPunct="1">
              <a:lnSpc>
                <a:spcPct val="100000"/>
              </a:lnSpc>
              <a:spcBef>
                <a:spcPts val="0"/>
              </a:spcBef>
              <a:spcAft>
                <a:spcPts val="0"/>
              </a:spcAft>
              <a:buClrTx/>
              <a:buSzTx/>
              <a:buFontTx/>
              <a:buNone/>
              <a:defRPr/>
            </a:pPr>
            <a:r>
              <a:rPr lang="zh-CN" altLang="en-US" sz="900" b="1" spc="120" dirty="0" smtClean="0">
                <a:solidFill>
                  <a:srgbClr val="FFFFFF"/>
                </a:solidFill>
                <a:latin typeface="微软雅黑" panose="020B0503020204020204" charset="-122"/>
                <a:ea typeface="微软雅黑" panose="020B0503020204020204" charset="-122"/>
                <a:cs typeface="微软雅黑" panose="020B0503020204020204" charset="-122"/>
                <a:sym typeface="+mn-ea"/>
              </a:rPr>
              <a:t> </a:t>
            </a:r>
            <a:r>
              <a:rPr lang="en-US" altLang="zh-CN" sz="900" b="1" spc="120" dirty="0" smtClean="0">
                <a:solidFill>
                  <a:srgbClr val="FFFFFF"/>
                </a:solidFill>
                <a:latin typeface="微软雅黑" panose="020B0503020204020204" charset="-122"/>
                <a:ea typeface="微软雅黑" panose="020B0503020204020204" charset="-122"/>
                <a:cs typeface="微软雅黑" panose="020B0503020204020204" charset="-122"/>
                <a:sym typeface="+mn-ea"/>
              </a:rPr>
              <a:t>   </a:t>
            </a:r>
            <a:endParaRPr kumimoji="0" lang="zh-CN" altLang="en-US" sz="9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2" name="图片 1" descr="G4985+赵晓苗"/>
          <p:cNvPicPr>
            <a:picLocks noChangeAspect="1"/>
          </p:cNvPicPr>
          <p:nvPr/>
        </p:nvPicPr>
        <p:blipFill>
          <a:blip r:embed="rId2" cstate="print"/>
          <a:stretch>
            <a:fillRect/>
          </a:stretch>
        </p:blipFill>
        <p:spPr>
          <a:xfrm>
            <a:off x="312420" y="1012508"/>
            <a:ext cx="1363028" cy="1916430"/>
          </a:xfrm>
          <a:prstGeom prst="rect">
            <a:avLst/>
          </a:prstGeom>
        </p:spPr>
      </p:pic>
      <p:sp>
        <p:nvSpPr>
          <p:cNvPr id="4" name="文本框 12"/>
          <p:cNvSpPr txBox="1">
            <a:spLocks noChangeArrowheads="1"/>
          </p:cNvSpPr>
          <p:nvPr/>
        </p:nvSpPr>
        <p:spPr bwMode="auto">
          <a:xfrm>
            <a:off x="247649" y="3077418"/>
            <a:ext cx="1761098" cy="1078230"/>
          </a:xfrm>
          <a:prstGeom prst="rect">
            <a:avLst/>
          </a:prstGeom>
          <a:noFill/>
          <a:ln w="9525">
            <a:noFill/>
            <a:miter lim="800000"/>
          </a:ln>
        </p:spPr>
        <p:txBody>
          <a:bodyPr wrap="square">
            <a:spAutoFit/>
          </a:bodyPr>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Tel: </a:t>
            </a: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lang="en-US" altLang="zh-CN" sz="900" noProof="0" dirty="0">
                <a:ln>
                  <a:noFill/>
                </a:ln>
                <a:solidFill>
                  <a:prstClr val="black"/>
                </a:solidFill>
                <a:effectLst/>
                <a:uLnTx/>
                <a:uFillTx/>
                <a:latin typeface="微软雅黑" panose="020B0503020204020204" charset="-122"/>
                <a:ea typeface="微软雅黑" panose="020B0503020204020204" charset="-122"/>
                <a:sym typeface="+mn-ea"/>
              </a:rPr>
              <a:t>13922209605</a:t>
            </a: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lang="en-US" altLang="zh-CN" sz="900" dirty="0">
                <a:solidFill>
                  <a:prstClr val="black"/>
                </a:solidFill>
                <a:latin typeface="微软雅黑" panose="020B0503020204020204" charset="-122"/>
                <a:ea typeface="微软雅黑" panose="020B0503020204020204" charset="-122"/>
              </a:rPr>
              <a:t>Office</a:t>
            </a:r>
            <a:r>
              <a:rPr lang="en-US" altLang="zh-CN" sz="900" dirty="0" smtClean="0">
                <a:solidFill>
                  <a:prstClr val="black"/>
                </a:solidFill>
                <a:latin typeface="微软雅黑" panose="020B0503020204020204" charset="-122"/>
                <a:ea typeface="微软雅黑" panose="020B0503020204020204" charset="-122"/>
              </a:rPr>
              <a:t>: </a:t>
            </a:r>
            <a:endParaRPr lang="en-US" altLang="zh-CN" sz="900" dirty="0" smtClean="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850" dirty="0" smtClean="0">
                <a:solidFill>
                  <a:prstClr val="black"/>
                </a:solidFill>
                <a:latin typeface="微软雅黑" panose="020B0503020204020204" charset="-122"/>
                <a:ea typeface="微软雅黑" panose="020B0503020204020204" charset="-122"/>
                <a:sym typeface="+mn-ea"/>
              </a:rPr>
              <a:t>广东省人民医院生殖医学科</a:t>
            </a:r>
            <a:br>
              <a:rPr lang="en-US" altLang="zh-CN" sz="750" dirty="0">
                <a:solidFill>
                  <a:prstClr val="black"/>
                </a:solidFill>
                <a:latin typeface="微软雅黑" panose="020B0503020204020204" charset="-122"/>
                <a:ea typeface="微软雅黑" panose="020B0503020204020204" charset="-122"/>
              </a:rPr>
            </a:b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Email</a:t>
            </a:r>
            <a:r>
              <a:rPr kumimoji="0" lang="en-US" altLang="zh-CN" sz="9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 </a:t>
            </a:r>
            <a:endParaRPr kumimoji="0" lang="en-US" altLang="zh-CN" sz="9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lang="en-US" altLang="zh-CN" sz="900" noProof="0" dirty="0" smtClean="0">
                <a:ln>
                  <a:noFill/>
                </a:ln>
                <a:solidFill>
                  <a:prstClr val="black"/>
                </a:solidFill>
                <a:effectLst/>
                <a:uLnTx/>
                <a:uFillTx/>
                <a:latin typeface="微软雅黑" panose="020B0503020204020204" charset="-122"/>
                <a:ea typeface="微软雅黑" panose="020B0503020204020204" charset="-122"/>
                <a:sym typeface="+mn-ea"/>
              </a:rPr>
              <a:t>zhaoxmiao@163.com</a:t>
            </a:r>
            <a:endPar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3" name="图片 7"/>
          <p:cNvPicPr>
            <a:picLocks noChangeAspect="1"/>
          </p:cNvPicPr>
          <p:nvPr/>
        </p:nvPicPr>
        <p:blipFill>
          <a:blip r:embed="rId3" cstate="print"/>
          <a:srcRect t="3896" r="91544" b="3088"/>
          <a:stretch>
            <a:fillRect/>
          </a:stretch>
        </p:blipFill>
        <p:spPr bwMode="auto">
          <a:xfrm>
            <a:off x="1894285" y="1017032"/>
            <a:ext cx="232172" cy="269081"/>
          </a:xfrm>
          <a:prstGeom prst="rect">
            <a:avLst/>
          </a:prstGeom>
          <a:noFill/>
          <a:ln w="9525">
            <a:noFill/>
            <a:miter lim="800000"/>
            <a:headEnd/>
            <a:tailEnd/>
          </a:ln>
        </p:spPr>
      </p:pic>
      <p:sp>
        <p:nvSpPr>
          <p:cNvPr id="5" name="文本框 11"/>
          <p:cNvSpPr txBox="1">
            <a:spLocks noChangeArrowheads="1"/>
          </p:cNvSpPr>
          <p:nvPr/>
        </p:nvSpPr>
        <p:spPr bwMode="auto">
          <a:xfrm>
            <a:off x="1980010" y="1209874"/>
            <a:ext cx="2684860" cy="506730"/>
          </a:xfrm>
          <a:prstGeom prst="rect">
            <a:avLst/>
          </a:prstGeom>
          <a:noFill/>
          <a:ln w="9525">
            <a:noFill/>
            <a:miter lim="800000"/>
          </a:ln>
        </p:spPr>
        <p:txBody>
          <a:bodyPr wrap="square">
            <a:spAutoFit/>
          </a:bodyPr>
          <a:p>
            <a:pPr lvl="0" eaLnBrk="1" hangingPunct="1">
              <a:lnSpc>
                <a:spcPct val="150000"/>
              </a:lnSpc>
              <a:defRPr/>
            </a:pPr>
            <a:r>
              <a:rPr lang="zh-CN" altLang="en-US" sz="900" dirty="0">
                <a:solidFill>
                  <a:prstClr val="black"/>
                </a:solidFill>
                <a:latin typeface="微软雅黑" panose="020B0503020204020204" charset="-122"/>
                <a:ea typeface="微软雅黑" panose="020B0503020204020204" charset="-122"/>
                <a:sym typeface="+mn-ea"/>
              </a:rPr>
              <a:t>妇产科（生殖医学）学术型硕士</a:t>
            </a:r>
            <a:endParaRPr lang="zh-CN" altLang="en-US" sz="900" dirty="0">
              <a:solidFill>
                <a:prstClr val="black"/>
              </a:solidFill>
              <a:latin typeface="微软雅黑" panose="020B0503020204020204" charset="-122"/>
              <a:ea typeface="微软雅黑" panose="020B0503020204020204" charset="-122"/>
            </a:endParaRPr>
          </a:p>
          <a:p>
            <a:pPr lvl="0" eaLnBrk="1" hangingPunct="1">
              <a:lnSpc>
                <a:spcPct val="150000"/>
              </a:lnSpc>
              <a:defRPr/>
            </a:pPr>
            <a:endParaRPr lang="en-US" altLang="zh-CN" sz="900" dirty="0">
              <a:solidFill>
                <a:prstClr val="black"/>
              </a:solidFill>
              <a:latin typeface="微软雅黑" panose="020B0503020204020204" charset="-122"/>
              <a:ea typeface="微软雅黑" panose="020B0503020204020204" charset="-122"/>
            </a:endParaRPr>
          </a:p>
        </p:txBody>
      </p:sp>
      <p:sp>
        <p:nvSpPr>
          <p:cNvPr id="7" name="文本框 13"/>
          <p:cNvSpPr txBox="1">
            <a:spLocks noChangeArrowheads="1"/>
          </p:cNvSpPr>
          <p:nvPr/>
        </p:nvSpPr>
        <p:spPr bwMode="auto">
          <a:xfrm>
            <a:off x="5101361" y="1249067"/>
            <a:ext cx="3452654" cy="2480945"/>
          </a:xfrm>
          <a:prstGeom prst="rect">
            <a:avLst/>
          </a:prstGeom>
          <a:noFill/>
          <a:ln w="9525">
            <a:noFill/>
            <a:miter lim="800000"/>
          </a:ln>
        </p:spPr>
        <p:txBody>
          <a:bodyPr wrap="square">
            <a:spAutoFit/>
          </a:bodyPr>
          <a:p>
            <a:pPr algn="just" eaLnBrk="1" hangingPunct="1">
              <a:lnSpc>
                <a:spcPct val="120000"/>
              </a:lnSpc>
              <a:spcBef>
                <a:spcPts val="600"/>
              </a:spcBef>
              <a:defRPr/>
            </a:pPr>
            <a:r>
              <a:rPr lang="zh-CN" altLang="en-US" sz="900" b="1" dirty="0">
                <a:solidFill>
                  <a:prstClr val="black"/>
                </a:solidFill>
                <a:latin typeface="微软雅黑" panose="020B0503020204020204" charset="-122"/>
                <a:ea typeface="微软雅黑" panose="020B0503020204020204" charset="-122"/>
                <a:sym typeface="+mn-ea"/>
              </a:rPr>
              <a:t>研究方向：</a:t>
            </a:r>
            <a:r>
              <a:rPr lang="en-US" altLang="zh-CN" sz="900" b="1" dirty="0" smtClean="0">
                <a:solidFill>
                  <a:prstClr val="black"/>
                </a:solidFill>
                <a:latin typeface="微软雅黑" panose="020B0503020204020204" charset="-122"/>
                <a:ea typeface="微软雅黑" panose="020B0503020204020204" charset="-122"/>
                <a:cs typeface="微软雅黑" panose="020B0503020204020204" charset="-122"/>
                <a:sym typeface="+mn-ea"/>
              </a:rPr>
              <a:t>生殖内分泌、多囊卵巢综合征、卵巢功能提早减退，高龄助孕，反复着床失败和复发性流产，胰岛素抵抗，卵子和胚胎发育，线粒体功能。</a:t>
            </a:r>
            <a:endParaRPr lang="en-US" altLang="zh-CN" sz="900" b="1" dirty="0" smtClean="0">
              <a:solidFill>
                <a:prstClr val="black"/>
              </a:solidFill>
              <a:latin typeface="微软雅黑" panose="020B0503020204020204" charset="-122"/>
              <a:ea typeface="微软雅黑" panose="020B0503020204020204" charset="-122"/>
              <a:cs typeface="微软雅黑" panose="020B0503020204020204" charset="-122"/>
              <a:sym typeface="+mn-ea"/>
            </a:endParaRPr>
          </a:p>
          <a:p>
            <a:pPr algn="just" eaLnBrk="1" hangingPunct="1">
              <a:lnSpc>
                <a:spcPct val="120000"/>
              </a:lnSpc>
              <a:spcBef>
                <a:spcPts val="600"/>
              </a:spcBef>
              <a:defRPr/>
            </a:pPr>
            <a:r>
              <a:rPr lang="zh-CN" altLang="en-US" sz="900" b="1" dirty="0">
                <a:solidFill>
                  <a:prstClr val="black"/>
                </a:solidFill>
                <a:latin typeface="微软雅黑" panose="020B0503020204020204" charset="-122"/>
                <a:ea typeface="微软雅黑" panose="020B0503020204020204" charset="-122"/>
              </a:rPr>
              <a:t>主要业绩</a:t>
            </a: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发表论著95篇，其中SCI论文54篇；参与专著编写8部。作为主要参与人获得2022年湖北省科技奖二等奖</a:t>
            </a:r>
            <a:r>
              <a:rPr lang="zh-CN" altLang="en-US"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2019年广州市科技成果奖</a:t>
            </a:r>
            <a:r>
              <a:rPr lang="zh-CN" altLang="en-US"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2018年广东省杰出青年医学人才，2017年国家妇幼健康技术奖二等奖等。</a:t>
            </a:r>
            <a:endParaRPr lang="zh-CN" altLang="en-US" sz="900"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kumimoji="0" lang="zh-CN" altLang="en-US" sz="9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研究资助：</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共主持4项国家自然、7项省部级科研基金、1项中山大学5010临床研究项目</a:t>
            </a:r>
            <a:r>
              <a:rPr lang="zh-CN" altLang="en-US"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、中华医学会临床医学科研专项资金生殖医学青年医师研究与发展项目</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1</a:t>
            </a:r>
            <a:r>
              <a:rPr lang="zh-CN" altLang="en-US"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项、中山大学青年教师重点培育项目</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1</a:t>
            </a:r>
            <a:r>
              <a:rPr lang="zh-CN" altLang="en-US"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项、中山大学青年教师培育项目</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1</a:t>
            </a:r>
            <a:r>
              <a:rPr lang="zh-CN" altLang="en-US"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项</a:t>
            </a:r>
            <a:r>
              <a:rPr lang="en-US" altLang="zh-CN" sz="900" dirty="0" smtClean="0">
                <a:solidFill>
                  <a:prstClr val="black"/>
                </a:solidFill>
                <a:latin typeface="微软雅黑" panose="020B0503020204020204" charset="-122"/>
                <a:ea typeface="微软雅黑" panose="020B0503020204020204" charset="-122"/>
                <a:cs typeface="微软雅黑" panose="020B0503020204020204" charset="-122"/>
                <a:sym typeface="+mn-ea"/>
              </a:rPr>
              <a:t>等。</a:t>
            </a:r>
            <a:r>
              <a:rPr lang="zh-CN" altLang="en-US" sz="900" noProof="0" dirty="0">
                <a:ln>
                  <a:noFill/>
                </a:ln>
                <a:solidFill>
                  <a:prstClr val="black"/>
                </a:solidFill>
                <a:effectLst/>
                <a:uLnTx/>
                <a:uFillTx/>
                <a:latin typeface="微软雅黑" panose="020B0503020204020204" charset="-122"/>
                <a:ea typeface="微软雅黑" panose="020B0503020204020204" charset="-122"/>
                <a:sym typeface="+mn-ea"/>
              </a:rPr>
              <a:t>目前在研经费约一千万。</a:t>
            </a:r>
            <a:endPar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lvl="0" algn="just" eaLnBrk="1" hangingPunct="1">
              <a:lnSpc>
                <a:spcPct val="120000"/>
              </a:lnSpc>
              <a:spcBef>
                <a:spcPts val="600"/>
              </a:spcBef>
              <a:defRPr/>
            </a:pPr>
            <a:endPar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8" name="文本框 17"/>
          <p:cNvSpPr txBox="1">
            <a:spLocks noChangeArrowheads="1"/>
          </p:cNvSpPr>
          <p:nvPr/>
        </p:nvSpPr>
        <p:spPr bwMode="auto">
          <a:xfrm>
            <a:off x="2106216" y="1036082"/>
            <a:ext cx="2390933" cy="252730"/>
          </a:xfrm>
          <a:prstGeom prst="rect">
            <a:avLst/>
          </a:prstGeom>
          <a:noFill/>
          <a:ln w="9525">
            <a:noFill/>
            <a:miter lim="800000"/>
          </a:ln>
        </p:spPr>
        <p:txBody>
          <a:bodyPr wrap="squar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招生专业与类型</a:t>
            </a:r>
            <a:endParaRPr kumimoji="0" lang="zh-CN" altLang="en-US" sz="105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pic>
        <p:nvPicPr>
          <p:cNvPr id="9" name="图片 24"/>
          <p:cNvPicPr>
            <a:picLocks noChangeAspect="1"/>
          </p:cNvPicPr>
          <p:nvPr/>
        </p:nvPicPr>
        <p:blipFill>
          <a:blip r:embed="rId3" cstate="print"/>
          <a:srcRect t="3896" r="91544" b="3088"/>
          <a:stretch>
            <a:fillRect/>
          </a:stretch>
        </p:blipFill>
        <p:spPr bwMode="auto">
          <a:xfrm>
            <a:off x="1907574" y="1561898"/>
            <a:ext cx="232172" cy="269081"/>
          </a:xfrm>
          <a:prstGeom prst="rect">
            <a:avLst/>
          </a:prstGeom>
          <a:noFill/>
          <a:ln w="9525">
            <a:noFill/>
            <a:miter lim="800000"/>
            <a:headEnd/>
            <a:tailEnd/>
          </a:ln>
        </p:spPr>
      </p:pic>
      <p:sp>
        <p:nvSpPr>
          <p:cNvPr id="10" name="文本框 25"/>
          <p:cNvSpPr txBox="1">
            <a:spLocks noChangeArrowheads="1"/>
          </p:cNvSpPr>
          <p:nvPr/>
        </p:nvSpPr>
        <p:spPr bwMode="auto">
          <a:xfrm>
            <a:off x="2108540" y="1570529"/>
            <a:ext cx="1116330" cy="252730"/>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教育与工作经历</a:t>
            </a:r>
            <a:endPar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1" name="图片 27"/>
          <p:cNvPicPr>
            <a:picLocks noChangeAspect="1"/>
          </p:cNvPicPr>
          <p:nvPr/>
        </p:nvPicPr>
        <p:blipFill>
          <a:blip r:embed="rId3" cstate="print"/>
          <a:srcRect t="3896" r="91544" b="3088"/>
          <a:stretch>
            <a:fillRect/>
          </a:stretch>
        </p:blipFill>
        <p:spPr bwMode="auto">
          <a:xfrm>
            <a:off x="5134860" y="1002601"/>
            <a:ext cx="230981" cy="269081"/>
          </a:xfrm>
          <a:prstGeom prst="rect">
            <a:avLst/>
          </a:prstGeom>
          <a:noFill/>
          <a:ln w="9525">
            <a:noFill/>
            <a:miter lim="800000"/>
            <a:headEnd/>
            <a:tailEnd/>
          </a:ln>
        </p:spPr>
      </p:pic>
      <p:sp>
        <p:nvSpPr>
          <p:cNvPr id="12" name="文本框 28"/>
          <p:cNvSpPr txBox="1">
            <a:spLocks noChangeArrowheads="1"/>
          </p:cNvSpPr>
          <p:nvPr/>
        </p:nvSpPr>
        <p:spPr bwMode="auto">
          <a:xfrm>
            <a:off x="5345601" y="1021651"/>
            <a:ext cx="716280" cy="252730"/>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endPar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3" name="文本框 11"/>
          <p:cNvSpPr txBox="1">
            <a:spLocks noChangeArrowheads="1"/>
          </p:cNvSpPr>
          <p:nvPr/>
        </p:nvSpPr>
        <p:spPr bwMode="auto">
          <a:xfrm>
            <a:off x="1956931" y="1787173"/>
            <a:ext cx="2997537" cy="3505200"/>
          </a:xfrm>
          <a:prstGeom prst="rect">
            <a:avLst/>
          </a:prstGeom>
          <a:noFill/>
          <a:ln w="9525">
            <a:noFill/>
            <a:miter lim="800000"/>
          </a:ln>
        </p:spPr>
        <p:txBody>
          <a:bodyPr wrap="square">
            <a:spAutoFit/>
          </a:bodyPr>
          <a:p>
            <a:pPr>
              <a:lnSpc>
                <a:spcPct val="140000"/>
              </a:lnSpc>
            </a:pPr>
            <a:r>
              <a:rPr lang="zh-CN" altLang="en-US" sz="800" dirty="0" smtClean="0">
                <a:latin typeface="微软雅黑" panose="020B0503020204020204" charset="-122"/>
                <a:ea typeface="微软雅黑" panose="020B0503020204020204" charset="-122"/>
                <a:cs typeface="微软雅黑" panose="020B0503020204020204" charset="-122"/>
                <a:sym typeface="+mn-ea"/>
              </a:rPr>
              <a:t>医学学士（</a:t>
            </a:r>
            <a:r>
              <a:rPr lang="en-US" sz="800" dirty="0" smtClean="0">
                <a:latin typeface="微软雅黑" panose="020B0503020204020204" charset="-122"/>
                <a:ea typeface="微软雅黑" panose="020B0503020204020204" charset="-122"/>
                <a:cs typeface="微软雅黑" panose="020B0503020204020204" charset="-122"/>
                <a:sym typeface="+mn-ea"/>
              </a:rPr>
              <a:t>1998</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 9</a:t>
            </a:r>
            <a:r>
              <a:rPr lang="zh-CN" altLang="en-US" sz="800" dirty="0" smtClean="0">
                <a:latin typeface="微软雅黑" panose="020B0503020204020204" charset="-122"/>
                <a:ea typeface="微软雅黑" panose="020B0503020204020204" charset="-122"/>
                <a:cs typeface="微软雅黑" panose="020B0503020204020204" charset="-122"/>
                <a:sym typeface="+mn-ea"/>
              </a:rPr>
              <a:t>月－</a:t>
            </a:r>
            <a:r>
              <a:rPr lang="en-US" sz="800" dirty="0" smtClean="0">
                <a:latin typeface="微软雅黑" panose="020B0503020204020204" charset="-122"/>
                <a:ea typeface="微软雅黑" panose="020B0503020204020204" charset="-122"/>
                <a:cs typeface="微软雅黑" panose="020B0503020204020204" charset="-122"/>
                <a:sym typeface="+mn-ea"/>
              </a:rPr>
              <a:t>2003</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6</a:t>
            </a:r>
            <a:r>
              <a:rPr lang="zh-CN" altLang="en-US" sz="800" dirty="0" smtClean="0">
                <a:latin typeface="微软雅黑" panose="020B0503020204020204" charset="-122"/>
                <a:ea typeface="微软雅黑" panose="020B0503020204020204" charset="-122"/>
                <a:cs typeface="微软雅黑" panose="020B0503020204020204" charset="-122"/>
                <a:sym typeface="+mn-ea"/>
              </a:rPr>
              <a:t>月），</a:t>
            </a:r>
            <a:r>
              <a:rPr lang="en-US"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临床医学－－中山大学医学院，</a:t>
            </a:r>
            <a:r>
              <a:rPr lang="en-US"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广州</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800" dirty="0" smtClean="0">
                <a:latin typeface="微软雅黑" panose="020B0503020204020204" charset="-122"/>
                <a:ea typeface="微软雅黑" panose="020B0503020204020204" charset="-122"/>
                <a:cs typeface="微软雅黑" panose="020B0503020204020204" charset="-122"/>
                <a:sym typeface="+mn-ea"/>
              </a:rPr>
              <a:t>医学硕士（</a:t>
            </a:r>
            <a:r>
              <a:rPr lang="en-US" sz="800" dirty="0" smtClean="0">
                <a:latin typeface="微软雅黑" panose="020B0503020204020204" charset="-122"/>
                <a:ea typeface="微软雅黑" panose="020B0503020204020204" charset="-122"/>
                <a:cs typeface="微软雅黑" panose="020B0503020204020204" charset="-122"/>
                <a:sym typeface="+mn-ea"/>
              </a:rPr>
              <a:t>2003</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 9</a:t>
            </a:r>
            <a:r>
              <a:rPr lang="zh-CN" altLang="en-US" sz="800" dirty="0" smtClean="0">
                <a:latin typeface="微软雅黑" panose="020B0503020204020204" charset="-122"/>
                <a:ea typeface="微软雅黑" panose="020B0503020204020204" charset="-122"/>
                <a:cs typeface="微软雅黑" panose="020B0503020204020204" charset="-122"/>
                <a:sym typeface="+mn-ea"/>
              </a:rPr>
              <a:t>月－</a:t>
            </a:r>
            <a:r>
              <a:rPr lang="en-US" sz="800" dirty="0" smtClean="0">
                <a:latin typeface="微软雅黑" panose="020B0503020204020204" charset="-122"/>
                <a:ea typeface="微软雅黑" panose="020B0503020204020204" charset="-122"/>
                <a:cs typeface="微软雅黑" panose="020B0503020204020204" charset="-122"/>
                <a:sym typeface="+mn-ea"/>
              </a:rPr>
              <a:t>2006</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7</a:t>
            </a:r>
            <a:r>
              <a:rPr lang="zh-CN" altLang="en-US" sz="800" dirty="0" smtClean="0">
                <a:latin typeface="微软雅黑" panose="020B0503020204020204" charset="-122"/>
                <a:ea typeface="微软雅黑" panose="020B0503020204020204" charset="-122"/>
                <a:cs typeface="微软雅黑" panose="020B0503020204020204" charset="-122"/>
                <a:sym typeface="+mn-ea"/>
              </a:rPr>
              <a:t>月），</a:t>
            </a:r>
            <a:r>
              <a:rPr lang="en-US"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妇科内分泌</a:t>
            </a:r>
            <a:r>
              <a:rPr lang="en-US" sz="800" dirty="0" smtClean="0">
                <a:latin typeface="微软雅黑" panose="020B0503020204020204" charset="-122"/>
                <a:ea typeface="微软雅黑" panose="020B0503020204020204" charset="-122"/>
                <a:cs typeface="微软雅黑" panose="020B0503020204020204" charset="-122"/>
                <a:sym typeface="+mn-ea"/>
              </a:rPr>
              <a:t>――</a:t>
            </a:r>
            <a:r>
              <a:rPr lang="zh-CN" altLang="en-US" sz="800" dirty="0" smtClean="0">
                <a:latin typeface="微软雅黑" panose="020B0503020204020204" charset="-122"/>
                <a:ea typeface="微软雅黑" panose="020B0503020204020204" charset="-122"/>
                <a:cs typeface="微软雅黑" panose="020B0503020204020204" charset="-122"/>
                <a:sym typeface="+mn-ea"/>
              </a:rPr>
              <a:t>中山大学研究生院，广州</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800" dirty="0" smtClean="0">
                <a:latin typeface="微软雅黑" panose="020B0503020204020204" charset="-122"/>
                <a:ea typeface="微软雅黑" panose="020B0503020204020204" charset="-122"/>
                <a:cs typeface="微软雅黑" panose="020B0503020204020204" charset="-122"/>
                <a:sym typeface="+mn-ea"/>
              </a:rPr>
              <a:t>医学博士（</a:t>
            </a:r>
            <a:r>
              <a:rPr lang="en-US" sz="800" dirty="0" smtClean="0">
                <a:latin typeface="微软雅黑" panose="020B0503020204020204" charset="-122"/>
                <a:ea typeface="微软雅黑" panose="020B0503020204020204" charset="-122"/>
                <a:cs typeface="微软雅黑" panose="020B0503020204020204" charset="-122"/>
                <a:sym typeface="+mn-ea"/>
              </a:rPr>
              <a:t>2006</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 9</a:t>
            </a:r>
            <a:r>
              <a:rPr lang="zh-CN" altLang="en-US" sz="800" dirty="0" smtClean="0">
                <a:latin typeface="微软雅黑" panose="020B0503020204020204" charset="-122"/>
                <a:ea typeface="微软雅黑" panose="020B0503020204020204" charset="-122"/>
                <a:cs typeface="微软雅黑" panose="020B0503020204020204" charset="-122"/>
                <a:sym typeface="+mn-ea"/>
              </a:rPr>
              <a:t>月－</a:t>
            </a:r>
            <a:r>
              <a:rPr lang="en-US" sz="800" dirty="0" smtClean="0">
                <a:latin typeface="微软雅黑" panose="020B0503020204020204" charset="-122"/>
                <a:ea typeface="微软雅黑" panose="020B0503020204020204" charset="-122"/>
                <a:cs typeface="微软雅黑" panose="020B0503020204020204" charset="-122"/>
                <a:sym typeface="+mn-ea"/>
              </a:rPr>
              <a:t>2009</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7</a:t>
            </a:r>
            <a:r>
              <a:rPr lang="zh-CN" altLang="en-US" sz="800" dirty="0" smtClean="0">
                <a:latin typeface="微软雅黑" panose="020B0503020204020204" charset="-122"/>
                <a:ea typeface="微软雅黑" panose="020B0503020204020204" charset="-122"/>
                <a:cs typeface="微软雅黑" panose="020B0503020204020204" charset="-122"/>
                <a:sym typeface="+mn-ea"/>
              </a:rPr>
              <a:t>月），</a:t>
            </a:r>
            <a:r>
              <a:rPr lang="en-US"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生殖内分泌</a:t>
            </a:r>
            <a:r>
              <a:rPr lang="en-US" sz="800" dirty="0" smtClean="0">
                <a:latin typeface="微软雅黑" panose="020B0503020204020204" charset="-122"/>
                <a:ea typeface="微软雅黑" panose="020B0503020204020204" charset="-122"/>
                <a:cs typeface="微软雅黑" panose="020B0503020204020204" charset="-122"/>
                <a:sym typeface="+mn-ea"/>
              </a:rPr>
              <a:t>――</a:t>
            </a:r>
            <a:r>
              <a:rPr lang="zh-CN" altLang="en-US" sz="800" dirty="0" smtClean="0">
                <a:latin typeface="微软雅黑" panose="020B0503020204020204" charset="-122"/>
                <a:ea typeface="微软雅黑" panose="020B0503020204020204" charset="-122"/>
                <a:cs typeface="微软雅黑" panose="020B0503020204020204" charset="-122"/>
                <a:sym typeface="+mn-ea"/>
              </a:rPr>
              <a:t>中山大学研究生院，广州</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800" dirty="0" smtClean="0">
                <a:latin typeface="微软雅黑" panose="020B0503020204020204" charset="-122"/>
                <a:ea typeface="微软雅黑" panose="020B0503020204020204" charset="-122"/>
                <a:cs typeface="微软雅黑" panose="020B0503020204020204" charset="-122"/>
                <a:sym typeface="+mn-ea"/>
              </a:rPr>
              <a:t>博士联合培养（</a:t>
            </a:r>
            <a:r>
              <a:rPr lang="en-US" sz="800" dirty="0" smtClean="0">
                <a:latin typeface="微软雅黑" panose="020B0503020204020204" charset="-122"/>
                <a:ea typeface="微软雅黑" panose="020B0503020204020204" charset="-122"/>
                <a:cs typeface="微软雅黑" panose="020B0503020204020204" charset="-122"/>
                <a:sym typeface="+mn-ea"/>
              </a:rPr>
              <a:t>2007</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10</a:t>
            </a:r>
            <a:r>
              <a:rPr lang="zh-CN" altLang="en-US" sz="800" dirty="0" smtClean="0">
                <a:latin typeface="微软雅黑" panose="020B0503020204020204" charset="-122"/>
                <a:ea typeface="微软雅黑" panose="020B0503020204020204" charset="-122"/>
                <a:cs typeface="微软雅黑" panose="020B0503020204020204" charset="-122"/>
                <a:sym typeface="+mn-ea"/>
              </a:rPr>
              <a:t>月－</a:t>
            </a:r>
            <a:r>
              <a:rPr lang="en-US" sz="800" dirty="0" smtClean="0">
                <a:latin typeface="微软雅黑" panose="020B0503020204020204" charset="-122"/>
                <a:ea typeface="微软雅黑" panose="020B0503020204020204" charset="-122"/>
                <a:cs typeface="微软雅黑" panose="020B0503020204020204" charset="-122"/>
                <a:sym typeface="+mn-ea"/>
              </a:rPr>
              <a:t>2009</a:t>
            </a:r>
            <a:r>
              <a:rPr lang="zh-CN" altLang="en-US" sz="800" dirty="0" smtClean="0">
                <a:latin typeface="微软雅黑" panose="020B0503020204020204" charset="-122"/>
                <a:ea typeface="微软雅黑" panose="020B0503020204020204" charset="-122"/>
                <a:cs typeface="微软雅黑" panose="020B0503020204020204" charset="-122"/>
                <a:sym typeface="+mn-ea"/>
              </a:rPr>
              <a:t>年</a:t>
            </a:r>
            <a:r>
              <a:rPr lang="en-US" sz="800" dirty="0" smtClean="0">
                <a:latin typeface="微软雅黑" panose="020B0503020204020204" charset="-122"/>
                <a:ea typeface="微软雅黑" panose="020B0503020204020204" charset="-122"/>
                <a:cs typeface="微软雅黑" panose="020B0503020204020204" charset="-122"/>
                <a:sym typeface="+mn-ea"/>
              </a:rPr>
              <a:t>10</a:t>
            </a:r>
            <a:r>
              <a:rPr lang="zh-CN" altLang="en-US" sz="800" dirty="0" smtClean="0">
                <a:latin typeface="微软雅黑" panose="020B0503020204020204" charset="-122"/>
                <a:ea typeface="微软雅黑" panose="020B0503020204020204" charset="-122"/>
                <a:cs typeface="微软雅黑" panose="020B0503020204020204" charset="-122"/>
                <a:sym typeface="+mn-ea"/>
              </a:rPr>
              <a:t>月－洛杉矶</a:t>
            </a:r>
            <a:r>
              <a:rPr lang="en-US" sz="800" dirty="0" smtClean="0">
                <a:latin typeface="微软雅黑" panose="020B0503020204020204" charset="-122"/>
                <a:ea typeface="微软雅黑" panose="020B0503020204020204" charset="-122"/>
                <a:cs typeface="微软雅黑" panose="020B0503020204020204" charset="-122"/>
                <a:sym typeface="+mn-ea"/>
              </a:rPr>
              <a:t>UCLA</a:t>
            </a:r>
            <a:r>
              <a:rPr lang="zh-CN" altLang="en-US" sz="800" dirty="0" smtClean="0">
                <a:latin typeface="微软雅黑" panose="020B0503020204020204" charset="-122"/>
                <a:ea typeface="微软雅黑" panose="020B0503020204020204" charset="-122"/>
                <a:cs typeface="微软雅黑" panose="020B0503020204020204" charset="-122"/>
                <a:sym typeface="+mn-ea"/>
              </a:rPr>
              <a:t>大学，</a:t>
            </a:r>
            <a:r>
              <a:rPr lang="en-US" sz="800" dirty="0" smtClean="0">
                <a:latin typeface="微软雅黑" panose="020B0503020204020204" charset="-122"/>
                <a:ea typeface="微软雅黑" panose="020B0503020204020204" charset="-122"/>
                <a:cs typeface="微软雅黑" panose="020B0503020204020204" charset="-122"/>
                <a:sym typeface="+mn-ea"/>
              </a:rPr>
              <a:t>Cedars-Sinai medical center</a:t>
            </a:r>
            <a:r>
              <a:rPr lang="zh-CN" altLang="en-US" sz="800" dirty="0" smtClean="0">
                <a:latin typeface="微软雅黑" panose="020B0503020204020204" charset="-122"/>
                <a:ea typeface="微软雅黑" panose="020B0503020204020204" charset="-122"/>
                <a:cs typeface="微软雅黑" panose="020B0503020204020204" charset="-122"/>
                <a:sym typeface="+mn-ea"/>
              </a:rPr>
              <a:t>，美国</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800" dirty="0" smtClean="0">
                <a:latin typeface="微软雅黑" panose="020B0503020204020204" charset="-122"/>
                <a:ea typeface="微软雅黑" panose="020B0503020204020204" charset="-122"/>
                <a:cs typeface="微软雅黑" panose="020B0503020204020204" charset="-122"/>
                <a:sym typeface="+mn-ea"/>
              </a:rPr>
              <a:t>2009.07</a:t>
            </a:r>
            <a:r>
              <a:rPr lang="en-US" altLang="zh-CN" sz="800" dirty="0" smtClean="0">
                <a:latin typeface="微软雅黑" panose="020B0503020204020204" charset="-122"/>
                <a:ea typeface="微软雅黑" panose="020B0503020204020204" charset="-122"/>
                <a:cs typeface="微软雅黑" panose="020B0503020204020204" charset="-122"/>
                <a:sym typeface="+mn-ea"/>
              </a:rPr>
              <a:t>-</a:t>
            </a:r>
            <a:r>
              <a:rPr lang="en-US" sz="800" dirty="0" smtClean="0">
                <a:latin typeface="微软雅黑" panose="020B0503020204020204" charset="-122"/>
                <a:ea typeface="微软雅黑" panose="020B0503020204020204" charset="-122"/>
                <a:cs typeface="微软雅黑" panose="020B0503020204020204" charset="-122"/>
                <a:sym typeface="+mn-ea"/>
              </a:rPr>
              <a:t>2009.12   </a:t>
            </a:r>
            <a:r>
              <a:rPr lang="zh-CN" altLang="en-US" sz="800" dirty="0" smtClean="0">
                <a:latin typeface="微软雅黑" panose="020B0503020204020204" charset="-122"/>
                <a:ea typeface="微软雅黑" panose="020B0503020204020204" charset="-122"/>
                <a:cs typeface="微软雅黑" panose="020B0503020204020204" charset="-122"/>
                <a:sym typeface="+mn-ea"/>
              </a:rPr>
              <a:t>中山大学孙逸仙纪念医院妇产科 住院医师</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800" dirty="0" smtClean="0">
                <a:latin typeface="微软雅黑" panose="020B0503020204020204" charset="-122"/>
                <a:ea typeface="微软雅黑" panose="020B0503020204020204" charset="-122"/>
                <a:cs typeface="微软雅黑" panose="020B0503020204020204" charset="-122"/>
                <a:sym typeface="+mn-ea"/>
              </a:rPr>
              <a:t>2009.01</a:t>
            </a:r>
            <a:r>
              <a:rPr lang="en-US" altLang="zh-CN" sz="800" dirty="0" smtClean="0">
                <a:latin typeface="微软雅黑" panose="020B0503020204020204" charset="-122"/>
                <a:ea typeface="微软雅黑" panose="020B0503020204020204" charset="-122"/>
                <a:cs typeface="微软雅黑" panose="020B0503020204020204" charset="-122"/>
                <a:sym typeface="+mn-ea"/>
              </a:rPr>
              <a:t>-</a:t>
            </a:r>
            <a:r>
              <a:rPr lang="en-US" sz="800" dirty="0" smtClean="0">
                <a:latin typeface="微软雅黑" panose="020B0503020204020204" charset="-122"/>
                <a:ea typeface="微软雅黑" panose="020B0503020204020204" charset="-122"/>
                <a:cs typeface="微软雅黑" panose="020B0503020204020204" charset="-122"/>
                <a:sym typeface="+mn-ea"/>
              </a:rPr>
              <a:t>2013.12   </a:t>
            </a:r>
            <a:r>
              <a:rPr lang="zh-CN" altLang="en-US" sz="800" dirty="0" smtClean="0">
                <a:latin typeface="微软雅黑" panose="020B0503020204020204" charset="-122"/>
                <a:ea typeface="微软雅黑" panose="020B0503020204020204" charset="-122"/>
                <a:cs typeface="微软雅黑" panose="020B0503020204020204" charset="-122"/>
                <a:sym typeface="+mn-ea"/>
              </a:rPr>
              <a:t>中山大学孙逸仙纪念医院妇产科 主治医师、讲师</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800" dirty="0" smtClean="0">
                <a:latin typeface="微软雅黑" panose="020B0503020204020204" charset="-122"/>
                <a:ea typeface="微软雅黑" panose="020B0503020204020204" charset="-122"/>
                <a:cs typeface="微软雅黑" panose="020B0503020204020204" charset="-122"/>
                <a:sym typeface="+mn-ea"/>
              </a:rPr>
              <a:t>2013.12</a:t>
            </a:r>
            <a:r>
              <a:rPr lang="en-US" altLang="zh-CN" sz="800" dirty="0" smtClean="0">
                <a:latin typeface="微软雅黑" panose="020B0503020204020204" charset="-122"/>
                <a:ea typeface="微软雅黑" panose="020B0503020204020204" charset="-122"/>
                <a:cs typeface="微软雅黑" panose="020B0503020204020204" charset="-122"/>
                <a:sym typeface="+mn-ea"/>
              </a:rPr>
              <a:t>-</a:t>
            </a:r>
            <a:r>
              <a:rPr lang="en-US" sz="800" dirty="0" smtClean="0">
                <a:latin typeface="微软雅黑" panose="020B0503020204020204" charset="-122"/>
                <a:ea typeface="微软雅黑" panose="020B0503020204020204" charset="-122"/>
                <a:cs typeface="微软雅黑" panose="020B0503020204020204" charset="-122"/>
                <a:sym typeface="+mn-ea"/>
              </a:rPr>
              <a:t>2018.12   </a:t>
            </a:r>
            <a:r>
              <a:rPr lang="zh-CN" altLang="en-US" sz="800" dirty="0" smtClean="0">
                <a:latin typeface="微软雅黑" panose="020B0503020204020204" charset="-122"/>
                <a:ea typeface="微软雅黑" panose="020B0503020204020204" charset="-122"/>
                <a:cs typeface="微软雅黑" panose="020B0503020204020204" charset="-122"/>
                <a:sym typeface="+mn-ea"/>
              </a:rPr>
              <a:t>中山大学孙逸仙纪念医院妇产科 副主任医师</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800" dirty="0" smtClean="0">
                <a:latin typeface="微软雅黑" panose="020B0503020204020204" charset="-122"/>
                <a:ea typeface="微软雅黑" panose="020B0503020204020204" charset="-122"/>
                <a:cs typeface="微软雅黑" panose="020B0503020204020204" charset="-122"/>
                <a:sym typeface="+mn-ea"/>
              </a:rPr>
              <a:t>2015.12</a:t>
            </a:r>
            <a:r>
              <a:rPr lang="en-US" altLang="zh-CN" sz="800" dirty="0" smtClean="0">
                <a:latin typeface="微软雅黑" panose="020B0503020204020204" charset="-122"/>
                <a:ea typeface="微软雅黑" panose="020B0503020204020204" charset="-122"/>
                <a:cs typeface="微软雅黑" panose="020B0503020204020204" charset="-122"/>
                <a:sym typeface="+mn-ea"/>
              </a:rPr>
              <a:t>-</a:t>
            </a:r>
            <a:r>
              <a:rPr lang="zh-CN" altLang="en-US" sz="800" dirty="0" smtClean="0">
                <a:latin typeface="微软雅黑" panose="020B0503020204020204" charset="-122"/>
                <a:ea typeface="微软雅黑" panose="020B0503020204020204" charset="-122"/>
                <a:cs typeface="微软雅黑" panose="020B0503020204020204" charset="-122"/>
                <a:sym typeface="+mn-ea"/>
              </a:rPr>
              <a:t>至今      </a:t>
            </a:r>
            <a:r>
              <a:rPr lang="en-US" altLang="zh-CN"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 中山大学孙逸仙纪念医院妇产科 副教授</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800" dirty="0" smtClean="0">
                <a:latin typeface="微软雅黑" panose="020B0503020204020204" charset="-122"/>
                <a:ea typeface="微软雅黑" panose="020B0503020204020204" charset="-122"/>
                <a:cs typeface="微软雅黑" panose="020B0503020204020204" charset="-122"/>
                <a:sym typeface="+mn-ea"/>
              </a:rPr>
              <a:t>2016.11</a:t>
            </a:r>
            <a:r>
              <a:rPr lang="en-US" altLang="zh-CN" sz="800" dirty="0" smtClean="0">
                <a:latin typeface="微软雅黑" panose="020B0503020204020204" charset="-122"/>
                <a:ea typeface="微软雅黑" panose="020B0503020204020204" charset="-122"/>
                <a:cs typeface="微软雅黑" panose="020B0503020204020204" charset="-122"/>
                <a:sym typeface="+mn-ea"/>
              </a:rPr>
              <a:t>-</a:t>
            </a:r>
            <a:r>
              <a:rPr lang="zh-CN" altLang="en-US" sz="800" dirty="0" smtClean="0">
                <a:latin typeface="微软雅黑" panose="020B0503020204020204" charset="-122"/>
                <a:ea typeface="微软雅黑" panose="020B0503020204020204" charset="-122"/>
                <a:cs typeface="微软雅黑" panose="020B0503020204020204" charset="-122"/>
                <a:sym typeface="+mn-ea"/>
              </a:rPr>
              <a:t>至今       </a:t>
            </a:r>
            <a:r>
              <a:rPr lang="en-US" altLang="zh-CN"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中山大学  博士生导师</a:t>
            </a:r>
            <a:endParaRPr lang="zh-CN" altLang="en-US"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sz="800" dirty="0" smtClean="0">
                <a:latin typeface="微软雅黑" panose="020B0503020204020204" charset="-122"/>
                <a:ea typeface="微软雅黑" panose="020B0503020204020204" charset="-122"/>
                <a:cs typeface="微软雅黑" panose="020B0503020204020204" charset="-122"/>
                <a:sym typeface="+mn-ea"/>
              </a:rPr>
              <a:t>2018.12</a:t>
            </a:r>
            <a:r>
              <a:rPr lang="en-US" altLang="zh-CN" sz="800" dirty="0" smtClean="0">
                <a:latin typeface="微软雅黑" panose="020B0503020204020204" charset="-122"/>
                <a:ea typeface="微软雅黑" panose="020B0503020204020204" charset="-122"/>
                <a:cs typeface="微软雅黑" panose="020B0503020204020204" charset="-122"/>
                <a:sym typeface="+mn-ea"/>
              </a:rPr>
              <a:t>-2021.10  </a:t>
            </a:r>
            <a:r>
              <a:rPr lang="zh-CN" altLang="en-US" sz="800" dirty="0" smtClean="0">
                <a:latin typeface="微软雅黑" panose="020B0503020204020204" charset="-122"/>
                <a:ea typeface="微软雅黑" panose="020B0503020204020204" charset="-122"/>
                <a:cs typeface="微软雅黑" panose="020B0503020204020204" charset="-122"/>
                <a:sym typeface="+mn-ea"/>
              </a:rPr>
              <a:t>中山大学孙逸仙纪念医院妇产科  主任医师</a:t>
            </a:r>
            <a:endParaRPr lang="en-US" altLang="zh-CN" sz="800" dirty="0" smtClean="0">
              <a:latin typeface="微软雅黑" panose="020B0503020204020204" charset="-122"/>
              <a:ea typeface="微软雅黑" panose="020B0503020204020204" charset="-122"/>
              <a:cs typeface="微软雅黑" panose="020B0503020204020204" charset="-122"/>
            </a:endParaRPr>
          </a:p>
          <a:p>
            <a:pPr>
              <a:lnSpc>
                <a:spcPct val="120000"/>
              </a:lnSpc>
            </a:pPr>
            <a:r>
              <a:rPr lang="en-US" altLang="zh-CN" sz="800" dirty="0" smtClean="0">
                <a:latin typeface="微软雅黑" panose="020B0503020204020204" charset="-122"/>
                <a:ea typeface="微软雅黑" panose="020B0503020204020204" charset="-122"/>
                <a:cs typeface="微软雅黑" panose="020B0503020204020204" charset="-122"/>
                <a:sym typeface="+mn-ea"/>
              </a:rPr>
              <a:t>2021.10-</a:t>
            </a:r>
            <a:r>
              <a:rPr lang="zh-CN" altLang="en-US" sz="800" dirty="0" smtClean="0">
                <a:latin typeface="微软雅黑" panose="020B0503020204020204" charset="-122"/>
                <a:ea typeface="微软雅黑" panose="020B0503020204020204" charset="-122"/>
                <a:cs typeface="微软雅黑" panose="020B0503020204020204" charset="-122"/>
                <a:sym typeface="+mn-ea"/>
              </a:rPr>
              <a:t>至今       </a:t>
            </a:r>
            <a:r>
              <a:rPr lang="en-US" altLang="zh-CN"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 广东省人民医院 妇产科  主任医师</a:t>
            </a:r>
            <a:endParaRPr lang="zh-CN" altLang="en-US" sz="800" dirty="0" smtClean="0">
              <a:latin typeface="微软雅黑" panose="020B0503020204020204" charset="-122"/>
              <a:ea typeface="微软雅黑" panose="020B0503020204020204" charset="-122"/>
              <a:cs typeface="微软雅黑" panose="020B0503020204020204" charset="-122"/>
              <a:sym typeface="+mn-ea"/>
            </a:endParaRPr>
          </a:p>
          <a:p>
            <a:pPr>
              <a:lnSpc>
                <a:spcPct val="120000"/>
              </a:lnSpc>
            </a:pPr>
            <a:r>
              <a:rPr lang="en-US" altLang="zh-CN" sz="800" dirty="0" smtClean="0">
                <a:latin typeface="微软雅黑" panose="020B0503020204020204" charset="-122"/>
                <a:ea typeface="微软雅黑" panose="020B0503020204020204" charset="-122"/>
                <a:cs typeface="微软雅黑" panose="020B0503020204020204" charset="-122"/>
                <a:sym typeface="+mn-ea"/>
              </a:rPr>
              <a:t>2021.10-</a:t>
            </a:r>
            <a:r>
              <a:rPr lang="zh-CN" altLang="en-US" sz="800" dirty="0" smtClean="0">
                <a:latin typeface="微软雅黑" panose="020B0503020204020204" charset="-122"/>
                <a:ea typeface="微软雅黑" panose="020B0503020204020204" charset="-122"/>
                <a:cs typeface="微软雅黑" panose="020B0503020204020204" charset="-122"/>
                <a:sym typeface="+mn-ea"/>
              </a:rPr>
              <a:t>至今</a:t>
            </a:r>
            <a:r>
              <a:rPr lang="en-US" altLang="zh-CN"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广东省医学科学院博士生导师</a:t>
            </a:r>
            <a:endParaRPr lang="zh-CN" altLang="en-US" sz="800" dirty="0" smtClean="0">
              <a:latin typeface="微软雅黑" panose="020B0503020204020204" charset="-122"/>
              <a:ea typeface="微软雅黑" panose="020B0503020204020204" charset="-122"/>
              <a:cs typeface="微软雅黑" panose="020B0503020204020204" charset="-122"/>
              <a:sym typeface="+mn-ea"/>
            </a:endParaRPr>
          </a:p>
          <a:p>
            <a:pPr>
              <a:lnSpc>
                <a:spcPct val="120000"/>
              </a:lnSpc>
            </a:pPr>
            <a:r>
              <a:rPr lang="en-US" altLang="zh-CN" sz="800" dirty="0" smtClean="0">
                <a:latin typeface="微软雅黑" panose="020B0503020204020204" charset="-122"/>
                <a:ea typeface="微软雅黑" panose="020B0503020204020204" charset="-122"/>
                <a:cs typeface="微软雅黑" panose="020B0503020204020204" charset="-122"/>
                <a:sym typeface="+mn-ea"/>
              </a:rPr>
              <a:t>2022.12-</a:t>
            </a:r>
            <a:r>
              <a:rPr lang="zh-CN" altLang="en-US" sz="800" dirty="0" smtClean="0">
                <a:latin typeface="微软雅黑" panose="020B0503020204020204" charset="-122"/>
                <a:ea typeface="微软雅黑" panose="020B0503020204020204" charset="-122"/>
                <a:cs typeface="微软雅黑" panose="020B0503020204020204" charset="-122"/>
                <a:sym typeface="+mn-ea"/>
              </a:rPr>
              <a:t>至今</a:t>
            </a:r>
            <a:r>
              <a:rPr lang="en-US" altLang="zh-CN" sz="800" dirty="0" smtClean="0">
                <a:latin typeface="微软雅黑" panose="020B0503020204020204" charset="-122"/>
                <a:ea typeface="微软雅黑" panose="020B0503020204020204" charset="-122"/>
                <a:cs typeface="微软雅黑" panose="020B0503020204020204" charset="-122"/>
                <a:sym typeface="+mn-ea"/>
              </a:rPr>
              <a:t>         </a:t>
            </a:r>
            <a:r>
              <a:rPr lang="zh-CN" altLang="en-US" sz="800" dirty="0" smtClean="0">
                <a:latin typeface="微软雅黑" panose="020B0503020204020204" charset="-122"/>
                <a:ea typeface="微软雅黑" panose="020B0503020204020204" charset="-122"/>
                <a:cs typeface="微软雅黑" panose="020B0503020204020204" charset="-122"/>
                <a:sym typeface="+mn-ea"/>
              </a:rPr>
              <a:t>南方医科大学博士生导师</a:t>
            </a:r>
            <a:endParaRPr lang="zh-CN" altLang="en-US" sz="800" dirty="0" smtClean="0">
              <a:latin typeface="微软雅黑" panose="020B0503020204020204" charset="-122"/>
              <a:ea typeface="微软雅黑" panose="020B0503020204020204" charset="-122"/>
              <a:cs typeface="微软雅黑" panose="020B0503020204020204" charset="-122"/>
              <a:sym typeface="+mn-ea"/>
            </a:endParaRPr>
          </a:p>
          <a:p>
            <a:pPr>
              <a:lnSpc>
                <a:spcPct val="120000"/>
              </a:lnSpc>
            </a:pPr>
            <a:endParaRPr kumimoji="0" lang="zh-CN" altLang="en-US" sz="8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endParaRPr>
          </a:p>
          <a:p>
            <a:pPr lvl="0" eaLnBrk="1" hangingPunct="1">
              <a:defRPr/>
            </a:pPr>
            <a:endParaRPr lang="en-US" altLang="zh-CN" sz="900" dirty="0">
              <a:solidFill>
                <a:prstClr val="black"/>
              </a:solidFill>
              <a:latin typeface="微软雅黑" panose="020B0503020204020204" charset="-122"/>
              <a:ea typeface="微软雅黑" panose="020B0503020204020204" charset="-122"/>
            </a:endParaRPr>
          </a:p>
          <a:p>
            <a:pPr lvl="0" eaLnBrk="1" hangingPunct="1">
              <a:defRPr/>
            </a:pPr>
            <a:endParaRPr lang="en-US" altLang="zh-CN" sz="900" dirty="0">
              <a:solidFill>
                <a:prstClr val="black"/>
              </a:solidFill>
              <a:latin typeface="微软雅黑" panose="020B0503020204020204" charset="-122"/>
              <a:ea typeface="微软雅黑" panose="020B0503020204020204" charset="-122"/>
            </a:endParaRPr>
          </a:p>
          <a:p>
            <a:pPr lvl="0" eaLnBrk="1" hangingPunct="1">
              <a:defRPr/>
            </a:pPr>
            <a:endParaRPr lang="en-US" altLang="zh-CN" sz="900" dirty="0">
              <a:solidFill>
                <a:prstClr val="black"/>
              </a:solidFill>
              <a:latin typeface="微软雅黑" panose="020B0503020204020204" charset="-122"/>
              <a:ea typeface="微软雅黑" panose="020B0503020204020204" charset="-122"/>
            </a:endParaRPr>
          </a:p>
        </p:txBody>
      </p:sp>
      <p:pic>
        <p:nvPicPr>
          <p:cNvPr id="14" name="图片 13"/>
          <p:cNvPicPr>
            <a:picLocks noChangeAspect="1"/>
          </p:cNvPicPr>
          <p:nvPr/>
        </p:nvPicPr>
        <p:blipFill>
          <a:blip r:embed="rId3" cstate="print"/>
          <a:srcRect t="3896" r="91544" b="3088"/>
          <a:stretch>
            <a:fillRect/>
          </a:stretch>
        </p:blipFill>
        <p:spPr bwMode="auto">
          <a:xfrm>
            <a:off x="5087446" y="3517792"/>
            <a:ext cx="232172" cy="269081"/>
          </a:xfrm>
          <a:prstGeom prst="rect">
            <a:avLst/>
          </a:prstGeom>
          <a:noFill/>
          <a:ln w="9525">
            <a:noFill/>
            <a:miter lim="800000"/>
            <a:headEnd/>
            <a:tailEnd/>
          </a:ln>
        </p:spPr>
      </p:pic>
      <p:sp>
        <p:nvSpPr>
          <p:cNvPr id="15" name="文本框 25"/>
          <p:cNvSpPr txBox="1">
            <a:spLocks noChangeArrowheads="1"/>
          </p:cNvSpPr>
          <p:nvPr/>
        </p:nvSpPr>
        <p:spPr bwMode="auto">
          <a:xfrm>
            <a:off x="5283825" y="3536915"/>
            <a:ext cx="716280" cy="252730"/>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endPar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6" name="文本框 11"/>
          <p:cNvSpPr txBox="1">
            <a:spLocks noChangeArrowheads="1"/>
          </p:cNvSpPr>
          <p:nvPr/>
        </p:nvSpPr>
        <p:spPr bwMode="auto">
          <a:xfrm>
            <a:off x="5134610" y="3867150"/>
            <a:ext cx="3419475" cy="645160"/>
          </a:xfrm>
          <a:prstGeom prst="rect">
            <a:avLst/>
          </a:prstGeom>
          <a:noFill/>
          <a:ln w="9525">
            <a:noFill/>
            <a:miter lim="800000"/>
          </a:ln>
        </p:spPr>
        <p:txBody>
          <a:bodyPr wrap="square">
            <a:spAutoFit/>
          </a:bodyPr>
          <a:p>
            <a:pPr lvl="0" eaLnBrk="1" hangingPunct="1">
              <a:defRPr/>
            </a:pPr>
            <a:r>
              <a:rPr lang="zh-CN" altLang="en-US" sz="900" dirty="0">
                <a:solidFill>
                  <a:prstClr val="black"/>
                </a:solidFill>
                <a:latin typeface="微软雅黑" panose="020B0503020204020204" charset="-122"/>
                <a:ea typeface="微软雅黑" panose="020B0503020204020204" charset="-122"/>
              </a:rPr>
              <a:t>性格开朗，积极上进，肯吃苦，热爱集体，热爱专业，</a:t>
            </a:r>
            <a:r>
              <a:rPr lang="en-US" altLang="zh-CN" sz="900" dirty="0">
                <a:latin typeface="微软雅黑" panose="020B0503020204020204" charset="-122"/>
                <a:ea typeface="微软雅黑" panose="020B0503020204020204" charset="-122"/>
                <a:cs typeface="微软雅黑" panose="020B0503020204020204" charset="-122"/>
                <a:sym typeface="+mn-ea"/>
              </a:rPr>
              <a:t>具有分子生物学、免疫学或生殖内分泌学等相关专业研究背景，熟练掌握表观遗传学、细胞生物学、分子生物学或免疫学相关技术，具有独立创新及团队协作精神</a:t>
            </a:r>
            <a:r>
              <a:rPr lang="zh-CN" altLang="en-US" sz="900" dirty="0">
                <a:solidFill>
                  <a:prstClr val="black"/>
                </a:solidFill>
                <a:latin typeface="微软雅黑" panose="020B0503020204020204" charset="-122"/>
                <a:ea typeface="微软雅黑" panose="020B0503020204020204" charset="-122"/>
              </a:rPr>
              <a:t>及良好的英文能力。</a:t>
            </a:r>
            <a:endParaRPr lang="en-US" altLang="zh-CN" sz="900" dirty="0">
              <a:solidFill>
                <a:prstClr val="black"/>
              </a:solidFill>
              <a:latin typeface="微软雅黑" panose="020B0503020204020204" charset="-122"/>
              <a:ea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2984500" y="2205929"/>
            <a:ext cx="5867400" cy="731641"/>
          </a:xfrm>
        </p:spPr>
        <p:txBody>
          <a:bodyPr>
            <a:normAutofit/>
          </a:bodyPr>
          <a:lstStyle/>
          <a:p>
            <a:pPr algn="ctr"/>
            <a:r>
              <a:rPr lang="zh-CN" altLang="en-US" sz="3600" b="1" dirty="0" smtClean="0">
                <a:latin typeface="微软雅黑" panose="020B0503020204020204" charset="-122"/>
                <a:ea typeface="微软雅黑" panose="020B0503020204020204" charset="-122"/>
              </a:rPr>
              <a:t>大 标 题</a:t>
            </a:r>
            <a:endParaRPr lang="en-US" altLang="zh-CN" sz="3600" b="1" dirty="0" smtClean="0">
              <a:latin typeface="微软雅黑" panose="020B0503020204020204" charset="-122"/>
              <a:ea typeface="微软雅黑" panose="020B0503020204020204" charset="-122"/>
            </a:endParaRPr>
          </a:p>
        </p:txBody>
      </p:sp>
      <p:pic>
        <p:nvPicPr>
          <p:cNvPr id="7" name="图片 6" descr="右.png"/>
          <p:cNvPicPr>
            <a:picLocks noChangeAspect="1"/>
          </p:cNvPicPr>
          <p:nvPr/>
        </p:nvPicPr>
        <p:blipFill>
          <a:blip r:embed="rId2" cstate="print"/>
          <a:stretch>
            <a:fillRect/>
          </a:stretch>
        </p:blipFill>
        <p:spPr>
          <a:xfrm>
            <a:off x="2729271" y="444112"/>
            <a:ext cx="2301517" cy="898913"/>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ags/tag1.xml><?xml version="1.0" encoding="utf-8"?>
<p:tagLst xmlns:p="http://schemas.openxmlformats.org/presentationml/2006/main">
  <p:tag name="KSO_WM_TAG_VERSION" val="1.0"/>
  <p:tag name="KSO_WM_TEMPLATE_CATEGORY" val="custom"/>
  <p:tag name="KSO_WM_TEMPLATE_INDEX" val="20182782"/>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TAG_VERSION" val="1.0"/>
  <p:tag name="KSO_WM_TEMPLATE_CATEGORY" val="custom"/>
  <p:tag name="KSO_WM_TEMPLATE_INDEX" val="20182782"/>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SLIDE_SIZE" val="828*343"/>
  <p:tag name="KSO_WM_SLIDE_POSITION" val="66*144"/>
  <p:tag name="KSO_WM_SLIDE_LAYOUT_CNT" val="1_1"/>
  <p:tag name="KSO_WM_SLIDE_LAYOUT" val="a_f"/>
  <p:tag name="KSO_WM_BEAUTIFY_FLAG" val="#wm#"/>
  <p:tag name="KSO_WM_SLIDE_TYPE" val="text"/>
  <p:tag name="KSO_WM_SLIDE_ITEM_CNT" val="1"/>
  <p:tag name="KSO_WM_SLIDE_INDEX" val="2"/>
  <p:tag name="KSO_WM_SLIDE_ID" val="custom20182782_2"/>
  <p:tag name="KSO_WM_TAG_VERSION" val="1.0"/>
  <p:tag name="KSO_WM_TEMPLATE_INDEX" val="20182782"/>
  <p:tag name="KSO_WM_TEMPLATE_CATEGORY" val="custom"/>
</p:tagLst>
</file>

<file path=ppt/tags/tag23.xml><?xml version="1.0" encoding="utf-8"?>
<p:tagLst xmlns:p="http://schemas.openxmlformats.org/presentationml/2006/main">
  <p:tag name="KSO_WM_TEMPLATE_CATEGORY" val="custom"/>
  <p:tag name="KSO_WM_TEMPLATE_INDEX" val="20182782"/>
  <p:tag name="KSO_WM_UNIT_TYPE" val="a"/>
  <p:tag name="KSO_WM_UNIT_INDEX" val="1"/>
  <p:tag name="KSO_WM_UNIT_ID" val="custom20182782_12*a*1"/>
  <p:tag name="KSO_WM_UNIT_LAYERLEVEL" val="1"/>
  <p:tag name="KSO_WM_UNIT_VALUE" val="18"/>
  <p:tag name="KSO_WM_UNIT_ISCONTENTSTITLE" val="0"/>
  <p:tag name="KSO_WM_UNIT_HIGHLIGHT" val="0"/>
  <p:tag name="KSO_WM_UNIT_COMPATIBLE" val="0"/>
  <p:tag name="KSO_WM_UNIT_CLEAR" val="0"/>
  <p:tag name="KSO_WM_BEAUTIFY_FLAG" val="#wm#"/>
  <p:tag name="KSO_WM_TAG_VERSION" val="1.0"/>
  <p:tag name="KSO_WM_UNIT_PRESET_TEXT" val="SECTION TITLE"/>
</p:tagLst>
</file>

<file path=ppt/tags/tag24.xml><?xml version="1.0" encoding="utf-8"?>
<p:tagLst xmlns:p="http://schemas.openxmlformats.org/presentationml/2006/main">
  <p:tag name="KSO_WM_TEMPLATE_CATEGORY" val="custom"/>
  <p:tag name="KSO_WM_TEMPLATE_INDEX" val="20182782"/>
  <p:tag name="KSO_WM_TAG_VERSION" val="1.0"/>
  <p:tag name="KSO_WM_SLIDE_ID" val="custom20182782_12"/>
  <p:tag name="KSO_WM_SLIDE_INDEX" val="12"/>
  <p:tag name="KSO_WM_SLIDE_ITEM_CNT" val="2"/>
  <p:tag name="KSO_WM_SLIDE_LAYOUT" val="a_f"/>
  <p:tag name="KSO_WM_SLIDE_LAYOUT_CNT" val="1_1"/>
  <p:tag name="KSO_WM_SLIDE_TYPE" val="sectionTitle"/>
  <p:tag name="KSO_WM_BEAUTIFY_FLAG" val="#wm#"/>
</p:tagLst>
</file>

<file path=ppt/tags/tag25.xml><?xml version="1.0" encoding="utf-8"?>
<p:tagLst xmlns:p="http://schemas.openxmlformats.org/presentationml/2006/main">
  <p:tag name="KSO_WPP_MARK_KEY" val="c564fb56-e65b-41eb-9595-7a3c2595a0b5"/>
  <p:tag name="COMMONDATA" val="eyJoZGlkIjoiNTRkNWVlM2Q0YjAzNTQ2NmFiNGM5M2IwNGZjMGM5NDkifQ=="/>
</p:tagLst>
</file>

<file path=ppt/tags/tag3.xml><?xml version="1.0" encoding="utf-8"?>
<p:tagLst xmlns:p="http://schemas.openxmlformats.org/presentationml/2006/main">
  <p:tag name="KSO_WM_TEMPLATE_CATEGORY" val="custom"/>
  <p:tag name="KSO_WM_TEMPLATE_INDEX" val="20182782"/>
  <p:tag name="KSO_WM_TAG_VERSION" val="1.0"/>
  <p:tag name="KSO_WM_BEAUTIFY_FLAG" val="#wm#"/>
  <p:tag name="KSO_WM_TEMPLATE_THUMBS_INDEX" val="1、9、12、16、19、22"/>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1_Office 主题​​">
  <a:themeElements>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0</TotalTime>
  <Words>2463</Words>
  <Application>WPS 演示</Application>
  <PresentationFormat>全屏显示(16:9)</PresentationFormat>
  <Paragraphs>102</Paragraphs>
  <Slides>3</Slides>
  <Notes>9</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vt:i4>
      </vt:variant>
    </vt:vector>
  </HeadingPairs>
  <TitlesOfParts>
    <vt:vector size="12" baseType="lpstr">
      <vt:lpstr>Arial</vt:lpstr>
      <vt:lpstr>宋体</vt:lpstr>
      <vt:lpstr>Wingdings</vt:lpstr>
      <vt:lpstr>黑体</vt:lpstr>
      <vt:lpstr>微软雅黑</vt:lpstr>
      <vt:lpstr>Calibri</vt:lpstr>
      <vt:lpstr>Calibri</vt:lpstr>
      <vt:lpstr>Arial Unicode MS</vt:lpstr>
      <vt:lpstr>1_Office 主题​​</vt:lpstr>
      <vt:lpstr>PowerPoint 演示文稿</vt:lpstr>
      <vt:lpstr>PowerPoint 演示文稿</vt:lpstr>
      <vt:lpstr>大 标 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netuser</dc:creator>
  <cp:lastModifiedBy>羽田</cp:lastModifiedBy>
  <cp:revision>44</cp:revision>
  <dcterms:created xsi:type="dcterms:W3CDTF">2018-09-13T03:06:00Z</dcterms:created>
  <dcterms:modified xsi:type="dcterms:W3CDTF">2023-03-28T00:52:18Z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B5507E3BF708449DAC3C53918EC2E1C7</vt:lpwstr>
  </property>
</Properties>
</file>