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8" r:id="rId2"/>
  </p:sldIdLst>
  <p:sldSz cx="9144000" cy="5143500" type="screen16x9"/>
  <p:notesSz cx="7104063" cy="10234613"/>
  <p:custDataLst>
    <p:tags r:id="rId4"/>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5" d="100"/>
          <a:sy n="165" d="100"/>
        </p:scale>
        <p:origin x="350" y="96"/>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2023/3/29</a:t>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pPr marL="0" marR="0" lvl="0" indent="0" algn="r" defTabSz="914400" eaLnBrk="0" fontAlgn="base" latinLnBrk="0" hangingPunct="0">
                <a:lnSpc>
                  <a:spcPct val="100000"/>
                </a:lnSpc>
                <a:spcBef>
                  <a:spcPct val="0"/>
                </a:spcBef>
                <a:spcAft>
                  <a:spcPct val="0"/>
                </a:spcAft>
                <a:buClrTx/>
                <a:buSzTx/>
                <a:buFontTx/>
                <a:buNone/>
                <a:defRPr/>
              </a:pPr>
              <a:t>1</a:t>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pPr/>
              <a:t>2023/3/29</a:t>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pPr/>
              <a:t>‹#›</a:t>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a:t>单击此处编辑母版标题样式</a:t>
            </a:r>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a:t>单击此处编辑标题</a:t>
            </a:r>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a:t>单击此处编辑母版标题样式</a:t>
            </a:r>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a:t>单击此处编辑母版文本样式</a:t>
            </a:r>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a:t>单击此处编辑母版文本样式</a:t>
            </a:r>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a:t>单击此处编辑标题</a:t>
            </a:r>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a:t>单击此处编辑标题</a:t>
            </a:r>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a:t>单击此处编辑母版文本样式</a:t>
            </a:r>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pPr/>
              <a:t>2023/3/29</a:t>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pPr/>
              <a:t>‹#›</a:t>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a:t>单击此处编辑标题</a:t>
            </a:r>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pPr/>
              <a:t>2023/3/29</a:t>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pPr/>
              <a:t>2023/3/29</a:t>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pPr/>
              <a:t>‹#›</a:t>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12.xml"/><Relationship Id="rId13" Type="http://schemas.openxmlformats.org/officeDocument/2006/relationships/tags" Target="../tags/tag17.xml"/><Relationship Id="rId18" Type="http://schemas.openxmlformats.org/officeDocument/2006/relationships/slideLayout" Target="../slideLayouts/slideLayout2.xml"/><Relationship Id="rId3" Type="http://schemas.openxmlformats.org/officeDocument/2006/relationships/tags" Target="../tags/tag7.xml"/><Relationship Id="rId21" Type="http://schemas.openxmlformats.org/officeDocument/2006/relationships/image" Target="../media/image7.png"/><Relationship Id="rId7" Type="http://schemas.openxmlformats.org/officeDocument/2006/relationships/tags" Target="../tags/tag11.xml"/><Relationship Id="rId12" Type="http://schemas.openxmlformats.org/officeDocument/2006/relationships/tags" Target="../tags/tag16.xml"/><Relationship Id="rId17" Type="http://schemas.openxmlformats.org/officeDocument/2006/relationships/tags" Target="../tags/tag21.xml"/><Relationship Id="rId2" Type="http://schemas.openxmlformats.org/officeDocument/2006/relationships/tags" Target="../tags/tag6.xml"/><Relationship Id="rId16" Type="http://schemas.openxmlformats.org/officeDocument/2006/relationships/tags" Target="../tags/tag20.xml"/><Relationship Id="rId20" Type="http://schemas.openxmlformats.org/officeDocument/2006/relationships/image" Target="../media/image6.emf"/><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tags" Target="../tags/tag15.xml"/><Relationship Id="rId5" Type="http://schemas.openxmlformats.org/officeDocument/2006/relationships/tags" Target="../tags/tag9.xml"/><Relationship Id="rId15" Type="http://schemas.openxmlformats.org/officeDocument/2006/relationships/tags" Target="../tags/tag19.xml"/><Relationship Id="rId10" Type="http://schemas.openxmlformats.org/officeDocument/2006/relationships/tags" Target="../tags/tag14.xml"/><Relationship Id="rId19" Type="http://schemas.openxmlformats.org/officeDocument/2006/relationships/notesSlide" Target="../notesSlides/notesSlide1.xml"/><Relationship Id="rId4" Type="http://schemas.openxmlformats.org/officeDocument/2006/relationships/tags" Target="../tags/tag8.xml"/><Relationship Id="rId9" Type="http://schemas.openxmlformats.org/officeDocument/2006/relationships/tags" Target="../tags/tag13.xml"/><Relationship Id="rId14" Type="http://schemas.openxmlformats.org/officeDocument/2006/relationships/tags" Target="../tags/tag18.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custDataLst>
              <p:tags r:id="rId2"/>
            </p:custDataLst>
          </p:nvPr>
        </p:nvSpPr>
        <p:spPr>
          <a:xfrm>
            <a:off x="1227455" y="0"/>
            <a:ext cx="7916545" cy="931545"/>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3"/>
            </p:custDataLst>
          </p:nvPr>
        </p:nvSpPr>
        <p:spPr bwMode="auto">
          <a:xfrm>
            <a:off x="1457768" y="0"/>
            <a:ext cx="933450" cy="463550"/>
          </a:xfrm>
          <a:prstGeom prst="rect">
            <a:avLst/>
          </a:prstGeom>
          <a:noFill/>
          <a:ln w="9525">
            <a:noFill/>
            <a:miter lim="800000"/>
          </a:ln>
        </p:spPr>
        <p:txBody>
          <a:bodyPr>
            <a:noAutofit/>
            <a:scene3d>
              <a:camera prst="orthographicFront"/>
              <a:lightRig rig="threePt" dir="t"/>
            </a:scene3d>
          </a:bodyPr>
          <a:lstStyle/>
          <a:p>
            <a:pPr marL="0" marR="0" lvl="0" indent="0" algn="l" defTabSz="914400" rtl="0" eaLnBrk="1" fontAlgn="base" latinLnBrk="0" hangingPunct="1">
              <a:lnSpc>
                <a:spcPct val="120000"/>
              </a:lnSpc>
              <a:spcBef>
                <a:spcPct val="0"/>
              </a:spcBef>
              <a:spcAft>
                <a:spcPct val="0"/>
              </a:spcAft>
              <a:buClrTx/>
              <a:buSzTx/>
              <a:buFontTx/>
              <a:buNone/>
              <a:defRPr/>
            </a:pPr>
            <a:r>
              <a:rPr lang="zh-CN" altLang="en-US" sz="1600" b="1" dirty="0">
                <a:ln/>
                <a:solidFill>
                  <a:schemeClr val="bg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费继锋</a:t>
            </a:r>
            <a:endParaRPr kumimoji="0" lang="zh-CN" altLang="zh-CN" sz="1600" b="1" i="0" u="none" strike="noStrike" kern="1200" cap="none" spc="0" normalizeH="0" baseline="0" noProof="0" dirty="0">
              <a:ln/>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sp>
        <p:nvSpPr>
          <p:cNvPr id="23" name="文本框 22"/>
          <p:cNvSpPr txBox="1"/>
          <p:nvPr>
            <p:custDataLst>
              <p:tags r:id="rId4"/>
            </p:custDataLst>
          </p:nvPr>
        </p:nvSpPr>
        <p:spPr>
          <a:xfrm>
            <a:off x="2227942" y="60382"/>
            <a:ext cx="5251450" cy="276999"/>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教授，博士生导师</a:t>
            </a:r>
          </a:p>
        </p:txBody>
      </p:sp>
      <p:sp>
        <p:nvSpPr>
          <p:cNvPr id="8" name="文本框 7"/>
          <p:cNvSpPr txBox="1"/>
          <p:nvPr>
            <p:custDataLst>
              <p:tags r:id="rId5"/>
            </p:custDataLst>
          </p:nvPr>
        </p:nvSpPr>
        <p:spPr>
          <a:xfrm>
            <a:off x="1455208" y="318136"/>
            <a:ext cx="7148464" cy="557530"/>
          </a:xfrm>
          <a:prstGeom prst="rect">
            <a:avLst/>
          </a:prstGeom>
          <a:noFill/>
        </p:spPr>
        <p:txBody>
          <a:bodyPr wrap="square">
            <a:noAutofit/>
          </a:bodyPr>
          <a:lstStyle/>
          <a:p>
            <a:r>
              <a:rPr lang="zh-CN" altLang="en-US" sz="900" b="1" spc="120" dirty="0">
                <a:solidFill>
                  <a:srgbClr val="FFFFFF"/>
                </a:solidFill>
                <a:latin typeface="微软雅黑" panose="020B0503020204020204" charset="-122"/>
                <a:ea typeface="微软雅黑" panose="020B0503020204020204" charset="-122"/>
              </a:rPr>
              <a:t>广东省人民医院神经系统发育与再生实验室负责人；广东省珠江学者特聘教授；中国细胞生物学学会会员、青委会委员；广东省杰出青年医学人才；广东省神经科学学会常务理事；广东省精准医学应用学会分子病理分会常委；广东省精准医学应用学会疾病模型分会常委，特色模型专业组召集人；</a:t>
            </a:r>
            <a:r>
              <a:rPr lang="en-US" altLang="zh-CN" sz="900" b="1" spc="120" dirty="0">
                <a:solidFill>
                  <a:srgbClr val="FFFFFF"/>
                </a:solidFill>
                <a:latin typeface="微软雅黑" panose="020B0503020204020204" charset="-122"/>
                <a:ea typeface="微软雅黑" panose="020B0503020204020204" charset="-122"/>
              </a:rPr>
              <a:t>Medicine Advances</a:t>
            </a:r>
            <a:r>
              <a:rPr lang="zh-CN" altLang="en-US" sz="900" b="1" spc="120" dirty="0">
                <a:solidFill>
                  <a:srgbClr val="FFFFFF"/>
                </a:solidFill>
                <a:latin typeface="微软雅黑" panose="020B0503020204020204" charset="-122"/>
                <a:ea typeface="微软雅黑" panose="020B0503020204020204" charset="-122"/>
              </a:rPr>
              <a:t>副主编；</a:t>
            </a:r>
            <a:r>
              <a:rPr lang="en-US" altLang="zh-CN" sz="900" b="1" spc="120" dirty="0">
                <a:solidFill>
                  <a:srgbClr val="FFFFFF"/>
                </a:solidFill>
                <a:latin typeface="微软雅黑" panose="020B0503020204020204" charset="-122"/>
                <a:ea typeface="微软雅黑" panose="020B0503020204020204" charset="-122"/>
              </a:rPr>
              <a:t>Zoological Research</a:t>
            </a:r>
            <a:r>
              <a:rPr lang="zh-CN" altLang="en-US" sz="900" b="1" spc="120" dirty="0">
                <a:solidFill>
                  <a:srgbClr val="FFFFFF"/>
                </a:solidFill>
                <a:latin typeface="微软雅黑" panose="020B0503020204020204" charset="-122"/>
                <a:ea typeface="微软雅黑" panose="020B0503020204020204" charset="-122"/>
              </a:rPr>
              <a:t>编委委员</a:t>
            </a: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17413" name="文本框 12"/>
          <p:cNvSpPr txBox="1">
            <a:spLocks noChangeArrowheads="1"/>
          </p:cNvSpPr>
          <p:nvPr>
            <p:custDataLst>
              <p:tags r:id="rId6"/>
            </p:custDataLst>
          </p:nvPr>
        </p:nvSpPr>
        <p:spPr bwMode="auto">
          <a:xfrm>
            <a:off x="-51781" y="2810233"/>
            <a:ext cx="1772615" cy="630314"/>
          </a:xfrm>
          <a:prstGeom prst="rect">
            <a:avLst/>
          </a:prstGeom>
          <a:noFill/>
          <a:ln w="9525">
            <a:noFill/>
            <a:miter lim="800000"/>
          </a:ln>
        </p:spPr>
        <p:txBody>
          <a:bodyPr wrap="square">
            <a:noAutofit/>
          </a:bodyPr>
          <a:lstStyle/>
          <a:p>
            <a:pPr marL="0" marR="0" lvl="0" indent="0" algn="l" defTabSz="914400" rtl="0" eaLnBrk="1" fontAlgn="base" latinLnBrk="0" hangingPunct="1">
              <a:lnSpc>
                <a:spcPct val="120000"/>
              </a:lnSpc>
              <a:spcBef>
                <a:spcPct val="0"/>
              </a:spcBef>
              <a:spcAft>
                <a:spcPct val="0"/>
              </a:spcAft>
              <a:buClrTx/>
              <a:buSzTx/>
              <a:buFontTx/>
              <a:buNone/>
              <a:defRPr/>
            </a:pPr>
            <a:r>
              <a:rPr lang="zh-CN" altLang="en-US" sz="900" dirty="0">
                <a:solidFill>
                  <a:prstClr val="black"/>
                </a:solidFill>
                <a:latin typeface="微软雅黑" panose="020B0503020204020204" charset="-122"/>
                <a:ea typeface="微软雅黑" panose="020B0503020204020204" charset="-122"/>
              </a:rPr>
              <a:t>联系电话：</a:t>
            </a:r>
            <a:r>
              <a:rPr lang="en-US" altLang="zh-CN" sz="900" dirty="0">
                <a:solidFill>
                  <a:prstClr val="black"/>
                </a:solidFill>
                <a:latin typeface="微软雅黑" panose="020B0503020204020204" charset="-122"/>
                <a:ea typeface="微软雅黑" panose="020B0503020204020204" charset="-122"/>
              </a:rPr>
              <a:t>18320722505</a:t>
            </a:r>
          </a:p>
          <a:p>
            <a:pPr marL="0" marR="0" lvl="0" indent="0" algn="l" defTabSz="914400" rtl="0" eaLnBrk="1" fontAlgn="base" latinLnBrk="0" hangingPunct="1">
              <a:lnSpc>
                <a:spcPct val="120000"/>
              </a:lnSpc>
              <a:spcBef>
                <a:spcPct val="0"/>
              </a:spcBef>
              <a:spcAft>
                <a:spcPct val="0"/>
              </a:spcAft>
              <a:buClrTx/>
              <a:buSzTx/>
              <a:buFontTx/>
              <a:buNone/>
              <a:defRPr/>
            </a:pPr>
            <a:r>
              <a:rPr lang="zh-CN" altLang="en-US" sz="900" dirty="0">
                <a:solidFill>
                  <a:prstClr val="black"/>
                </a:solidFill>
                <a:latin typeface="微软雅黑" panose="020B0503020204020204" charset="-122"/>
                <a:ea typeface="微软雅黑" panose="020B0503020204020204" charset="-122"/>
              </a:rPr>
              <a:t>科室</a:t>
            </a:r>
            <a:r>
              <a:rPr lang="en-US" altLang="zh-CN" sz="900" dirty="0">
                <a:solidFill>
                  <a:prstClr val="black"/>
                </a:solidFill>
                <a:latin typeface="微软雅黑" panose="020B0503020204020204" charset="-122"/>
                <a:ea typeface="微软雅黑" panose="020B0503020204020204" charset="-122"/>
              </a:rPr>
              <a:t>/</a:t>
            </a:r>
            <a:r>
              <a:rPr lang="zh-CN" altLang="zh-CN" sz="900" dirty="0">
                <a:solidFill>
                  <a:prstClr val="black"/>
                </a:solidFill>
                <a:latin typeface="微软雅黑" panose="020B0503020204020204" charset="-122"/>
                <a:ea typeface="微软雅黑" panose="020B0503020204020204" charset="-122"/>
              </a:rPr>
              <a:t>部门</a:t>
            </a:r>
            <a:r>
              <a:rPr lang="zh-CN" altLang="en-US" sz="900" dirty="0">
                <a:solidFill>
                  <a:prstClr val="black"/>
                </a:solidFill>
                <a:latin typeface="微软雅黑" panose="020B0503020204020204" charset="-122"/>
                <a:ea typeface="微软雅黑" panose="020B0503020204020204" charset="-122"/>
              </a:rPr>
              <a:t>：病理科</a:t>
            </a:r>
            <a:endParaRPr lang="en-US" altLang="zh-CN" sz="900" dirty="0">
              <a:solidFill>
                <a:prstClr val="black"/>
              </a:solidFill>
              <a:latin typeface="微软雅黑" panose="020B0503020204020204" charset="-122"/>
              <a:ea typeface="微软雅黑" panose="020B0503020204020204" charset="-122"/>
            </a:endParaRPr>
          </a:p>
          <a:p>
            <a:pPr defTabSz="914400" fontAlgn="base">
              <a:lnSpc>
                <a:spcPct val="120000"/>
              </a:lnSpc>
              <a:spcBef>
                <a:spcPct val="0"/>
              </a:spcBef>
              <a:spcAft>
                <a:spcPct val="0"/>
              </a:spcAft>
              <a:defRPr/>
            </a:pPr>
            <a:r>
              <a:rPr lang="zh-CN" altLang="en-US" sz="900" dirty="0">
                <a:solidFill>
                  <a:prstClr val="black"/>
                </a:solidFill>
                <a:latin typeface="微软雅黑" panose="020B0503020204020204" charset="-122"/>
                <a:ea typeface="微软雅黑" panose="020B0503020204020204" charset="-122"/>
              </a:rPr>
              <a:t>邮箱：</a:t>
            </a:r>
            <a:r>
              <a:rPr lang="en-US" altLang="zh-CN" sz="900" dirty="0">
                <a:solidFill>
                  <a:prstClr val="black"/>
                </a:solidFill>
                <a:latin typeface="微软雅黑" panose="020B0503020204020204" charset="-122"/>
                <a:ea typeface="微软雅黑" panose="020B0503020204020204" charset="-122"/>
              </a:rPr>
              <a:t>jifengfei@gdph.org.cn</a:t>
            </a:r>
          </a:p>
        </p:txBody>
      </p:sp>
      <p:pic>
        <p:nvPicPr>
          <p:cNvPr id="17411" name="图片 7"/>
          <p:cNvPicPr>
            <a:picLocks noChangeAspect="1"/>
          </p:cNvPicPr>
          <p:nvPr>
            <p:custDataLst>
              <p:tags r:id="rId7"/>
            </p:custDataLst>
          </p:nvPr>
        </p:nvPicPr>
        <p:blipFill>
          <a:blip r:embed="rId20" cstate="print"/>
          <a:srcRect t="3896" r="91544" b="3088"/>
          <a:stretch>
            <a:fillRect/>
          </a:stretch>
        </p:blipFill>
        <p:spPr bwMode="auto">
          <a:xfrm>
            <a:off x="1468826" y="1035782"/>
            <a:ext cx="309562" cy="358775"/>
          </a:xfrm>
          <a:prstGeom prst="rect">
            <a:avLst/>
          </a:prstGeom>
          <a:solidFill>
            <a:schemeClr val="accent6">
              <a:lumMod val="75000"/>
            </a:schemeClr>
          </a:solidFill>
          <a:ln w="9525">
            <a:noFill/>
            <a:miter lim="800000"/>
            <a:headEnd/>
            <a:tailEnd/>
          </a:ln>
        </p:spPr>
      </p:pic>
      <p:sp>
        <p:nvSpPr>
          <p:cNvPr id="17412" name="文本框 11"/>
          <p:cNvSpPr txBox="1">
            <a:spLocks noChangeArrowheads="1"/>
          </p:cNvSpPr>
          <p:nvPr>
            <p:custDataLst>
              <p:tags r:id="rId8"/>
            </p:custDataLst>
          </p:nvPr>
        </p:nvSpPr>
        <p:spPr bwMode="auto">
          <a:xfrm>
            <a:off x="1741056" y="1374650"/>
            <a:ext cx="1861126" cy="276999"/>
          </a:xfrm>
          <a:prstGeom prst="rect">
            <a:avLst/>
          </a:prstGeom>
          <a:noFill/>
          <a:ln w="9525">
            <a:noFill/>
            <a:miter lim="800000"/>
          </a:ln>
        </p:spPr>
        <p:txBody>
          <a:bodyPr wrap="square">
            <a:spAutoFit/>
          </a:bodyPr>
          <a:lstStyle/>
          <a:p>
            <a:pPr lvl="0" eaLnBrk="1" hangingPunct="1">
              <a:defRPr/>
            </a:pPr>
            <a:r>
              <a:rPr lang="zh-CN" altLang="en-US" sz="1200" dirty="0">
                <a:solidFill>
                  <a:prstClr val="black"/>
                </a:solidFill>
                <a:latin typeface="微软雅黑" panose="020B0503020204020204" charset="-122"/>
                <a:ea typeface="微软雅黑" panose="020B0503020204020204" charset="-122"/>
              </a:rPr>
              <a:t>学术型硕士：神经病学</a:t>
            </a:r>
            <a:endParaRPr lang="en-US" altLang="zh-CN" sz="1200" dirty="0">
              <a:solidFill>
                <a:prstClr val="black"/>
              </a:solidFill>
              <a:latin typeface="微软雅黑" panose="020B0503020204020204" charset="-122"/>
              <a:ea typeface="微软雅黑" panose="020B0503020204020204" charset="-122"/>
            </a:endParaRPr>
          </a:p>
        </p:txBody>
      </p:sp>
      <p:sp>
        <p:nvSpPr>
          <p:cNvPr id="17421" name="文本框 17"/>
          <p:cNvSpPr txBox="1">
            <a:spLocks noChangeArrowheads="1"/>
          </p:cNvSpPr>
          <p:nvPr>
            <p:custDataLst>
              <p:tags r:id="rId9"/>
            </p:custDataLst>
          </p:nvPr>
        </p:nvSpPr>
        <p:spPr bwMode="auto">
          <a:xfrm>
            <a:off x="1734688" y="1055856"/>
            <a:ext cx="1581168" cy="306705"/>
          </a:xfrm>
          <a:prstGeom prst="rect">
            <a:avLst/>
          </a:prstGeom>
          <a:noFill/>
          <a:ln w="9525">
            <a:noFill/>
            <a:miter lim="800000"/>
          </a:ln>
        </p:spPr>
        <p:txBody>
          <a:bodyPr wrap="square">
            <a:spAutoFit/>
          </a:bodyPr>
          <a:lstStyle/>
          <a:p>
            <a:pPr defTabSz="914400" fontAlgn="base">
              <a:spcBef>
                <a:spcPct val="0"/>
              </a:spcBef>
              <a:spcAft>
                <a:spcPct val="0"/>
              </a:spcAft>
              <a:defRPr/>
            </a:pPr>
            <a:r>
              <a:rPr lang="zh-CN" altLang="en-US" b="1" dirty="0">
                <a:solidFill>
                  <a:prstClr val="black"/>
                </a:solidFill>
                <a:latin typeface="微软雅黑" panose="020B0503020204020204" charset="-122"/>
                <a:ea typeface="微软雅黑" panose="020B0503020204020204" charset="-122"/>
              </a:rPr>
              <a:t>招生专业与类型</a:t>
            </a:r>
          </a:p>
        </p:txBody>
      </p:sp>
      <p:sp>
        <p:nvSpPr>
          <p:cNvPr id="11" name="文本框 21"/>
          <p:cNvSpPr txBox="1">
            <a:spLocks noChangeArrowheads="1"/>
          </p:cNvSpPr>
          <p:nvPr>
            <p:custDataLst>
              <p:tags r:id="rId10"/>
            </p:custDataLst>
          </p:nvPr>
        </p:nvSpPr>
        <p:spPr bwMode="auto">
          <a:xfrm>
            <a:off x="5042739" y="42866"/>
            <a:ext cx="3771265" cy="275590"/>
          </a:xfrm>
          <a:prstGeom prst="rect">
            <a:avLst/>
          </a:prstGeom>
          <a:noFill/>
          <a:ln w="9525">
            <a:noFill/>
            <a:miter lim="800000"/>
          </a:ln>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      </a:t>
            </a: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招生代码：</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88911</a:t>
            </a:r>
          </a:p>
        </p:txBody>
      </p:sp>
      <p:pic>
        <p:nvPicPr>
          <p:cNvPr id="17422" name="图片 24"/>
          <p:cNvPicPr>
            <a:picLocks noChangeAspect="1"/>
          </p:cNvPicPr>
          <p:nvPr>
            <p:custDataLst>
              <p:tags r:id="rId11"/>
            </p:custDataLst>
          </p:nvPr>
        </p:nvPicPr>
        <p:blipFill>
          <a:blip r:embed="rId20" cstate="print"/>
          <a:srcRect t="3896" r="91544" b="3088"/>
          <a:stretch>
            <a:fillRect/>
          </a:stretch>
        </p:blipFill>
        <p:spPr bwMode="auto">
          <a:xfrm>
            <a:off x="1479441" y="1692792"/>
            <a:ext cx="309562" cy="358775"/>
          </a:xfrm>
          <a:prstGeom prst="rect">
            <a:avLst/>
          </a:prstGeom>
          <a:noFill/>
          <a:ln w="9525">
            <a:noFill/>
            <a:miter lim="800000"/>
            <a:headEnd/>
            <a:tailEnd/>
          </a:ln>
        </p:spPr>
      </p:pic>
      <p:sp>
        <p:nvSpPr>
          <p:cNvPr id="17423" name="文本框 25"/>
          <p:cNvSpPr txBox="1">
            <a:spLocks noChangeArrowheads="1"/>
          </p:cNvSpPr>
          <p:nvPr>
            <p:custDataLst>
              <p:tags r:id="rId12"/>
            </p:custDataLst>
          </p:nvPr>
        </p:nvSpPr>
        <p:spPr bwMode="auto">
          <a:xfrm>
            <a:off x="1750521" y="1702909"/>
            <a:ext cx="1441420" cy="307777"/>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教育与工作经历</a:t>
            </a:r>
          </a:p>
        </p:txBody>
      </p:sp>
      <p:pic>
        <p:nvPicPr>
          <p:cNvPr id="13" name="图片 24"/>
          <p:cNvPicPr>
            <a:picLocks noChangeAspect="1"/>
          </p:cNvPicPr>
          <p:nvPr>
            <p:custDataLst>
              <p:tags r:id="rId13"/>
            </p:custDataLst>
          </p:nvPr>
        </p:nvPicPr>
        <p:blipFill>
          <a:blip r:embed="rId20" cstate="print"/>
          <a:srcRect t="3896" r="91544" b="3088"/>
          <a:stretch>
            <a:fillRect/>
          </a:stretch>
        </p:blipFill>
        <p:spPr bwMode="auto">
          <a:xfrm>
            <a:off x="1473006" y="3645196"/>
            <a:ext cx="309562" cy="358775"/>
          </a:xfrm>
          <a:prstGeom prst="rect">
            <a:avLst/>
          </a:prstGeom>
          <a:noFill/>
          <a:ln w="9525">
            <a:noFill/>
            <a:miter lim="800000"/>
            <a:headEnd/>
            <a:tailEnd/>
          </a:ln>
        </p:spPr>
      </p:pic>
      <p:sp>
        <p:nvSpPr>
          <p:cNvPr id="14" name="文本框 25"/>
          <p:cNvSpPr txBox="1">
            <a:spLocks noChangeArrowheads="1"/>
          </p:cNvSpPr>
          <p:nvPr>
            <p:custDataLst>
              <p:tags r:id="rId14"/>
            </p:custDataLst>
          </p:nvPr>
        </p:nvSpPr>
        <p:spPr bwMode="auto">
          <a:xfrm>
            <a:off x="1768679" y="3667240"/>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p>
        </p:txBody>
      </p:sp>
      <p:pic>
        <p:nvPicPr>
          <p:cNvPr id="15" name="图片 24"/>
          <p:cNvPicPr>
            <a:picLocks noChangeAspect="1"/>
          </p:cNvPicPr>
          <p:nvPr>
            <p:custDataLst>
              <p:tags r:id="rId15"/>
            </p:custDataLst>
          </p:nvPr>
        </p:nvPicPr>
        <p:blipFill>
          <a:blip r:embed="rId20" cstate="print"/>
          <a:srcRect t="3896" r="91544" b="3088"/>
          <a:stretch>
            <a:fillRect/>
          </a:stretch>
        </p:blipFill>
        <p:spPr bwMode="auto">
          <a:xfrm>
            <a:off x="4799663" y="1030240"/>
            <a:ext cx="309562" cy="358775"/>
          </a:xfrm>
          <a:prstGeom prst="rect">
            <a:avLst/>
          </a:prstGeom>
          <a:noFill/>
          <a:ln w="9525">
            <a:noFill/>
            <a:miter lim="800000"/>
            <a:headEnd/>
            <a:tailEnd/>
          </a:ln>
        </p:spPr>
      </p:pic>
      <p:sp>
        <p:nvSpPr>
          <p:cNvPr id="16" name="文本框 25"/>
          <p:cNvSpPr txBox="1">
            <a:spLocks noChangeArrowheads="1"/>
          </p:cNvSpPr>
          <p:nvPr>
            <p:custDataLst>
              <p:tags r:id="rId16"/>
            </p:custDataLst>
          </p:nvPr>
        </p:nvSpPr>
        <p:spPr bwMode="auto">
          <a:xfrm>
            <a:off x="5070170" y="1052381"/>
            <a:ext cx="894080" cy="306705"/>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p>
        </p:txBody>
      </p:sp>
      <p:sp>
        <p:nvSpPr>
          <p:cNvPr id="17414" name="文本框 13"/>
          <p:cNvSpPr txBox="1">
            <a:spLocks noChangeArrowheads="1"/>
          </p:cNvSpPr>
          <p:nvPr>
            <p:custDataLst>
              <p:tags r:id="rId17"/>
            </p:custDataLst>
          </p:nvPr>
        </p:nvSpPr>
        <p:spPr bwMode="auto">
          <a:xfrm>
            <a:off x="5082812" y="1348052"/>
            <a:ext cx="3991916" cy="3185231"/>
          </a:xfrm>
          <a:prstGeom prst="rect">
            <a:avLst/>
          </a:prstGeom>
          <a:noFill/>
          <a:ln w="9525">
            <a:noFill/>
            <a:miter lim="800000"/>
          </a:ln>
        </p:spPr>
        <p:txBody>
          <a:bodyPr wrap="square">
            <a:spAutoFit/>
          </a:bodyPr>
          <a:lstStyle/>
          <a:p>
            <a:pPr>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研究方向：</a:t>
            </a:r>
            <a:r>
              <a:rPr lang="zh-CN" altLang="en-US" sz="1000" dirty="0">
                <a:solidFill>
                  <a:prstClr val="black"/>
                </a:solidFill>
                <a:latin typeface="微软雅黑" panose="020B0503020204020204" charset="-122"/>
                <a:ea typeface="微软雅黑" panose="020B0503020204020204" charset="-122"/>
              </a:rPr>
              <a:t>长期从事大脑和脊髓的发育、损伤再生及基因编辑技术应用研究，建立了世界领先的以墨西哥钝口螈为模型研究中枢神经损伤修复的独特实验平台。近年来，主要关注于利用功能基因组学、单细胞测序、空间转录组学、活体成像和药物筛选等方法研究组织器官再生的分子和细胞机制，开发促进组织器官再生的小分子药物等。</a:t>
            </a:r>
          </a:p>
          <a:p>
            <a:pPr>
              <a:lnSpc>
                <a:spcPct val="120000"/>
              </a:lnSpc>
              <a:spcBef>
                <a:spcPts val="600"/>
              </a:spcBef>
              <a:defRPr/>
            </a:pPr>
            <a:r>
              <a:rPr lang="zh-CN" altLang="en-US" sz="1000" b="1" dirty="0">
                <a:solidFill>
                  <a:prstClr val="black"/>
                </a:solidFill>
                <a:latin typeface="微软雅黑" panose="020B0503020204020204" charset="-122"/>
                <a:ea typeface="微软雅黑" panose="020B0503020204020204" charset="-122"/>
              </a:rPr>
              <a:t>主要业绩</a:t>
            </a: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a:t>
            </a:r>
            <a:r>
              <a:rPr lang="zh-CN" altLang="en-US" sz="1000" dirty="0">
                <a:solidFill>
                  <a:prstClr val="black"/>
                </a:solidFill>
                <a:latin typeface="微软雅黑" panose="020B0503020204020204" charset="-122"/>
                <a:ea typeface="微软雅黑" panose="020B0503020204020204" charset="-122"/>
              </a:rPr>
              <a:t>研究成果发表在</a:t>
            </a:r>
            <a:r>
              <a:rPr lang="en-US" altLang="zh-CN" sz="1000" dirty="0">
                <a:solidFill>
                  <a:prstClr val="black"/>
                </a:solidFill>
                <a:latin typeface="微软雅黑" panose="020B0503020204020204" charset="-122"/>
                <a:ea typeface="微软雅黑" panose="020B0503020204020204" charset="-122"/>
              </a:rPr>
              <a:t>Science</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Nature</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Nature Communications</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Nature Protocols</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PNAS</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PLOS Biology</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Cell Reports</a:t>
            </a:r>
            <a:r>
              <a:rPr lang="zh-CN" altLang="en-US" sz="1000" dirty="0">
                <a:solidFill>
                  <a:prstClr val="black"/>
                </a:solidFill>
                <a:latin typeface="微软雅黑" panose="020B0503020204020204" charset="-122"/>
                <a:ea typeface="微软雅黑" panose="020B0503020204020204" charset="-122"/>
              </a:rPr>
              <a:t>、</a:t>
            </a:r>
            <a:r>
              <a:rPr lang="en-US" altLang="zh-CN" sz="1000" dirty="0">
                <a:solidFill>
                  <a:prstClr val="black"/>
                </a:solidFill>
                <a:latin typeface="微软雅黑" panose="020B0503020204020204" charset="-122"/>
                <a:ea typeface="微软雅黑" panose="020B0503020204020204" charset="-122"/>
              </a:rPr>
              <a:t>Stem Cell Reports</a:t>
            </a:r>
            <a:r>
              <a:rPr lang="zh-CN" altLang="en-US" sz="1000" dirty="0">
                <a:solidFill>
                  <a:prstClr val="black"/>
                </a:solidFill>
                <a:latin typeface="微软雅黑" panose="020B0503020204020204" charset="-122"/>
                <a:ea typeface="微软雅黑" panose="020B0503020204020204" charset="-122"/>
              </a:rPr>
              <a:t>等学术期刊；参与制定团体标准</a:t>
            </a:r>
            <a:r>
              <a:rPr lang="en-US" altLang="zh-CN" sz="1000" dirty="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人类疾病模型技术体系</a:t>
            </a:r>
            <a:r>
              <a:rPr lang="en-US" altLang="zh-CN" sz="1000" dirty="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和</a:t>
            </a:r>
            <a:r>
              <a:rPr lang="en-US" altLang="zh-CN" sz="1000" dirty="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人类疾病模型制备与应用规范概要</a:t>
            </a:r>
            <a:r>
              <a:rPr lang="en-US" altLang="zh-CN" sz="1000" dirty="0">
                <a:solidFill>
                  <a:prstClr val="black"/>
                </a:solidFill>
                <a:latin typeface="微软雅黑" panose="020B0503020204020204" charset="-122"/>
                <a:ea typeface="微软雅黑" panose="020B0503020204020204" charset="-122"/>
              </a:rPr>
              <a:t>》</a:t>
            </a:r>
            <a:r>
              <a:rPr lang="zh-CN" altLang="en-US" sz="1000" dirty="0">
                <a:solidFill>
                  <a:prstClr val="black"/>
                </a:solidFill>
                <a:latin typeface="微软雅黑" panose="020B0503020204020204" charset="-122"/>
                <a:ea typeface="微软雅黑" panose="020B0503020204020204" charset="-122"/>
              </a:rPr>
              <a:t>。</a:t>
            </a:r>
          </a:p>
          <a:p>
            <a:pPr>
              <a:lnSpc>
                <a:spcPct val="120000"/>
              </a:lnSpc>
              <a:spcBef>
                <a:spcPts val="600"/>
              </a:spcBef>
              <a:defRPr/>
            </a:pPr>
            <a:r>
              <a:rPr kumimoji="0" lang="zh-CN" altLang="en-US" sz="1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研究资助：</a:t>
            </a:r>
            <a:r>
              <a:rPr lang="zh-CN" altLang="en-US" sz="1000" dirty="0">
                <a:solidFill>
                  <a:prstClr val="black"/>
                </a:solidFill>
                <a:latin typeface="微软雅黑" panose="020B0503020204020204" charset="-122"/>
                <a:ea typeface="微软雅黑" panose="020B0503020204020204" charset="-122"/>
              </a:rPr>
              <a:t>获得国家科技部重点研发计划项目</a:t>
            </a:r>
            <a:r>
              <a:rPr lang="en-US" altLang="zh-CN" sz="1000" dirty="0">
                <a:solidFill>
                  <a:prstClr val="black"/>
                </a:solidFill>
                <a:latin typeface="微软雅黑" panose="020B0503020204020204" charset="-122"/>
                <a:ea typeface="微软雅黑" panose="020B0503020204020204" charset="-122"/>
              </a:rPr>
              <a:t>2</a:t>
            </a:r>
            <a:r>
              <a:rPr lang="zh-CN" altLang="en-US" sz="1000" dirty="0">
                <a:solidFill>
                  <a:prstClr val="black"/>
                </a:solidFill>
                <a:latin typeface="微软雅黑" panose="020B0503020204020204" charset="-122"/>
                <a:ea typeface="微软雅黑" panose="020B0503020204020204" charset="-122"/>
              </a:rPr>
              <a:t>项（项目负责人，</a:t>
            </a:r>
            <a:r>
              <a:rPr lang="en-US" altLang="zh-CN" sz="1000" dirty="0">
                <a:solidFill>
                  <a:prstClr val="black"/>
                </a:solidFill>
                <a:latin typeface="微软雅黑" panose="020B0503020204020204" charset="-122"/>
                <a:ea typeface="微软雅黑" panose="020B0503020204020204" charset="-122"/>
              </a:rPr>
              <a:t>2020</a:t>
            </a:r>
            <a:r>
              <a:rPr lang="zh-CN" altLang="en-US" sz="1000" dirty="0">
                <a:solidFill>
                  <a:prstClr val="black"/>
                </a:solidFill>
                <a:latin typeface="微软雅黑" panose="020B0503020204020204" charset="-122"/>
                <a:ea typeface="微软雅黑" panose="020B0503020204020204" charset="-122"/>
              </a:rPr>
              <a:t>；子课题负责人，</a:t>
            </a:r>
            <a:r>
              <a:rPr lang="en-US" altLang="zh-CN" sz="1000" dirty="0">
                <a:solidFill>
                  <a:prstClr val="black"/>
                </a:solidFill>
                <a:latin typeface="微软雅黑" panose="020B0503020204020204" charset="-122"/>
                <a:ea typeface="微软雅黑" panose="020B0503020204020204" charset="-122"/>
              </a:rPr>
              <a:t>2021</a:t>
            </a:r>
            <a:r>
              <a:rPr lang="zh-CN" altLang="en-US" sz="1000" dirty="0">
                <a:solidFill>
                  <a:prstClr val="black"/>
                </a:solidFill>
                <a:latin typeface="微软雅黑" panose="020B0503020204020204" charset="-122"/>
                <a:ea typeface="微软雅黑" panose="020B0503020204020204" charset="-122"/>
              </a:rPr>
              <a:t>）、国家自然科学基金面上项目</a:t>
            </a:r>
            <a:r>
              <a:rPr lang="en-US" altLang="zh-CN" sz="1000" dirty="0">
                <a:solidFill>
                  <a:prstClr val="black"/>
                </a:solidFill>
                <a:latin typeface="微软雅黑" panose="020B0503020204020204" charset="-122"/>
                <a:ea typeface="微软雅黑" panose="020B0503020204020204" charset="-122"/>
              </a:rPr>
              <a:t>2</a:t>
            </a:r>
            <a:r>
              <a:rPr lang="zh-CN" altLang="en-US" sz="1000" dirty="0">
                <a:solidFill>
                  <a:prstClr val="black"/>
                </a:solidFill>
                <a:latin typeface="微软雅黑" panose="020B0503020204020204" charset="-122"/>
                <a:ea typeface="微软雅黑" panose="020B0503020204020204" charset="-122"/>
              </a:rPr>
              <a:t>项（</a:t>
            </a:r>
            <a:r>
              <a:rPr lang="en-US" altLang="zh-CN" sz="1000" dirty="0">
                <a:solidFill>
                  <a:prstClr val="black"/>
                </a:solidFill>
                <a:latin typeface="微软雅黑" panose="020B0503020204020204" charset="-122"/>
                <a:ea typeface="微软雅黑" panose="020B0503020204020204" charset="-122"/>
              </a:rPr>
              <a:t>2018</a:t>
            </a:r>
            <a:r>
              <a:rPr lang="zh-CN" altLang="en-US" sz="1000" dirty="0">
                <a:solidFill>
                  <a:prstClr val="black"/>
                </a:solidFill>
                <a:latin typeface="微软雅黑" panose="020B0503020204020204" charset="-122"/>
                <a:ea typeface="微软雅黑" panose="020B0503020204020204" charset="-122"/>
              </a:rPr>
              <a:t>及</a:t>
            </a:r>
            <a:r>
              <a:rPr lang="en-US" altLang="zh-CN" sz="1000" dirty="0">
                <a:solidFill>
                  <a:prstClr val="black"/>
                </a:solidFill>
                <a:latin typeface="微软雅黑" panose="020B0503020204020204" charset="-122"/>
                <a:ea typeface="微软雅黑" panose="020B0503020204020204" charset="-122"/>
              </a:rPr>
              <a:t>2020</a:t>
            </a:r>
            <a:r>
              <a:rPr lang="zh-CN" altLang="en-US" sz="1000" dirty="0">
                <a:solidFill>
                  <a:prstClr val="black"/>
                </a:solidFill>
                <a:latin typeface="微软雅黑" panose="020B0503020204020204" charset="-122"/>
                <a:ea typeface="微软雅黑" panose="020B0503020204020204" charset="-122"/>
              </a:rPr>
              <a:t>）、国家自然科学基金重大研究计划项目</a:t>
            </a:r>
            <a:r>
              <a:rPr lang="en-US" altLang="zh-CN" sz="1000" dirty="0">
                <a:solidFill>
                  <a:prstClr val="black"/>
                </a:solidFill>
                <a:latin typeface="微软雅黑" panose="020B0503020204020204" charset="-122"/>
                <a:ea typeface="微软雅黑" panose="020B0503020204020204" charset="-122"/>
              </a:rPr>
              <a:t>1</a:t>
            </a:r>
            <a:r>
              <a:rPr lang="zh-CN" altLang="en-US" sz="1000" dirty="0">
                <a:solidFill>
                  <a:prstClr val="black"/>
                </a:solidFill>
                <a:latin typeface="微软雅黑" panose="020B0503020204020204" charset="-122"/>
                <a:ea typeface="微软雅黑" panose="020B0503020204020204" charset="-122"/>
              </a:rPr>
              <a:t>项（</a:t>
            </a:r>
            <a:r>
              <a:rPr lang="en-US" altLang="zh-CN" sz="1000" dirty="0">
                <a:solidFill>
                  <a:prstClr val="black"/>
                </a:solidFill>
                <a:latin typeface="微软雅黑" panose="020B0503020204020204" charset="-122"/>
                <a:ea typeface="微软雅黑" panose="020B0503020204020204" charset="-122"/>
              </a:rPr>
              <a:t>2022</a:t>
            </a:r>
            <a:r>
              <a:rPr lang="zh-CN" altLang="en-US" sz="1000" dirty="0">
                <a:solidFill>
                  <a:prstClr val="black"/>
                </a:solidFill>
                <a:latin typeface="微软雅黑" panose="020B0503020204020204" charset="-122"/>
                <a:ea typeface="微软雅黑" panose="020B0503020204020204" charset="-122"/>
              </a:rPr>
              <a:t>）、广东省教育厅基础研究和应用基础研究重点项目</a:t>
            </a:r>
            <a:r>
              <a:rPr lang="en-US" altLang="zh-CN" sz="1000" dirty="0">
                <a:solidFill>
                  <a:prstClr val="black"/>
                </a:solidFill>
                <a:latin typeface="微软雅黑" panose="020B0503020204020204" charset="-122"/>
                <a:ea typeface="微软雅黑" panose="020B0503020204020204" charset="-122"/>
              </a:rPr>
              <a:t>1</a:t>
            </a:r>
            <a:r>
              <a:rPr lang="zh-CN" altLang="en-US" sz="1000" dirty="0">
                <a:solidFill>
                  <a:prstClr val="black"/>
                </a:solidFill>
                <a:latin typeface="微软雅黑" panose="020B0503020204020204" charset="-122"/>
                <a:ea typeface="微软雅黑" panose="020B0503020204020204" charset="-122"/>
              </a:rPr>
              <a:t>项（</a:t>
            </a:r>
            <a:r>
              <a:rPr lang="en-US" altLang="zh-CN" sz="1000" dirty="0">
                <a:solidFill>
                  <a:prstClr val="black"/>
                </a:solidFill>
                <a:latin typeface="微软雅黑" panose="020B0503020204020204" charset="-122"/>
                <a:ea typeface="微软雅黑" panose="020B0503020204020204" charset="-122"/>
              </a:rPr>
              <a:t>2019</a:t>
            </a:r>
            <a:r>
              <a:rPr lang="zh-CN" altLang="en-US" sz="1000" dirty="0">
                <a:solidFill>
                  <a:prstClr val="black"/>
                </a:solidFill>
                <a:latin typeface="微软雅黑" panose="020B0503020204020204" charset="-122"/>
                <a:ea typeface="微软雅黑" panose="020B0503020204020204" charset="-122"/>
              </a:rPr>
              <a:t>），目前在研经费约</a:t>
            </a:r>
            <a:r>
              <a:rPr lang="en-US" altLang="zh-CN" sz="1000" dirty="0">
                <a:solidFill>
                  <a:prstClr val="black"/>
                </a:solidFill>
                <a:latin typeface="微软雅黑" panose="020B0503020204020204" charset="-122"/>
                <a:ea typeface="微软雅黑" panose="020B0503020204020204" charset="-122"/>
              </a:rPr>
              <a:t>1000</a:t>
            </a:r>
            <a:r>
              <a:rPr lang="zh-CN" altLang="en-US" sz="1000" dirty="0">
                <a:solidFill>
                  <a:prstClr val="black"/>
                </a:solidFill>
                <a:latin typeface="微软雅黑" panose="020B0503020204020204" charset="-122"/>
                <a:ea typeface="微软雅黑" panose="020B0503020204020204" charset="-122"/>
              </a:rPr>
              <a:t>余万。</a:t>
            </a:r>
          </a:p>
        </p:txBody>
      </p:sp>
      <p:pic>
        <p:nvPicPr>
          <p:cNvPr id="21" name="图片 20" descr="费老师白底照片.png"/>
          <p:cNvPicPr>
            <a:picLocks noChangeAspect="1"/>
          </p:cNvPicPr>
          <p:nvPr/>
        </p:nvPicPr>
        <p:blipFill>
          <a:blip r:embed="rId21" cstate="print"/>
          <a:stretch>
            <a:fillRect/>
          </a:stretch>
        </p:blipFill>
        <p:spPr>
          <a:xfrm>
            <a:off x="36088" y="1074236"/>
            <a:ext cx="1272752" cy="1595886"/>
          </a:xfrm>
          <a:prstGeom prst="rect">
            <a:avLst/>
          </a:prstGeom>
        </p:spPr>
      </p:pic>
      <p:sp>
        <p:nvSpPr>
          <p:cNvPr id="20" name="TextBox 19"/>
          <p:cNvSpPr txBox="1"/>
          <p:nvPr/>
        </p:nvSpPr>
        <p:spPr>
          <a:xfrm>
            <a:off x="1763176" y="4008474"/>
            <a:ext cx="3161599" cy="400110"/>
          </a:xfrm>
          <a:prstGeom prst="rect">
            <a:avLst/>
          </a:prstGeom>
          <a:noFill/>
        </p:spPr>
        <p:txBody>
          <a:bodyPr wrap="square" rtlCol="0">
            <a:spAutoFit/>
          </a:bodyPr>
          <a:lstStyle/>
          <a:p>
            <a:r>
              <a:rPr lang="zh-CN" altLang="en-US" sz="1000" dirty="0">
                <a:solidFill>
                  <a:prstClr val="black"/>
                </a:solidFill>
                <a:latin typeface="微软雅黑" panose="020B0503020204020204" charset="-122"/>
                <a:ea typeface="微软雅黑" panose="020B0503020204020204" charset="-122"/>
              </a:rPr>
              <a:t>性格开朗，乐观积极，不怕吃苦，热爱专业，有一定生物学科研基础及良好的英文能力。</a:t>
            </a:r>
          </a:p>
        </p:txBody>
      </p:sp>
      <p:sp>
        <p:nvSpPr>
          <p:cNvPr id="4" name="文本框 3">
            <a:extLst>
              <a:ext uri="{FF2B5EF4-FFF2-40B4-BE49-F238E27FC236}">
                <a16:creationId xmlns:a16="http://schemas.microsoft.com/office/drawing/2014/main" id="{C7DA299F-6132-7F68-A7FD-CBA77A0B5287}"/>
              </a:ext>
            </a:extLst>
          </p:cNvPr>
          <p:cNvSpPr txBox="1"/>
          <p:nvPr/>
        </p:nvSpPr>
        <p:spPr>
          <a:xfrm>
            <a:off x="1589922" y="2142175"/>
            <a:ext cx="3444326" cy="1323439"/>
          </a:xfrm>
          <a:prstGeom prst="rect">
            <a:avLst/>
          </a:prstGeom>
          <a:noFill/>
        </p:spPr>
        <p:txBody>
          <a:bodyPr wrap="square" rtlCol="0" anchor="t">
            <a:spAutoFit/>
          </a:bodyPr>
          <a:lstStyle/>
          <a:p>
            <a:pPr marL="171450" indent="-171450">
              <a:buFont typeface="Wingdings" panose="05000000000000000000" pitchFamily="2" charset="2"/>
              <a:buChar char="u"/>
            </a:pPr>
            <a:r>
              <a:rPr lang="en-US" altLang="zh-CN" sz="1000" dirty="0">
                <a:latin typeface="Times New Roman" panose="02020603050405020304" pitchFamily="18" charset="0"/>
                <a:cs typeface="Times New Roman" panose="02020603050405020304" pitchFamily="18" charset="0"/>
              </a:rPr>
              <a:t>2020.12-</a:t>
            </a:r>
            <a:r>
              <a:rPr lang="zh-CN" altLang="en-US" sz="1000" dirty="0">
                <a:latin typeface="Times New Roman" panose="02020603050405020304" pitchFamily="18" charset="0"/>
                <a:cs typeface="Times New Roman" panose="02020603050405020304" pitchFamily="18" charset="0"/>
              </a:rPr>
              <a:t>至今 广东省人民医院，研究员</a:t>
            </a:r>
            <a:endParaRPr lang="en-US" altLang="zh-CN" sz="10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u"/>
            </a:pPr>
            <a:r>
              <a:rPr lang="en-US" altLang="zh-CN" sz="1000" dirty="0">
                <a:latin typeface="Times New Roman" panose="02020603050405020304" pitchFamily="18" charset="0"/>
                <a:cs typeface="Times New Roman" panose="02020603050405020304" pitchFamily="18" charset="0"/>
              </a:rPr>
              <a:t>2016.11-2020.12 </a:t>
            </a:r>
            <a:r>
              <a:rPr lang="en-US" altLang="zh-CN" sz="1000" dirty="0" err="1">
                <a:latin typeface="Times New Roman" panose="02020603050405020304" pitchFamily="18" charset="0"/>
                <a:cs typeface="Times New Roman" panose="02020603050405020304" pitchFamily="18" charset="0"/>
              </a:rPr>
              <a:t>华南师范大学脑科学与康复医学研究院</a:t>
            </a:r>
            <a:r>
              <a:rPr lang="zh-CN" altLang="en-US" sz="1000" dirty="0">
                <a:latin typeface="Times New Roman" panose="02020603050405020304" pitchFamily="18" charset="0"/>
                <a:cs typeface="Times New Roman" panose="02020603050405020304" pitchFamily="18" charset="0"/>
              </a:rPr>
              <a:t>，研究员</a:t>
            </a:r>
            <a:endParaRPr lang="en-US" altLang="zh-CN" sz="10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u"/>
            </a:pPr>
            <a:r>
              <a:rPr lang="zh-CN" altLang="en-US" sz="1000" dirty="0">
                <a:latin typeface="Times New Roman" panose="02020603050405020304" pitchFamily="18" charset="0"/>
                <a:cs typeface="Times New Roman" panose="02020603050405020304" pitchFamily="18" charset="0"/>
              </a:rPr>
              <a:t>2009</a:t>
            </a:r>
            <a:r>
              <a:rPr lang="en-US" altLang="zh-CN" sz="1000" dirty="0">
                <a:latin typeface="Times New Roman" panose="02020603050405020304" pitchFamily="18" charset="0"/>
                <a:cs typeface="Times New Roman" panose="02020603050405020304" pitchFamily="18" charset="0"/>
              </a:rPr>
              <a:t>.09-</a:t>
            </a:r>
            <a:r>
              <a:rPr lang="zh-CN" altLang="en-US" sz="1000" dirty="0">
                <a:latin typeface="Times New Roman" panose="02020603050405020304" pitchFamily="18" charset="0"/>
                <a:cs typeface="Times New Roman" panose="02020603050405020304" pitchFamily="18" charset="0"/>
              </a:rPr>
              <a:t>2016</a:t>
            </a:r>
            <a:r>
              <a:rPr lang="en-US" altLang="zh-CN" sz="1000" dirty="0">
                <a:latin typeface="Times New Roman" panose="02020603050405020304" pitchFamily="18" charset="0"/>
                <a:cs typeface="Times New Roman" panose="02020603050405020304" pitchFamily="18" charset="0"/>
              </a:rPr>
              <a:t>.10 </a:t>
            </a:r>
            <a:r>
              <a:rPr lang="zh-CN" altLang="en-US" sz="1000" dirty="0">
                <a:latin typeface="Times New Roman" panose="02020603050405020304" pitchFamily="18" charset="0"/>
                <a:cs typeface="Times New Roman" panose="02020603050405020304" pitchFamily="18" charset="0"/>
              </a:rPr>
              <a:t>德国德累斯顿再生治疗中心，博士后</a:t>
            </a:r>
            <a:endParaRPr lang="en-US" altLang="zh-CN" sz="10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u"/>
            </a:pPr>
            <a:r>
              <a:rPr lang="en-US" altLang="zh-CN" sz="1000" dirty="0">
                <a:latin typeface="Times New Roman" panose="02020603050405020304" pitchFamily="18" charset="0"/>
                <a:cs typeface="Times New Roman" panose="02020603050405020304" pitchFamily="18" charset="0"/>
              </a:rPr>
              <a:t>2009.01-2009.09 </a:t>
            </a:r>
            <a:r>
              <a:rPr lang="zh-CN" altLang="en-US" sz="1000" dirty="0">
                <a:latin typeface="Times New Roman" panose="02020603050405020304" pitchFamily="18" charset="0"/>
                <a:cs typeface="Times New Roman" panose="02020603050405020304" pitchFamily="18" charset="0"/>
              </a:rPr>
              <a:t>德国马克斯</a:t>
            </a:r>
            <a:r>
              <a:rPr lang="en-US" altLang="zh-CN" sz="1000" dirty="0">
                <a:latin typeface="Times New Roman" panose="02020603050405020304" pitchFamily="18" charset="0"/>
                <a:cs typeface="Times New Roman" panose="02020603050405020304" pitchFamily="18" charset="0"/>
              </a:rPr>
              <a:t>-</a:t>
            </a:r>
            <a:r>
              <a:rPr lang="zh-CN" altLang="en-US" sz="1000" dirty="0">
                <a:latin typeface="Times New Roman" panose="02020603050405020304" pitchFamily="18" charset="0"/>
                <a:cs typeface="Times New Roman" panose="02020603050405020304" pitchFamily="18" charset="0"/>
              </a:rPr>
              <a:t>普朗克分子细胞生物学与遗传学研究所，博士后</a:t>
            </a:r>
          </a:p>
          <a:p>
            <a:pPr marL="171450" indent="-171450">
              <a:buFont typeface="Wingdings" panose="05000000000000000000" pitchFamily="2" charset="2"/>
              <a:buChar char="u"/>
            </a:pPr>
            <a:r>
              <a:rPr lang="en-US" altLang="zh-CN" sz="1000" dirty="0">
                <a:latin typeface="Times New Roman" panose="02020603050405020304" pitchFamily="18" charset="0"/>
                <a:cs typeface="Times New Roman" panose="02020603050405020304" pitchFamily="18" charset="0"/>
              </a:rPr>
              <a:t>2004.09-2008.12 </a:t>
            </a:r>
            <a:r>
              <a:rPr lang="zh-CN" altLang="en-US" sz="1000" dirty="0">
                <a:latin typeface="Times New Roman" panose="02020603050405020304" pitchFamily="18" charset="0"/>
                <a:cs typeface="Times New Roman" panose="02020603050405020304" pitchFamily="18" charset="0"/>
              </a:rPr>
              <a:t>德国马克斯</a:t>
            </a:r>
            <a:r>
              <a:rPr lang="en-US" altLang="zh-CN" sz="1000" dirty="0">
                <a:latin typeface="Times New Roman" panose="02020603050405020304" pitchFamily="18" charset="0"/>
                <a:cs typeface="Times New Roman" panose="02020603050405020304" pitchFamily="18" charset="0"/>
              </a:rPr>
              <a:t>-</a:t>
            </a:r>
            <a:r>
              <a:rPr lang="zh-CN" altLang="en-US" sz="1000" dirty="0">
                <a:latin typeface="Times New Roman" panose="02020603050405020304" pitchFamily="18" charset="0"/>
                <a:cs typeface="Times New Roman" panose="02020603050405020304" pitchFamily="18" charset="0"/>
              </a:rPr>
              <a:t>普朗克分子细胞生物学与遗传学研究所，生物学博士</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c564fb56-e65b-41eb-9595-7a3c2595a0b5"/>
  <p:tag name="COMMONDATA" val="eyJoZGlkIjoiM2M3YzM3ZjZjZmFlMzU2YzhjNmNhMzdmYzRjMDIzOTA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2782"/>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2782"/>
</p:tagLst>
</file>

<file path=ppt/tags/tag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5.xml><?xml version="1.0" encoding="utf-8"?>
<p:tagLst xmlns:a="http://schemas.openxmlformats.org/drawingml/2006/main" xmlns:r="http://schemas.openxmlformats.org/officeDocument/2006/relationships"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411</Words>
  <Application>Microsoft Office PowerPoint</Application>
  <PresentationFormat>全屏显示(16:9)</PresentationFormat>
  <Paragraphs>22</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黑体</vt:lpstr>
      <vt:lpstr>微软雅黑</vt:lpstr>
      <vt:lpstr>Arial</vt:lpstr>
      <vt:lpstr>Calibri</vt:lpstr>
      <vt:lpstr>Times New Roman</vt:lpstr>
      <vt:lpstr>Wingdings</vt:lpstr>
      <vt:lpstr>1_Office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Wang Kun</cp:lastModifiedBy>
  <cp:revision>64</cp:revision>
  <dcterms:created xsi:type="dcterms:W3CDTF">2018-09-13T03:06:00Z</dcterms:created>
  <dcterms:modified xsi:type="dcterms:W3CDTF">2023-03-29T03:48:39Z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B5507E3BF708449DAC3C53918EC2E1C7</vt:lpwstr>
  </property>
</Properties>
</file>