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8" r:id="rId2"/>
  </p:sldIdLst>
  <p:sldSz cx="9144000" cy="5143500" type="screen16x9"/>
  <p:notesSz cx="7104063" cy="10234613"/>
  <p:custDataLst>
    <p:tags r:id="rId4"/>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96" y="5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2023/3/26</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2" name="矩形 3"/>
          <p:cNvSpPr/>
          <p:nvPr/>
        </p:nvSpPr>
        <p:spPr>
          <a:xfrm>
            <a:off x="0" y="0"/>
            <a:ext cx="9144000" cy="2764971"/>
          </a:xfrm>
          <a:custGeom>
            <a:avLst/>
            <a:gdLst>
              <a:gd name="connsiteX0" fmla="*/ 0 w 12195175"/>
              <a:gd name="connsiteY0" fmla="*/ 0 h 2060848"/>
              <a:gd name="connsiteX1" fmla="*/ 12195175 w 12195175"/>
              <a:gd name="connsiteY1" fmla="*/ 0 h 2060848"/>
              <a:gd name="connsiteX2" fmla="*/ 12195175 w 12195175"/>
              <a:gd name="connsiteY2" fmla="*/ 2060848 h 2060848"/>
              <a:gd name="connsiteX3" fmla="*/ 0 w 12195175"/>
              <a:gd name="connsiteY3" fmla="*/ 2060848 h 2060848"/>
              <a:gd name="connsiteX4" fmla="*/ 0 w 12195175"/>
              <a:gd name="connsiteY4" fmla="*/ 0 h 2060848"/>
              <a:gd name="connsiteX0-1" fmla="*/ 0 w 12195175"/>
              <a:gd name="connsiteY0-2" fmla="*/ 0 h 2060848"/>
              <a:gd name="connsiteX1-3" fmla="*/ 12195175 w 12195175"/>
              <a:gd name="connsiteY1-4" fmla="*/ 0 h 2060848"/>
              <a:gd name="connsiteX2-5" fmla="*/ 12195175 w 12195175"/>
              <a:gd name="connsiteY2-6" fmla="*/ 2060848 h 2060848"/>
              <a:gd name="connsiteX3-7" fmla="*/ 6096000 w 12195175"/>
              <a:gd name="connsiteY3-8" fmla="*/ 2046514 h 2060848"/>
              <a:gd name="connsiteX4-9" fmla="*/ 0 w 12195175"/>
              <a:gd name="connsiteY4-10" fmla="*/ 2060848 h 2060848"/>
              <a:gd name="connsiteX5" fmla="*/ 0 w 12195175"/>
              <a:gd name="connsiteY5" fmla="*/ 0 h 2060848"/>
              <a:gd name="connsiteX0-11" fmla="*/ 0 w 12195175"/>
              <a:gd name="connsiteY0-12" fmla="*/ 0 h 3686628"/>
              <a:gd name="connsiteX1-13" fmla="*/ 12195175 w 12195175"/>
              <a:gd name="connsiteY1-14" fmla="*/ 0 h 3686628"/>
              <a:gd name="connsiteX2-15" fmla="*/ 12195175 w 12195175"/>
              <a:gd name="connsiteY2-16" fmla="*/ 2060848 h 3686628"/>
              <a:gd name="connsiteX3-17" fmla="*/ 6081486 w 12195175"/>
              <a:gd name="connsiteY3-18" fmla="*/ 3686628 h 3686628"/>
              <a:gd name="connsiteX4-19" fmla="*/ 0 w 12195175"/>
              <a:gd name="connsiteY4-20" fmla="*/ 2060848 h 3686628"/>
              <a:gd name="connsiteX5-21" fmla="*/ 0 w 12195175"/>
              <a:gd name="connsiteY5-22" fmla="*/ 0 h 36866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3686628">
                <a:moveTo>
                  <a:pt x="0" y="0"/>
                </a:moveTo>
                <a:lnTo>
                  <a:pt x="12195175" y="0"/>
                </a:lnTo>
                <a:lnTo>
                  <a:pt x="12195175" y="2060848"/>
                </a:lnTo>
                <a:lnTo>
                  <a:pt x="6081486" y="3686628"/>
                </a:lnTo>
                <a:lnTo>
                  <a:pt x="0" y="2060848"/>
                </a:lnTo>
                <a:lnTo>
                  <a:pt x="0" y="0"/>
                </a:lnTo>
                <a:close/>
              </a:path>
            </a:pathLst>
          </a:custGeom>
          <a:blipFill>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2"/>
          <p:cNvSpPr/>
          <p:nvPr/>
        </p:nvSpPr>
        <p:spPr>
          <a:xfrm>
            <a:off x="0" y="-20538"/>
            <a:ext cx="9144000" cy="1883229"/>
          </a:xfrm>
          <a:custGeom>
            <a:avLst/>
            <a:gdLst>
              <a:gd name="connsiteX0" fmla="*/ 0 w 12195175"/>
              <a:gd name="connsiteY0" fmla="*/ 0 h 908720"/>
              <a:gd name="connsiteX1" fmla="*/ 12195175 w 12195175"/>
              <a:gd name="connsiteY1" fmla="*/ 0 h 908720"/>
              <a:gd name="connsiteX2" fmla="*/ 12195175 w 12195175"/>
              <a:gd name="connsiteY2" fmla="*/ 908720 h 908720"/>
              <a:gd name="connsiteX3" fmla="*/ 0 w 12195175"/>
              <a:gd name="connsiteY3" fmla="*/ 908720 h 908720"/>
              <a:gd name="connsiteX4" fmla="*/ 0 w 12195175"/>
              <a:gd name="connsiteY4" fmla="*/ 0 h 908720"/>
              <a:gd name="connsiteX0-1" fmla="*/ 0 w 12195175"/>
              <a:gd name="connsiteY0-2" fmla="*/ 0 h 908720"/>
              <a:gd name="connsiteX1-3" fmla="*/ 12195175 w 12195175"/>
              <a:gd name="connsiteY1-4" fmla="*/ 0 h 908720"/>
              <a:gd name="connsiteX2-5" fmla="*/ 12195175 w 12195175"/>
              <a:gd name="connsiteY2-6" fmla="*/ 908720 h 908720"/>
              <a:gd name="connsiteX3-7" fmla="*/ 6096000 w 12195175"/>
              <a:gd name="connsiteY3-8" fmla="*/ 899886 h 908720"/>
              <a:gd name="connsiteX4-9" fmla="*/ 0 w 12195175"/>
              <a:gd name="connsiteY4-10" fmla="*/ 908720 h 908720"/>
              <a:gd name="connsiteX5" fmla="*/ 0 w 12195175"/>
              <a:gd name="connsiteY5" fmla="*/ 0 h 908720"/>
              <a:gd name="connsiteX0-11" fmla="*/ 0 w 12195175"/>
              <a:gd name="connsiteY0-12" fmla="*/ 0 h 2510972"/>
              <a:gd name="connsiteX1-13" fmla="*/ 12195175 w 12195175"/>
              <a:gd name="connsiteY1-14" fmla="*/ 0 h 2510972"/>
              <a:gd name="connsiteX2-15" fmla="*/ 12195175 w 12195175"/>
              <a:gd name="connsiteY2-16" fmla="*/ 908720 h 2510972"/>
              <a:gd name="connsiteX3-17" fmla="*/ 6052458 w 12195175"/>
              <a:gd name="connsiteY3-18" fmla="*/ 2510972 h 2510972"/>
              <a:gd name="connsiteX4-19" fmla="*/ 0 w 12195175"/>
              <a:gd name="connsiteY4-20" fmla="*/ 908720 h 2510972"/>
              <a:gd name="connsiteX5-21" fmla="*/ 0 w 12195175"/>
              <a:gd name="connsiteY5-22" fmla="*/ 0 h 25109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2510972">
                <a:moveTo>
                  <a:pt x="0" y="0"/>
                </a:moveTo>
                <a:lnTo>
                  <a:pt x="12195175" y="0"/>
                </a:lnTo>
                <a:lnTo>
                  <a:pt x="12195175" y="908720"/>
                </a:lnTo>
                <a:lnTo>
                  <a:pt x="6052458" y="2510972"/>
                </a:lnTo>
                <a:lnTo>
                  <a:pt x="0" y="908720"/>
                </a:lnTo>
                <a:lnTo>
                  <a:pt x="0" y="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4"/>
          <p:cNvSpPr/>
          <p:nvPr/>
        </p:nvSpPr>
        <p:spPr>
          <a:xfrm>
            <a:off x="0" y="4516339"/>
            <a:ext cx="9144000" cy="647699"/>
          </a:xfrm>
          <a:custGeom>
            <a:avLst/>
            <a:gdLst>
              <a:gd name="connsiteX0" fmla="*/ 0 w 12195175"/>
              <a:gd name="connsiteY0" fmla="*/ 0 h 404664"/>
              <a:gd name="connsiteX1" fmla="*/ 12195175 w 12195175"/>
              <a:gd name="connsiteY1" fmla="*/ 0 h 404664"/>
              <a:gd name="connsiteX2" fmla="*/ 12195175 w 12195175"/>
              <a:gd name="connsiteY2" fmla="*/ 404664 h 404664"/>
              <a:gd name="connsiteX3" fmla="*/ 0 w 12195175"/>
              <a:gd name="connsiteY3" fmla="*/ 404664 h 404664"/>
              <a:gd name="connsiteX4" fmla="*/ 0 w 12195175"/>
              <a:gd name="connsiteY4" fmla="*/ 0 h 404664"/>
              <a:gd name="connsiteX0-1" fmla="*/ 0 w 12195175"/>
              <a:gd name="connsiteY0-2" fmla="*/ 8993 h 413657"/>
              <a:gd name="connsiteX1-3" fmla="*/ 6096000 w 12195175"/>
              <a:gd name="connsiteY1-4" fmla="*/ 0 h 413657"/>
              <a:gd name="connsiteX2-5" fmla="*/ 12195175 w 12195175"/>
              <a:gd name="connsiteY2-6" fmla="*/ 8993 h 413657"/>
              <a:gd name="connsiteX3-7" fmla="*/ 12195175 w 12195175"/>
              <a:gd name="connsiteY3-8" fmla="*/ 413657 h 413657"/>
              <a:gd name="connsiteX4-9" fmla="*/ 0 w 12195175"/>
              <a:gd name="connsiteY4-10" fmla="*/ 413657 h 413657"/>
              <a:gd name="connsiteX5" fmla="*/ 0 w 12195175"/>
              <a:gd name="connsiteY5" fmla="*/ 8993 h 413657"/>
              <a:gd name="connsiteX0-11" fmla="*/ 0 w 12195175"/>
              <a:gd name="connsiteY0-12" fmla="*/ 458935 h 863599"/>
              <a:gd name="connsiteX1-13" fmla="*/ 6052457 w 12195175"/>
              <a:gd name="connsiteY1-14" fmla="*/ 0 h 863599"/>
              <a:gd name="connsiteX2-15" fmla="*/ 12195175 w 12195175"/>
              <a:gd name="connsiteY2-16" fmla="*/ 458935 h 863599"/>
              <a:gd name="connsiteX3-17" fmla="*/ 12195175 w 12195175"/>
              <a:gd name="connsiteY3-18" fmla="*/ 863599 h 863599"/>
              <a:gd name="connsiteX4-19" fmla="*/ 0 w 12195175"/>
              <a:gd name="connsiteY4-20" fmla="*/ 863599 h 863599"/>
              <a:gd name="connsiteX5-21" fmla="*/ 0 w 12195175"/>
              <a:gd name="connsiteY5-22" fmla="*/ 458935 h 8635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863599">
                <a:moveTo>
                  <a:pt x="0" y="458935"/>
                </a:moveTo>
                <a:lnTo>
                  <a:pt x="6052457" y="0"/>
                </a:lnTo>
                <a:lnTo>
                  <a:pt x="12195175" y="458935"/>
                </a:lnTo>
                <a:lnTo>
                  <a:pt x="12195175" y="863599"/>
                </a:lnTo>
                <a:lnTo>
                  <a:pt x="0" y="863599"/>
                </a:lnTo>
                <a:lnTo>
                  <a:pt x="0" y="458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日期占位符 3"/>
          <p:cNvSpPr>
            <a:spLocks noGrp="1"/>
          </p:cNvSpPr>
          <p:nvPr>
            <p:ph type="dt" sz="half" idx="10"/>
          </p:nvPr>
        </p:nvSpPr>
        <p:spPr>
          <a:xfrm>
            <a:off x="628486" y="4767263"/>
            <a:ext cx="2056865" cy="273844"/>
          </a:xfrm>
          <a:prstGeom prst="rect">
            <a:avLst/>
          </a:prstGeom>
        </p:spPr>
        <p:txBody>
          <a:bodyPr/>
          <a:lstStyle/>
          <a:p>
            <a:fld id="{D997B5FA-0921-464F-AAE1-844C04324D75}" type="datetimeFigureOut">
              <a:rPr lang="zh-CN" altLang="en-US" smtClean="0"/>
              <a:t>2023/3/26</a:t>
            </a:fld>
            <a:endParaRPr lang="zh-CN" altLang="en-US" dirty="0"/>
          </a:p>
        </p:txBody>
      </p:sp>
      <p:sp>
        <p:nvSpPr>
          <p:cNvPr id="10" name="页脚占位符 4"/>
          <p:cNvSpPr>
            <a:spLocks noGrp="1"/>
          </p:cNvSpPr>
          <p:nvPr>
            <p:ph type="ftr" sz="quarter" idx="11"/>
          </p:nvPr>
        </p:nvSpPr>
        <p:spPr>
          <a:xfrm>
            <a:off x="3028162" y="4767263"/>
            <a:ext cx="3085297" cy="273844"/>
          </a:xfrm>
          <a:prstGeom prst="rect">
            <a:avLst/>
          </a:prstGeom>
        </p:spPr>
        <p:txBody>
          <a:bodyPr/>
          <a:lstStyle/>
          <a:p>
            <a:endParaRPr lang="zh-CN" altLang="en-US"/>
          </a:p>
        </p:txBody>
      </p:sp>
      <p:sp>
        <p:nvSpPr>
          <p:cNvPr id="11" name="灯片编号占位符 5"/>
          <p:cNvSpPr>
            <a:spLocks noGrp="1"/>
          </p:cNvSpPr>
          <p:nvPr>
            <p:ph type="sldNum" sz="quarter" idx="12"/>
          </p:nvPr>
        </p:nvSpPr>
        <p:spPr>
          <a:xfrm>
            <a:off x="6456268" y="4767263"/>
            <a:ext cx="2056865" cy="273844"/>
          </a:xfrm>
          <a:prstGeom prst="rect">
            <a:avLst/>
          </a:prstGeom>
        </p:spPr>
        <p:txBody>
          <a:bodyPr/>
          <a:lstStyle/>
          <a:p>
            <a:fld id="{565CE74E-AB26-4998-AD42-012C4C1AD076}" type="slidenum">
              <a:rPr lang="zh-CN" altLang="en-US" smtClean="0"/>
              <a:t>‹#›</a:t>
            </a:fld>
            <a:endParaRPr lang="zh-CN" altLang="en-US"/>
          </a:p>
        </p:txBody>
      </p:sp>
      <p:sp>
        <p:nvSpPr>
          <p:cNvPr id="7" name="标题 1"/>
          <p:cNvSpPr>
            <a:spLocks noGrp="1"/>
          </p:cNvSpPr>
          <p:nvPr>
            <p:ph type="ctrTitle"/>
          </p:nvPr>
        </p:nvSpPr>
        <p:spPr>
          <a:xfrm>
            <a:off x="1143893" y="2804139"/>
            <a:ext cx="6856214" cy="668450"/>
          </a:xfrm>
          <a:prstGeom prst="rect">
            <a:avLst/>
          </a:prstGeom>
        </p:spPr>
        <p:txBody>
          <a:bodyPr anchor="b">
            <a:normAutofit/>
          </a:bodyPr>
          <a:lstStyle>
            <a:lvl1pPr algn="ctr">
              <a:defRPr sz="3600" b="1">
                <a:solidFill>
                  <a:schemeClr val="accent1"/>
                </a:solidFill>
              </a:defRPr>
            </a:lvl1pPr>
          </a:lstStyle>
          <a:p>
            <a:r>
              <a:rPr lang="zh-CN" altLang="en-US" dirty="0"/>
              <a:t>单击此处编辑母版标题样式</a:t>
            </a:r>
          </a:p>
        </p:txBody>
      </p:sp>
      <p:sp>
        <p:nvSpPr>
          <p:cNvPr id="8" name="副标题 2"/>
          <p:cNvSpPr>
            <a:spLocks noGrp="1"/>
          </p:cNvSpPr>
          <p:nvPr>
            <p:ph type="subTitle" idx="1"/>
          </p:nvPr>
        </p:nvSpPr>
        <p:spPr>
          <a:xfrm>
            <a:off x="1143893" y="3506217"/>
            <a:ext cx="6856214" cy="469689"/>
          </a:xfrm>
          <a:prstGeom prst="rect">
            <a:avLst/>
          </a:prstGeom>
        </p:spPr>
        <p:txBody>
          <a:bodyPr>
            <a:normAutofit/>
          </a:bodyPr>
          <a:lstStyle>
            <a:lvl1pPr marL="0" indent="0" algn="ctr">
              <a:buNone/>
              <a:defRPr sz="1500" b="1">
                <a:solidFill>
                  <a:schemeClr val="accent1"/>
                </a:solidFill>
              </a:defRPr>
            </a:lvl1pPr>
            <a:lvl2pPr marL="342900" indent="0" algn="ctr">
              <a:buNone/>
              <a:defRPr sz="1500"/>
            </a:lvl2pPr>
            <a:lvl3pPr marL="685800" indent="0" algn="ctr">
              <a:buNone/>
              <a:defRPr sz="1400"/>
            </a:lvl3pPr>
            <a:lvl4pPr marL="1028065"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dirty="0"/>
              <a:t>单击此处编辑母版副标题样式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a:p>
        </p:txBody>
      </p:sp>
      <p:sp>
        <p:nvSpPr>
          <p:cNvPr id="4" name="页脚占位符 3"/>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1" y="413659"/>
            <a:ext cx="7886700" cy="416922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8" name="图片 7" descr="省医最新LOGO-圆2019.png"/>
          <p:cNvPicPr>
            <a:picLocks noChangeAspect="1"/>
          </p:cNvPicPr>
          <p:nvPr userDrawn="1"/>
        </p:nvPicPr>
        <p:blipFill>
          <a:blip r:embed="rId2" cstate="print"/>
          <a:stretch>
            <a:fillRect/>
          </a:stretch>
        </p:blipFill>
        <p:spPr>
          <a:xfrm>
            <a:off x="209550" y="114300"/>
            <a:ext cx="568073" cy="56807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5"/>
            <a:ext cx="7886700" cy="994172"/>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628651" y="1369219"/>
            <a:ext cx="7886700" cy="3263504"/>
          </a:xfrm>
          <a:prstGeom prst="rect">
            <a:avLst/>
          </a:prstGeom>
        </p:spPr>
        <p:txBody>
          <a:bodyPr/>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dirty="0"/>
          </a:p>
        </p:txBody>
      </p:sp>
      <p:sp>
        <p:nvSpPr>
          <p:cNvPr id="5" name="页脚占位符 4"/>
          <p:cNvSpPr>
            <a:spLocks noGrp="1"/>
          </p:cNvSpPr>
          <p:nvPr>
            <p:ph type="ftr" sz="quarter" idx="11"/>
          </p:nvPr>
        </p:nvSpPr>
        <p:spPr>
          <a:xfrm>
            <a:off x="3028950" y="4767264"/>
            <a:ext cx="3086100" cy="273844"/>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pic>
        <p:nvPicPr>
          <p:cNvPr id="8" name="图片 7" descr="省医最新LOGO-圆2019.png"/>
          <p:cNvPicPr>
            <a:picLocks noChangeAspect="1"/>
          </p:cNvPicPr>
          <p:nvPr userDrawn="1"/>
        </p:nvPicPr>
        <p:blipFill>
          <a:blip r:embed="rId2" cstate="print"/>
          <a:stretch>
            <a:fillRect/>
          </a:stretch>
        </p:blipFill>
        <p:spPr>
          <a:xfrm>
            <a:off x="209550" y="114300"/>
            <a:ext cx="568073" cy="56807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1" y="1626645"/>
            <a:ext cx="9144001" cy="1890210"/>
          </a:xfrm>
          <a:prstGeom prst="rect">
            <a:avLst/>
          </a:prstGeom>
          <a:solidFill>
            <a:schemeClr val="accent1"/>
          </a:solidFill>
          <a:ln>
            <a:noFill/>
          </a:ln>
          <a:effectLst>
            <a:innerShdw blurRad="63500" dist="50800" dir="13500000">
              <a:schemeClr val="accent4">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Freeform 5"/>
          <p:cNvSpPr/>
          <p:nvPr/>
        </p:nvSpPr>
        <p:spPr bwMode="auto">
          <a:xfrm>
            <a:off x="1675413" y="2171437"/>
            <a:ext cx="887762" cy="8006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a:effectLst>
            <a:innerShdw blurRad="63500" dist="50800" dir="13500000">
              <a:schemeClr val="accent4">
                <a:alpha val="50000"/>
              </a:schemeClr>
            </a:innerShdw>
          </a:effectLst>
        </p:spPr>
        <p:txBody>
          <a:bodyPr vert="horz" wrap="square" lIns="68562" tIns="34281" rIns="68562" bIns="34281" numCol="1" anchor="t" anchorCtr="0" compatLnSpc="1"/>
          <a:lstStyle/>
          <a:p>
            <a:endParaRPr lang="zh-CN" altLang="en-US"/>
          </a:p>
        </p:txBody>
      </p:sp>
      <p:sp>
        <p:nvSpPr>
          <p:cNvPr id="9" name="KSO_Shape"/>
          <p:cNvSpPr/>
          <p:nvPr/>
        </p:nvSpPr>
        <p:spPr bwMode="auto">
          <a:xfrm>
            <a:off x="1909226" y="2405200"/>
            <a:ext cx="439136" cy="333098"/>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accent1"/>
          </a:solidFill>
          <a:ln>
            <a:noFill/>
          </a:ln>
          <a:effectLst>
            <a:outerShdw blurRad="50800" dist="38100" dir="2700000" algn="tl" rotWithShape="0">
              <a:prstClr val="black">
                <a:alpha val="40000"/>
              </a:prstClr>
            </a:outerShdw>
          </a:effectLst>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sp>
        <p:nvSpPr>
          <p:cNvPr id="2" name="标题 1"/>
          <p:cNvSpPr>
            <a:spLocks noGrp="1"/>
          </p:cNvSpPr>
          <p:nvPr>
            <p:ph type="title" hasCustomPrompt="1"/>
          </p:nvPr>
        </p:nvSpPr>
        <p:spPr>
          <a:xfrm>
            <a:off x="4572000" y="1923678"/>
            <a:ext cx="2699597" cy="731641"/>
          </a:xfrm>
          <a:prstGeom prst="rect">
            <a:avLst/>
          </a:prstGeom>
        </p:spPr>
        <p:txBody>
          <a:bodyPr anchor="b">
            <a:normAutofit/>
          </a:bodyPr>
          <a:lstStyle>
            <a:lvl1pPr algn="l">
              <a:defRPr sz="2400">
                <a:solidFill>
                  <a:schemeClr val="bg1"/>
                </a:solidFill>
              </a:defRPr>
            </a:lvl1pPr>
          </a:lstStyle>
          <a:p>
            <a:r>
              <a:rPr lang="zh-CN" altLang="en-US" dirty="0"/>
              <a:t>单击此处编辑标题</a:t>
            </a:r>
          </a:p>
        </p:txBody>
      </p:sp>
      <p:sp>
        <p:nvSpPr>
          <p:cNvPr id="3" name="文本占位符 2"/>
          <p:cNvSpPr>
            <a:spLocks noGrp="1"/>
          </p:cNvSpPr>
          <p:nvPr>
            <p:ph type="body" idx="1"/>
          </p:nvPr>
        </p:nvSpPr>
        <p:spPr>
          <a:xfrm>
            <a:off x="4572000" y="2688748"/>
            <a:ext cx="2699597" cy="801104"/>
          </a:xfrm>
          <a:prstGeom prst="rect">
            <a:avLst/>
          </a:prstGeom>
        </p:spPr>
        <p:txBody>
          <a:bodyPr>
            <a:normAutofit/>
          </a:bodyPr>
          <a:lstStyle>
            <a:lvl1pPr marL="0" indent="0" algn="l">
              <a:buNone/>
              <a:defRPr sz="140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065"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a:p>
        </p:txBody>
      </p:sp>
      <p:sp>
        <p:nvSpPr>
          <p:cNvPr id="5" name="页脚占位符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5"/>
            <a:ext cx="7886700" cy="994172"/>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1" y="1369219"/>
            <a:ext cx="3886200" cy="326350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a:p>
        </p:txBody>
      </p:sp>
      <p:sp>
        <p:nvSpPr>
          <p:cNvPr id="6" name="页脚占位符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pic>
        <p:nvPicPr>
          <p:cNvPr id="9" name="图片 8" descr="省医最新LOGO-圆2019.png"/>
          <p:cNvPicPr>
            <a:picLocks noChangeAspect="1"/>
          </p:cNvPicPr>
          <p:nvPr userDrawn="1"/>
        </p:nvPicPr>
        <p:blipFill>
          <a:blip r:embed="rId2" cstate="print"/>
          <a:stretch>
            <a:fillRect/>
          </a:stretch>
        </p:blipFill>
        <p:spPr>
          <a:xfrm>
            <a:off x="209550" y="114300"/>
            <a:ext cx="568073" cy="56807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a:p>
        </p:txBody>
      </p:sp>
      <p:sp>
        <p:nvSpPr>
          <p:cNvPr id="8" name="页脚占位符 7"/>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pic>
        <p:nvPicPr>
          <p:cNvPr id="10" name="图片 9" descr="省医新logo-圆形白边（2016）.png"/>
          <p:cNvPicPr>
            <a:picLocks noChangeAspect="1"/>
          </p:cNvPicPr>
          <p:nvPr userDrawn="1"/>
        </p:nvPicPr>
        <p:blipFill>
          <a:blip r:embed="rId2" cstate="print"/>
          <a:stretch>
            <a:fillRect/>
          </a:stretch>
        </p:blipFill>
        <p:spPr>
          <a:xfrm>
            <a:off x="228600" y="171450"/>
            <a:ext cx="714375" cy="7143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139293" y="1574904"/>
            <a:ext cx="5004707" cy="1609168"/>
          </a:xfrm>
          <a:prstGeom prst="rect">
            <a:avLst/>
          </a:prstGeom>
          <a:solidFill>
            <a:schemeClr val="accent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0" y="5056026"/>
            <a:ext cx="9144000" cy="87474"/>
          </a:xfrm>
          <a:prstGeom prst="rect">
            <a:avLst/>
          </a:prstGeom>
          <a:gradFill>
            <a:gsLst>
              <a:gs pos="0">
                <a:schemeClr val="accent1">
                  <a:lumMod val="50000"/>
                </a:schemeClr>
              </a:gs>
              <a:gs pos="100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标题 1"/>
          <p:cNvSpPr>
            <a:spLocks noGrp="1"/>
          </p:cNvSpPr>
          <p:nvPr>
            <p:ph type="title" hasCustomPrompt="1"/>
          </p:nvPr>
        </p:nvSpPr>
        <p:spPr>
          <a:xfrm>
            <a:off x="1872403" y="2193708"/>
            <a:ext cx="7180928" cy="1026114"/>
          </a:xfrm>
          <a:prstGeom prst="rect">
            <a:avLst/>
          </a:prstGeom>
        </p:spPr>
        <p:txBody>
          <a:bodyPr anchor="ctr" anchorCtr="0">
            <a:normAutofit/>
          </a:bodyPr>
          <a:lstStyle>
            <a:lvl1pPr algn="ctr">
              <a:defRPr sz="5000" b="1">
                <a:solidFill>
                  <a:schemeClr val="accent1"/>
                </a:solidFill>
              </a:defRPr>
            </a:lvl1pPr>
          </a:lstStyle>
          <a:p>
            <a:r>
              <a:rPr lang="zh-CN" altLang="en-US" dirty="0"/>
              <a:t>单击此处编辑标题</a:t>
            </a:r>
          </a:p>
        </p:txBody>
      </p:sp>
      <p:sp>
        <p:nvSpPr>
          <p:cNvPr id="3" name="日期占位符 2"/>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a:p>
        </p:txBody>
      </p:sp>
      <p:sp>
        <p:nvSpPr>
          <p:cNvPr id="4" name="页脚占位符 3"/>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pic>
        <p:nvPicPr>
          <p:cNvPr id="10" name="图片 9" descr="省医新logo-上下2019--.png"/>
          <p:cNvPicPr>
            <a:picLocks noChangeAspect="1"/>
          </p:cNvPicPr>
          <p:nvPr userDrawn="1"/>
        </p:nvPicPr>
        <p:blipFill>
          <a:blip r:embed="rId2" cstate="print"/>
          <a:stretch>
            <a:fillRect/>
          </a:stretch>
        </p:blipFill>
        <p:spPr>
          <a:xfrm>
            <a:off x="257175" y="322595"/>
            <a:ext cx="3829050" cy="519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a:p>
        </p:txBody>
      </p:sp>
      <p:sp>
        <p:nvSpPr>
          <p:cNvPr id="3" name="页脚占位符 2"/>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pic>
        <p:nvPicPr>
          <p:cNvPr id="6" name="图片 5" descr="省医最新LOGO-圆2019.png"/>
          <p:cNvPicPr>
            <a:picLocks noChangeAspect="1"/>
          </p:cNvPicPr>
          <p:nvPr userDrawn="1"/>
        </p:nvPicPr>
        <p:blipFill>
          <a:blip r:embed="rId2" cstate="print"/>
          <a:stretch>
            <a:fillRect/>
          </a:stretch>
        </p:blipFill>
        <p:spPr>
          <a:xfrm>
            <a:off x="209550" y="114300"/>
            <a:ext cx="568073" cy="568073"/>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6"/>
            <a:ext cx="3511241" cy="1071121"/>
          </a:xfrm>
          <a:prstGeom prst="rect">
            <a:avLst/>
          </a:prstGeo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a:prstGeom prst="rect">
            <a:avLst/>
          </a:prstGeom>
        </p:spPr>
        <p:txBody>
          <a:bodyPr/>
          <a:lstStyle>
            <a:lvl1pPr marL="0" indent="0">
              <a:buNone/>
              <a:defRPr sz="2400"/>
            </a:lvl1pPr>
            <a:lvl2pPr marL="342900" indent="0">
              <a:buNone/>
              <a:defRPr sz="2100"/>
            </a:lvl2pPr>
            <a:lvl3pPr marL="685800" indent="0">
              <a:buNone/>
              <a:defRPr sz="1800"/>
            </a:lvl3pPr>
            <a:lvl4pPr marL="1028065"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a:prstGeom prst="rect">
            <a:avLst/>
          </a:prstGeom>
        </p:spPr>
        <p:txBody>
          <a:bodyPr>
            <a:normAutofit/>
          </a:bodyPr>
          <a:lstStyle>
            <a:lvl1pPr marL="0" indent="0">
              <a:buNone/>
              <a:defRPr sz="1400"/>
            </a:lvl1pPr>
            <a:lvl2pPr marL="342900" indent="0">
              <a:buNone/>
              <a:defRPr sz="1100"/>
            </a:lvl2pPr>
            <a:lvl3pPr marL="685800" indent="0">
              <a:buNone/>
              <a:defRPr sz="900"/>
            </a:lvl3pPr>
            <a:lvl4pPr marL="1028065"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a:prstGeom prst="rect">
            <a:avLst/>
          </a:prstGeom>
        </p:spPr>
        <p:txBody>
          <a:bodyPr/>
          <a:lstStyle/>
          <a:p>
            <a:fld id="{9EFD9D74-47D9-4702-A33C-335B63B48DBF}" type="datetimeFigureOut">
              <a:rPr lang="zh-CN" altLang="en-US" smtClean="0"/>
              <a:t>2023/3/26</a:t>
            </a:fld>
            <a:endParaRPr lang="zh-CN" altLang="en-US" dirty="0"/>
          </a:p>
        </p:txBody>
      </p:sp>
      <p:sp>
        <p:nvSpPr>
          <p:cNvPr id="6" name="页脚占位符 5"/>
          <p:cNvSpPr>
            <a:spLocks noGrp="1"/>
          </p:cNvSpPr>
          <p:nvPr>
            <p:ph type="ftr" sz="quarter" idx="11"/>
          </p:nvPr>
        </p:nvSpPr>
        <p:spPr>
          <a:xfrm>
            <a:off x="3028950" y="4767264"/>
            <a:ext cx="3086100" cy="273844"/>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6457951" y="4767264"/>
            <a:ext cx="2057400" cy="273844"/>
          </a:xfrm>
          <a:prstGeom prst="rect">
            <a:avLst/>
          </a:prstGeom>
        </p:spPr>
        <p:txBody>
          <a:bodyPr/>
          <a:lstStyle/>
          <a:p>
            <a:fld id="{FABC47A4-756D-490B-A52F-7D9E2C9FC05F}" type="slidenum">
              <a:rPr lang="zh-CN" altLang="en-US" smtClean="0"/>
              <a:t>‹#›</a:t>
            </a:fld>
            <a:endParaRPr lang="zh-CN" altLang="en-US"/>
          </a:p>
        </p:txBody>
      </p:sp>
      <p:pic>
        <p:nvPicPr>
          <p:cNvPr id="9" name="图片 8" descr="省医最新LOGO-圆2019.png"/>
          <p:cNvPicPr>
            <a:picLocks noChangeAspect="1"/>
          </p:cNvPicPr>
          <p:nvPr userDrawn="1"/>
        </p:nvPicPr>
        <p:blipFill>
          <a:blip r:embed="rId2" cstate="print"/>
          <a:stretch>
            <a:fillRect/>
          </a:stretch>
        </p:blipFill>
        <p:spPr>
          <a:xfrm>
            <a:off x="209550" y="114300"/>
            <a:ext cx="568073" cy="568073"/>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a:prstGeom prst="rect">
            <a:avLst/>
          </a:prstGeo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44"/>
            <a:ext cx="7084832" cy="4358879"/>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a:prstGeom prst="rect">
            <a:avLst/>
          </a:prstGeom>
        </p:spPr>
        <p:txBody>
          <a:bodyPr/>
          <a:lstStyle/>
          <a:p>
            <a:fld id="{760FBDFE-C587-4B4C-A407-44438C67B59E}" type="datetimeFigureOut">
              <a:rPr lang="zh-CN" altLang="en-US" smtClean="0"/>
              <a:t>2023/3/26</a:t>
            </a:fld>
            <a:endParaRPr lang="zh-CN" altLang="en-US"/>
          </a:p>
        </p:txBody>
      </p:sp>
      <p:sp>
        <p:nvSpPr>
          <p:cNvPr id="5" name="页脚占位符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1" y="4767264"/>
            <a:ext cx="2057400" cy="273844"/>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628486" y="273844"/>
            <a:ext cx="7884647" cy="994172"/>
          </a:xfrm>
          <a:prstGeom prst="rect">
            <a:avLst/>
          </a:prstGeom>
        </p:spPr>
        <p:txBody>
          <a:bodyPr vert="horz" lIns="68580" tIns="34290" rIns="68580" bIns="3429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628486" y="1369219"/>
            <a:ext cx="7884647" cy="3263504"/>
          </a:xfrm>
          <a:prstGeom prst="rect">
            <a:avLst/>
          </a:prstGeom>
        </p:spPr>
        <p:txBody>
          <a:bodyPr vert="horz" lIns="68580" tIns="34290" rIns="68580" bIns="342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628486" y="4767263"/>
            <a:ext cx="2056865" cy="273844"/>
          </a:xfrm>
          <a:prstGeom prst="rect">
            <a:avLst/>
          </a:prstGeom>
        </p:spPr>
        <p:txBody>
          <a:bodyPr vert="horz" lIns="68580" tIns="34290" rIns="68580" bIns="3429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2023/3/26</a:t>
            </a:fld>
            <a:endParaRPr lang="zh-CN" altLang="en-US" dirty="0"/>
          </a:p>
        </p:txBody>
      </p:sp>
      <p:sp>
        <p:nvSpPr>
          <p:cNvPr id="10" name="页脚占位符 4"/>
          <p:cNvSpPr>
            <a:spLocks noGrp="1"/>
          </p:cNvSpPr>
          <p:nvPr>
            <p:ph type="ftr" sz="quarter" idx="3"/>
          </p:nvPr>
        </p:nvSpPr>
        <p:spPr>
          <a:xfrm>
            <a:off x="3028162" y="4767263"/>
            <a:ext cx="3085297" cy="273844"/>
          </a:xfrm>
          <a:prstGeom prst="rect">
            <a:avLst/>
          </a:prstGeom>
        </p:spPr>
        <p:txBody>
          <a:bodyPr vert="horz" lIns="68580" tIns="34290" rIns="68580" bIns="3429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6268" y="4767263"/>
            <a:ext cx="2056865" cy="273844"/>
          </a:xfrm>
          <a:prstGeom prst="rect">
            <a:avLst/>
          </a:prstGeom>
        </p:spPr>
        <p:txBody>
          <a:bodyPr vert="horz" lIns="68580" tIns="34290" rIns="68580" bIns="3429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654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530" indent="-213995"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2pPr>
      <a:lvl3pPr marL="857250" indent="-170815" algn="l" defTabSz="6858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199515" indent="-170815" algn="l" defTabSz="6858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542415" indent="-170815" algn="l" defTabSz="6858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885315" indent="-170815"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15" indent="-170815"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15" indent="-170815"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015" indent="-170815"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256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slideLayout" Target="../slideLayouts/slideLayout2.xml"/><Relationship Id="rId3" Type="http://schemas.openxmlformats.org/officeDocument/2006/relationships/tags" Target="../tags/tag7.xml"/><Relationship Id="rId21" Type="http://schemas.openxmlformats.org/officeDocument/2006/relationships/image" Target="../media/image7.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6.em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notesSlide" Target="../notesSlides/notesSlide1.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C1E250A-5172-BE83-7586-B13DB344A248}"/>
              </a:ext>
            </a:extLst>
          </p:cNvPr>
          <p:cNvSpPr/>
          <p:nvPr/>
        </p:nvSpPr>
        <p:spPr>
          <a:xfrm>
            <a:off x="-15370" y="5087588"/>
            <a:ext cx="9159872" cy="6108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p:nvPr>
            <p:custDataLst>
              <p:tags r:id="rId2"/>
            </p:custDataLst>
          </p:nvPr>
        </p:nvSpPr>
        <p:spPr>
          <a:xfrm>
            <a:off x="1219371" y="11265"/>
            <a:ext cx="7916545" cy="931545"/>
          </a:xfrm>
          <a:prstGeom prst="rect">
            <a:avLst/>
          </a:prstGeom>
          <a:solidFill>
            <a:schemeClr val="accent6">
              <a:lumMod val="75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17" name="文本框 21"/>
          <p:cNvSpPr txBox="1">
            <a:spLocks noChangeArrowheads="1"/>
          </p:cNvSpPr>
          <p:nvPr>
            <p:custDataLst>
              <p:tags r:id="rId3"/>
            </p:custDataLst>
          </p:nvPr>
        </p:nvSpPr>
        <p:spPr bwMode="auto">
          <a:xfrm>
            <a:off x="1191937" y="-49965"/>
            <a:ext cx="933450" cy="463550"/>
          </a:xfrm>
          <a:prstGeom prst="rect">
            <a:avLst/>
          </a:prstGeom>
          <a:noFill/>
          <a:ln w="9525">
            <a:noFill/>
            <a:miter lim="800000"/>
          </a:ln>
        </p:spPr>
        <p:txBody>
          <a:bodyPr>
            <a:noAutofit/>
            <a:scene3d>
              <a:camera prst="orthographicFront"/>
              <a:lightRig rig="threePt" dir="t"/>
            </a:scene3d>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000" b="1" dirty="0">
                <a:ln/>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陈浩</a:t>
            </a:r>
            <a:endParaRPr kumimoji="0" lang="zh-CN" altLang="zh-CN" sz="2000" b="1" i="0" u="none" strike="noStrike" kern="1200" cap="none" spc="0" normalizeH="0" baseline="0" noProof="0" dirty="0">
              <a:ln/>
              <a:solidFill>
                <a:schemeClr val="bg1"/>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endParaRPr>
          </a:p>
        </p:txBody>
      </p:sp>
      <p:sp>
        <p:nvSpPr>
          <p:cNvPr id="23" name="文本框 22"/>
          <p:cNvSpPr txBox="1"/>
          <p:nvPr>
            <p:custDataLst>
              <p:tags r:id="rId4"/>
            </p:custDataLst>
          </p:nvPr>
        </p:nvSpPr>
        <p:spPr>
          <a:xfrm>
            <a:off x="1907222" y="47716"/>
            <a:ext cx="5251450"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spc="120" dirty="0">
                <a:solidFill>
                  <a:srgbClr val="FFFFFF"/>
                </a:solidFill>
                <a:latin typeface="微软雅黑" panose="020B0503020204020204" charset="-122"/>
                <a:ea typeface="微软雅黑" panose="020B0503020204020204" charset="-122"/>
              </a:rPr>
              <a:t>副研究员</a:t>
            </a:r>
            <a:endParaRPr kumimoji="0" lang="zh-CN" altLang="en-US" sz="1400" b="1" i="0" u="none" strike="noStrike" kern="1200" cap="none" spc="12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8" name="文本框 7"/>
          <p:cNvSpPr txBox="1"/>
          <p:nvPr>
            <p:custDataLst>
              <p:tags r:id="rId5"/>
            </p:custDataLst>
          </p:nvPr>
        </p:nvSpPr>
        <p:spPr>
          <a:xfrm>
            <a:off x="1219371" y="287097"/>
            <a:ext cx="7997686" cy="490891"/>
          </a:xfrm>
          <a:prstGeom prst="rect">
            <a:avLst/>
          </a:prstGeom>
          <a:noFill/>
        </p:spPr>
        <p:txBody>
          <a:bodyPr wrap="square">
            <a:noAutofit/>
          </a:bodyPr>
          <a:lstStyle/>
          <a:p>
            <a:pPr lvl="0">
              <a:lnSpc>
                <a:spcPct val="150000"/>
              </a:lnSpc>
              <a:defRPr/>
            </a:pPr>
            <a:r>
              <a:rPr lang="zh-CN" altLang="en-US" sz="850" b="1">
                <a:solidFill>
                  <a:srgbClr val="FFFFFF"/>
                </a:solidFill>
                <a:latin typeface="微软雅黑" panose="020B0503020204020204" charset="-122"/>
                <a:ea typeface="微软雅黑" panose="020B0503020204020204" charset="-122"/>
              </a:rPr>
              <a:t>广东省</a:t>
            </a:r>
            <a:r>
              <a:rPr lang="zh-CN" altLang="en-US" sz="850" b="1" smtClean="0">
                <a:solidFill>
                  <a:srgbClr val="FFFFFF"/>
                </a:solidFill>
                <a:latin typeface="微软雅黑" panose="020B0503020204020204" charset="-122"/>
                <a:ea typeface="微软雅黑" panose="020B0503020204020204" charset="-122"/>
              </a:rPr>
              <a:t>自然科学杰出青年基金项目获得者</a:t>
            </a:r>
            <a:r>
              <a:rPr lang="zh-CN" altLang="en-US" sz="850" b="1" dirty="0">
                <a:solidFill>
                  <a:srgbClr val="FFFFFF"/>
                </a:solidFill>
                <a:latin typeface="微软雅黑" panose="020B0503020204020204" charset="-122"/>
                <a:ea typeface="微软雅黑" panose="020B0503020204020204" charset="-122"/>
              </a:rPr>
              <a:t>；广东省人民医院杰出青年人才；</a:t>
            </a:r>
            <a:r>
              <a:rPr lang="en-US" altLang="zh-CN" sz="850" b="1" i="1" dirty="0">
                <a:solidFill>
                  <a:srgbClr val="FFFFFF"/>
                </a:solidFill>
                <a:latin typeface="微软雅黑" panose="020B0503020204020204" charset="-122"/>
                <a:ea typeface="微软雅黑" panose="020B0503020204020204" charset="-122"/>
              </a:rPr>
              <a:t>Experimental and Therapeutic Medicine</a:t>
            </a:r>
            <a:r>
              <a:rPr lang="en-US" altLang="zh-CN" sz="850" b="1" dirty="0">
                <a:solidFill>
                  <a:srgbClr val="FFFFFF"/>
                </a:solidFill>
                <a:latin typeface="微软雅黑" panose="020B0503020204020204" charset="-122"/>
                <a:ea typeface="微软雅黑" panose="020B0503020204020204" charset="-122"/>
              </a:rPr>
              <a:t>, </a:t>
            </a:r>
            <a:r>
              <a:rPr lang="en-US" altLang="zh-CN" sz="850" b="1" i="1" dirty="0">
                <a:solidFill>
                  <a:srgbClr val="FFFFFF"/>
                </a:solidFill>
                <a:latin typeface="微软雅黑" panose="020B0503020204020204" charset="-122"/>
                <a:ea typeface="微软雅黑" panose="020B0503020204020204" charset="-122"/>
              </a:rPr>
              <a:t>World Journal of Gastroenterology</a:t>
            </a:r>
            <a:r>
              <a:rPr lang="zh-CN" altLang="en-US" sz="850" b="1" dirty="0">
                <a:solidFill>
                  <a:srgbClr val="FFFFFF"/>
                </a:solidFill>
                <a:latin typeface="微软雅黑" panose="020B0503020204020204" charset="-122"/>
                <a:ea typeface="微软雅黑" panose="020B0503020204020204" charset="-122"/>
              </a:rPr>
              <a:t>杂志编委；</a:t>
            </a:r>
            <a:r>
              <a:rPr lang="en-US" altLang="zh-CN" sz="850" b="1" dirty="0">
                <a:solidFill>
                  <a:srgbClr val="FFFFFF"/>
                </a:solidFill>
                <a:latin typeface="微软雅黑" panose="020B0503020204020204" charset="-122"/>
                <a:ea typeface="微软雅黑" panose="020B0503020204020204" charset="-122"/>
              </a:rPr>
              <a:t>CELL</a:t>
            </a:r>
            <a:r>
              <a:rPr lang="zh-CN" altLang="en-US" sz="850" b="1" dirty="0">
                <a:solidFill>
                  <a:srgbClr val="FFFFFF"/>
                </a:solidFill>
                <a:latin typeface="微软雅黑" panose="020B0503020204020204" charset="-122"/>
                <a:ea typeface="微软雅黑" panose="020B0503020204020204" charset="-122"/>
              </a:rPr>
              <a:t>旗下</a:t>
            </a:r>
            <a:r>
              <a:rPr lang="en-US" altLang="zh-CN" sz="850" b="1" i="1" dirty="0">
                <a:solidFill>
                  <a:srgbClr val="FFFFFF"/>
                </a:solidFill>
                <a:latin typeface="微软雅黑" panose="020B0503020204020204" charset="-122"/>
                <a:ea typeface="微软雅黑" panose="020B0503020204020204" charset="-122"/>
              </a:rPr>
              <a:t>The Innovation</a:t>
            </a:r>
            <a:r>
              <a:rPr lang="en-US" altLang="zh-CN" sz="850" b="1" dirty="0">
                <a:solidFill>
                  <a:srgbClr val="FFFFFF"/>
                </a:solidFill>
                <a:latin typeface="微软雅黑" panose="020B0503020204020204" charset="-122"/>
                <a:ea typeface="微软雅黑" panose="020B0503020204020204" charset="-122"/>
              </a:rPr>
              <a:t>, </a:t>
            </a:r>
            <a:r>
              <a:rPr lang="en-US" altLang="zh-CN" sz="850" b="1" i="1" dirty="0">
                <a:solidFill>
                  <a:srgbClr val="FFFFFF"/>
                </a:solidFill>
                <a:latin typeface="微软雅黑" panose="020B0503020204020204" charset="-122"/>
                <a:ea typeface="微软雅黑" panose="020B0503020204020204" charset="-122"/>
              </a:rPr>
              <a:t>World Journal of Pediatrics</a:t>
            </a:r>
            <a:r>
              <a:rPr lang="zh-CN" altLang="en-US" sz="850" b="1" dirty="0">
                <a:solidFill>
                  <a:srgbClr val="FFFFFF"/>
                </a:solidFill>
                <a:latin typeface="微软雅黑" panose="020B0503020204020204" charset="-122"/>
                <a:ea typeface="微软雅黑" panose="020B0503020204020204" charset="-122"/>
              </a:rPr>
              <a:t>青年编委；</a:t>
            </a:r>
            <a:r>
              <a:rPr lang="en-US" altLang="zh-CN" sz="850" b="1" i="1" dirty="0">
                <a:solidFill>
                  <a:srgbClr val="FFFFFF"/>
                </a:solidFill>
                <a:latin typeface="微软雅黑" panose="020B0503020204020204" charset="-122"/>
                <a:ea typeface="微软雅黑" panose="020B0503020204020204" charset="-122"/>
              </a:rPr>
              <a:t>Front </a:t>
            </a:r>
            <a:r>
              <a:rPr lang="en-US" altLang="zh-CN" sz="850" b="1" i="1" dirty="0" err="1">
                <a:solidFill>
                  <a:srgbClr val="FFFFFF"/>
                </a:solidFill>
                <a:latin typeface="微软雅黑" panose="020B0503020204020204" charset="-122"/>
                <a:ea typeface="微软雅黑" panose="020B0503020204020204" charset="-122"/>
              </a:rPr>
              <a:t>Bioeng</a:t>
            </a:r>
            <a:r>
              <a:rPr lang="en-US" altLang="zh-CN" sz="850" b="1" i="1" dirty="0">
                <a:solidFill>
                  <a:srgbClr val="FFFFFF"/>
                </a:solidFill>
                <a:latin typeface="微软雅黑" panose="020B0503020204020204" charset="-122"/>
                <a:ea typeface="微软雅黑" panose="020B0503020204020204" charset="-122"/>
              </a:rPr>
              <a:t> Biotech</a:t>
            </a:r>
            <a:r>
              <a:rPr lang="zh-CN" altLang="en-US" sz="850" b="1" dirty="0">
                <a:solidFill>
                  <a:srgbClr val="FFFFFF"/>
                </a:solidFill>
                <a:latin typeface="微软雅黑" panose="020B0503020204020204" charset="-122"/>
                <a:ea typeface="微软雅黑" panose="020B0503020204020204" charset="-122"/>
              </a:rPr>
              <a:t>，</a:t>
            </a:r>
            <a:r>
              <a:rPr lang="en-US" altLang="zh-CN" sz="850" b="1" i="1" dirty="0" err="1">
                <a:solidFill>
                  <a:srgbClr val="FFFFFF"/>
                </a:solidFill>
                <a:latin typeface="微软雅黑" panose="020B0503020204020204" charset="-122"/>
                <a:ea typeface="微软雅黑" panose="020B0503020204020204" charset="-122"/>
              </a:rPr>
              <a:t>JoVE</a:t>
            </a:r>
            <a:r>
              <a:rPr lang="en-US" altLang="zh-CN" sz="850" b="1" i="1" dirty="0">
                <a:solidFill>
                  <a:srgbClr val="FFFFFF"/>
                </a:solidFill>
                <a:latin typeface="微软雅黑" panose="020B0503020204020204" charset="-122"/>
                <a:ea typeface="微软雅黑" panose="020B0503020204020204" charset="-122"/>
              </a:rPr>
              <a:t>-Journal of Visualized Experiments</a:t>
            </a:r>
            <a:r>
              <a:rPr lang="zh-CN" altLang="en-US" sz="850" b="1" i="1" dirty="0">
                <a:solidFill>
                  <a:srgbClr val="FFFFFF"/>
                </a:solidFill>
                <a:latin typeface="微软雅黑" panose="020B0503020204020204" charset="-122"/>
                <a:ea typeface="微软雅黑" panose="020B0503020204020204" charset="-122"/>
              </a:rPr>
              <a:t>等杂志</a:t>
            </a:r>
            <a:r>
              <a:rPr lang="zh-CN" altLang="en-US" sz="850" b="1" dirty="0">
                <a:solidFill>
                  <a:srgbClr val="FFFFFF"/>
                </a:solidFill>
                <a:latin typeface="微软雅黑" panose="020B0503020204020204" charset="-122"/>
                <a:ea typeface="微软雅黑" panose="020B0503020204020204" charset="-122"/>
                <a:sym typeface="+mn-ea"/>
              </a:rPr>
              <a:t>客座主编；</a:t>
            </a:r>
            <a:r>
              <a:rPr lang="en-US" altLang="zh-CN" sz="850" b="1" i="1" dirty="0">
                <a:solidFill>
                  <a:srgbClr val="FFFFFF"/>
                </a:solidFill>
                <a:latin typeface="微软雅黑" panose="020B0503020204020204" charset="-122"/>
                <a:ea typeface="微软雅黑" panose="020B0503020204020204" charset="-122"/>
                <a:sym typeface="+mn-ea"/>
              </a:rPr>
              <a:t>European Heart Journal</a:t>
            </a:r>
            <a:r>
              <a:rPr lang="zh-CN" altLang="en-US" sz="850" b="1" dirty="0">
                <a:solidFill>
                  <a:srgbClr val="FFFFFF"/>
                </a:solidFill>
                <a:latin typeface="微软雅黑" panose="020B0503020204020204" charset="-122"/>
                <a:ea typeface="微软雅黑" panose="020B0503020204020204" charset="-122"/>
                <a:sym typeface="+mn-ea"/>
              </a:rPr>
              <a:t>（</a:t>
            </a:r>
            <a:r>
              <a:rPr lang="en-US" altLang="zh-CN" sz="850" b="1" dirty="0">
                <a:solidFill>
                  <a:srgbClr val="FFFFFF"/>
                </a:solidFill>
                <a:latin typeface="微软雅黑" panose="020B0503020204020204" charset="-122"/>
                <a:ea typeface="微软雅黑" panose="020B0503020204020204" charset="-122"/>
                <a:sym typeface="+mn-ea"/>
              </a:rPr>
              <a:t>IF</a:t>
            </a:r>
            <a:r>
              <a:rPr lang="zh-CN" altLang="en-US" sz="850" b="1" dirty="0">
                <a:solidFill>
                  <a:srgbClr val="FFFFFF"/>
                </a:solidFill>
                <a:latin typeface="微软雅黑" panose="020B0503020204020204" charset="-122"/>
                <a:ea typeface="微软雅黑" panose="020B0503020204020204" charset="-122"/>
                <a:sym typeface="+mn-ea"/>
              </a:rPr>
              <a:t>：</a:t>
            </a:r>
            <a:r>
              <a:rPr lang="en-US" altLang="zh-CN" sz="850" b="1" dirty="0">
                <a:solidFill>
                  <a:srgbClr val="FFFFFF"/>
                </a:solidFill>
                <a:latin typeface="微软雅黑" panose="020B0503020204020204" charset="-122"/>
                <a:ea typeface="微软雅黑" panose="020B0503020204020204" charset="-122"/>
                <a:sym typeface="+mn-ea"/>
              </a:rPr>
              <a:t>35.855</a:t>
            </a:r>
            <a:r>
              <a:rPr lang="zh-CN" altLang="en-US" sz="850" b="1" dirty="0">
                <a:solidFill>
                  <a:srgbClr val="FFFFFF"/>
                </a:solidFill>
                <a:latin typeface="微软雅黑" panose="020B0503020204020204" charset="-122"/>
                <a:ea typeface="微软雅黑" panose="020B0503020204020204" charset="-122"/>
                <a:sym typeface="+mn-ea"/>
              </a:rPr>
              <a:t>）等</a:t>
            </a:r>
            <a:r>
              <a:rPr lang="en-US" altLang="zh-CN" sz="850" b="1" dirty="0">
                <a:solidFill>
                  <a:srgbClr val="FFFFFF"/>
                </a:solidFill>
                <a:latin typeface="微软雅黑" panose="020B0503020204020204" charset="-122"/>
                <a:ea typeface="微软雅黑" panose="020B0503020204020204" charset="-122"/>
                <a:sym typeface="+mn-ea"/>
              </a:rPr>
              <a:t>50</a:t>
            </a:r>
            <a:r>
              <a:rPr lang="zh-CN" altLang="en-US" sz="850" b="1" dirty="0">
                <a:solidFill>
                  <a:srgbClr val="FFFFFF"/>
                </a:solidFill>
                <a:latin typeface="微软雅黑" panose="020B0503020204020204" charset="-122"/>
                <a:ea typeface="微软雅黑" panose="020B0503020204020204" charset="-122"/>
                <a:sym typeface="+mn-ea"/>
              </a:rPr>
              <a:t>余个</a:t>
            </a:r>
            <a:r>
              <a:rPr lang="en-US" altLang="zh-CN" sz="850" b="1" dirty="0">
                <a:solidFill>
                  <a:srgbClr val="FFFFFF"/>
                </a:solidFill>
                <a:latin typeface="微软雅黑" panose="020B0503020204020204" charset="-122"/>
                <a:ea typeface="微软雅黑" panose="020B0503020204020204" charset="-122"/>
                <a:sym typeface="+mn-ea"/>
              </a:rPr>
              <a:t>SCI</a:t>
            </a:r>
            <a:r>
              <a:rPr lang="zh-CN" altLang="en-US" sz="850" b="1" dirty="0">
                <a:solidFill>
                  <a:srgbClr val="FFFFFF"/>
                </a:solidFill>
                <a:latin typeface="微软雅黑" panose="020B0503020204020204" charset="-122"/>
                <a:ea typeface="微软雅黑" panose="020B0503020204020204" charset="-122"/>
                <a:sym typeface="+mn-ea"/>
              </a:rPr>
              <a:t>期刊审稿专家</a:t>
            </a:r>
            <a:endParaRPr lang="zh-CN" altLang="en-US" sz="850" b="1" dirty="0">
              <a:solidFill>
                <a:srgbClr val="FFFFFF"/>
              </a:solidFill>
              <a:latin typeface="微软雅黑" panose="020B0503020204020204" charset="-122"/>
              <a:ea typeface="微软雅黑" panose="020B0503020204020204" charset="-122"/>
            </a:endParaRPr>
          </a:p>
        </p:txBody>
      </p:sp>
      <p:sp>
        <p:nvSpPr>
          <p:cNvPr id="17413" name="文本框 12"/>
          <p:cNvSpPr txBox="1">
            <a:spLocks noChangeArrowheads="1"/>
          </p:cNvSpPr>
          <p:nvPr>
            <p:custDataLst>
              <p:tags r:id="rId6"/>
            </p:custDataLst>
          </p:nvPr>
        </p:nvSpPr>
        <p:spPr bwMode="auto">
          <a:xfrm>
            <a:off x="0" y="3011805"/>
            <a:ext cx="1228090" cy="1179830"/>
          </a:xfrm>
          <a:prstGeom prst="rect">
            <a:avLst/>
          </a:prstGeom>
          <a:noFill/>
          <a:ln w="9525">
            <a:noFill/>
            <a:miter lim="800000"/>
          </a:ln>
        </p:spPr>
        <p:txBody>
          <a:bodyPr wrap="square">
            <a:noAutofit/>
          </a:body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17411" name="图片 7"/>
          <p:cNvPicPr>
            <a:picLocks noChangeAspect="1"/>
          </p:cNvPicPr>
          <p:nvPr>
            <p:custDataLst>
              <p:tags r:id="rId7"/>
            </p:custDataLst>
          </p:nvPr>
        </p:nvPicPr>
        <p:blipFill>
          <a:blip r:embed="rId20" cstate="print"/>
          <a:srcRect t="3896" r="91544" b="3088"/>
          <a:stretch>
            <a:fillRect/>
          </a:stretch>
        </p:blipFill>
        <p:spPr bwMode="auto">
          <a:xfrm>
            <a:off x="1269683" y="997268"/>
            <a:ext cx="309562" cy="358775"/>
          </a:xfrm>
          <a:prstGeom prst="rect">
            <a:avLst/>
          </a:prstGeom>
          <a:solidFill>
            <a:schemeClr val="accent6">
              <a:lumMod val="75000"/>
            </a:schemeClr>
          </a:solidFill>
          <a:ln w="9525">
            <a:noFill/>
            <a:miter lim="800000"/>
            <a:headEnd/>
            <a:tailEnd/>
          </a:ln>
        </p:spPr>
      </p:pic>
      <p:sp>
        <p:nvSpPr>
          <p:cNvPr id="17412" name="文本框 11"/>
          <p:cNvSpPr txBox="1">
            <a:spLocks noChangeArrowheads="1"/>
          </p:cNvSpPr>
          <p:nvPr>
            <p:custDataLst>
              <p:tags r:id="rId8"/>
            </p:custDataLst>
          </p:nvPr>
        </p:nvSpPr>
        <p:spPr bwMode="auto">
          <a:xfrm>
            <a:off x="1258143" y="1422400"/>
            <a:ext cx="2816610" cy="553998"/>
          </a:xfrm>
          <a:prstGeom prst="rect">
            <a:avLst/>
          </a:prstGeom>
          <a:noFill/>
          <a:ln w="9525">
            <a:noFill/>
            <a:miter lim="800000"/>
          </a:ln>
        </p:spPr>
        <p:txBody>
          <a:bodyPr wrap="square">
            <a:spAutoFit/>
          </a:bodyPr>
          <a:lstStyle/>
          <a:p>
            <a:pPr lvl="0">
              <a:lnSpc>
                <a:spcPct val="150000"/>
              </a:lnSpc>
              <a:defRPr/>
            </a:pPr>
            <a:r>
              <a:rPr lang="zh-CN" altLang="en-US" sz="1200" dirty="0">
                <a:solidFill>
                  <a:prstClr val="black"/>
                </a:solidFill>
                <a:latin typeface="微软雅黑" panose="020B0503020204020204" charset="-122"/>
                <a:ea typeface="微软雅黑" panose="020B0503020204020204" charset="-122"/>
                <a:sym typeface="+mn-ea"/>
              </a:rPr>
              <a:t>内科学（消化系病）</a:t>
            </a:r>
            <a:r>
              <a:rPr lang="zh-CN" altLang="en-US" sz="1200" dirty="0" smtClean="0">
                <a:solidFill>
                  <a:prstClr val="black"/>
                </a:solidFill>
                <a:latin typeface="微软雅黑" panose="020B0503020204020204" charset="-122"/>
                <a:ea typeface="微软雅黑" panose="020B0503020204020204" charset="-122"/>
              </a:rPr>
              <a:t>学术型</a:t>
            </a:r>
            <a:r>
              <a:rPr lang="zh-CN" altLang="en-US" sz="1200" dirty="0">
                <a:solidFill>
                  <a:prstClr val="black"/>
                </a:solidFill>
                <a:latin typeface="微软雅黑" panose="020B0503020204020204" charset="-122"/>
                <a:ea typeface="微软雅黑" panose="020B0503020204020204" charset="-122"/>
              </a:rPr>
              <a:t>硕士：</a:t>
            </a:r>
            <a:r>
              <a:rPr lang="en-US" altLang="zh-CN" sz="1200" dirty="0">
                <a:solidFill>
                  <a:prstClr val="black"/>
                </a:solidFill>
                <a:latin typeface="微软雅黑" panose="020B0503020204020204" charset="-122"/>
                <a:ea typeface="微软雅黑" panose="020B0503020204020204" charset="-122"/>
              </a:rPr>
              <a:t>1</a:t>
            </a:r>
            <a:r>
              <a:rPr lang="zh-CN" altLang="en-US" sz="1200" dirty="0">
                <a:solidFill>
                  <a:prstClr val="black"/>
                </a:solidFill>
                <a:latin typeface="微软雅黑" panose="020B0503020204020204" charset="-122"/>
                <a:ea typeface="微软雅黑" panose="020B0503020204020204" charset="-122"/>
              </a:rPr>
              <a:t>名</a:t>
            </a:r>
            <a:endParaRPr lang="en-US" altLang="zh-CN" sz="1200" dirty="0">
              <a:solidFill>
                <a:prstClr val="black"/>
              </a:solidFill>
              <a:latin typeface="微软雅黑" panose="020B0503020204020204" charset="-122"/>
              <a:ea typeface="微软雅黑" panose="020B0503020204020204" charset="-122"/>
            </a:endParaRPr>
          </a:p>
          <a:p>
            <a:pPr lvl="0" eaLnBrk="1" hangingPunct="1">
              <a:defRPr/>
            </a:pPr>
            <a:endParaRPr lang="en-US" altLang="zh-CN" sz="1200" dirty="0">
              <a:solidFill>
                <a:prstClr val="black"/>
              </a:solidFill>
              <a:latin typeface="微软雅黑" panose="020B0503020204020204" charset="-122"/>
              <a:ea typeface="微软雅黑" panose="020B0503020204020204" charset="-122"/>
            </a:endParaRPr>
          </a:p>
        </p:txBody>
      </p:sp>
      <p:sp>
        <p:nvSpPr>
          <p:cNvPr id="17421" name="文本框 17"/>
          <p:cNvSpPr txBox="1">
            <a:spLocks noChangeArrowheads="1"/>
          </p:cNvSpPr>
          <p:nvPr>
            <p:custDataLst>
              <p:tags r:id="rId9"/>
            </p:custDataLst>
          </p:nvPr>
        </p:nvSpPr>
        <p:spPr bwMode="auto">
          <a:xfrm>
            <a:off x="1507173" y="1025208"/>
            <a:ext cx="3187910" cy="306705"/>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2023</a:t>
            </a:r>
            <a:r>
              <a:rPr kumimoji="0" lang="zh-CN" altLang="zh-CN"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年</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招生计划</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11" name="文本框 21"/>
          <p:cNvSpPr txBox="1">
            <a:spLocks noChangeArrowheads="1"/>
          </p:cNvSpPr>
          <p:nvPr>
            <p:custDataLst>
              <p:tags r:id="rId10"/>
            </p:custDataLst>
          </p:nvPr>
        </p:nvSpPr>
        <p:spPr bwMode="auto">
          <a:xfrm>
            <a:off x="5273040" y="-8890"/>
            <a:ext cx="3771265" cy="275590"/>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招生单位：广东省心血管病研究所</a:t>
            </a:r>
            <a:r>
              <a:rPr kumimoji="0" lang="en-US" altLang="zh-CN" sz="1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zh-CN" sz="1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招生代码：</a:t>
            </a:r>
            <a:r>
              <a:rPr kumimoji="0" lang="en-US" altLang="zh-CN" sz="1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88911</a:t>
            </a:r>
          </a:p>
        </p:txBody>
      </p:sp>
      <p:pic>
        <p:nvPicPr>
          <p:cNvPr id="17422" name="图片 24"/>
          <p:cNvPicPr>
            <a:picLocks noChangeAspect="1"/>
          </p:cNvPicPr>
          <p:nvPr>
            <p:custDataLst>
              <p:tags r:id="rId11"/>
            </p:custDataLst>
          </p:nvPr>
        </p:nvPicPr>
        <p:blipFill>
          <a:blip r:embed="rId20" cstate="print"/>
          <a:srcRect t="3896" r="91544" b="3088"/>
          <a:stretch>
            <a:fillRect/>
          </a:stretch>
        </p:blipFill>
        <p:spPr bwMode="auto">
          <a:xfrm>
            <a:off x="1268987" y="1840382"/>
            <a:ext cx="309562" cy="358775"/>
          </a:xfrm>
          <a:prstGeom prst="rect">
            <a:avLst/>
          </a:prstGeom>
          <a:noFill/>
          <a:ln w="9525">
            <a:noFill/>
            <a:miter lim="800000"/>
            <a:headEnd/>
            <a:tailEnd/>
          </a:ln>
        </p:spPr>
      </p:pic>
      <p:sp>
        <p:nvSpPr>
          <p:cNvPr id="17423" name="文本框 25"/>
          <p:cNvSpPr txBox="1">
            <a:spLocks noChangeArrowheads="1"/>
          </p:cNvSpPr>
          <p:nvPr>
            <p:custDataLst>
              <p:tags r:id="rId12"/>
            </p:custDataLst>
          </p:nvPr>
        </p:nvSpPr>
        <p:spPr bwMode="auto">
          <a:xfrm>
            <a:off x="1536941" y="1851890"/>
            <a:ext cx="894080" cy="30670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工作经历</a:t>
            </a:r>
          </a:p>
        </p:txBody>
      </p:sp>
      <p:sp>
        <p:nvSpPr>
          <p:cNvPr id="12" name="文本框 11"/>
          <p:cNvSpPr txBox="1">
            <a:spLocks noChangeArrowheads="1"/>
          </p:cNvSpPr>
          <p:nvPr>
            <p:custDataLst>
              <p:tags r:id="rId13"/>
            </p:custDataLst>
          </p:nvPr>
        </p:nvSpPr>
        <p:spPr bwMode="auto">
          <a:xfrm>
            <a:off x="1232676" y="2321960"/>
            <a:ext cx="3449393" cy="1169551"/>
          </a:xfrm>
          <a:prstGeom prst="rect">
            <a:avLst/>
          </a:prstGeom>
          <a:noFill/>
          <a:ln w="9525">
            <a:noFill/>
            <a:miter lim="800000"/>
          </a:ln>
        </p:spPr>
        <p:txBody>
          <a:bodyPr wrap="square">
            <a:spAutoFit/>
          </a:bodyPr>
          <a:lstStyle/>
          <a:p>
            <a:pPr latinLnBrk="0">
              <a:lnSpc>
                <a:spcPct val="150000"/>
              </a:lnSpc>
            </a:pPr>
            <a:r>
              <a:rPr lang="zh-CN" altLang="en-US" sz="1000" dirty="0">
                <a:solidFill>
                  <a:prstClr val="black"/>
                </a:solidFill>
                <a:latin typeface="Microsoft YaHei" panose="020B0503020204020204" pitchFamily="34" charset="-122"/>
                <a:ea typeface="Microsoft YaHei" panose="020B0503020204020204" pitchFamily="34" charset="-122"/>
              </a:rPr>
              <a:t>2021-</a:t>
            </a:r>
            <a:r>
              <a:rPr lang="en-US" altLang="zh-CN" sz="1000" dirty="0">
                <a:solidFill>
                  <a:prstClr val="black"/>
                </a:solidFill>
                <a:latin typeface="Microsoft YaHei" panose="020B0503020204020204" pitchFamily="34" charset="-122"/>
                <a:ea typeface="Microsoft YaHei" panose="020B0503020204020204" pitchFamily="34" charset="-122"/>
              </a:rPr>
              <a:t>0</a:t>
            </a:r>
            <a:r>
              <a:rPr lang="zh-CN" altLang="en-US" sz="1000" dirty="0">
                <a:solidFill>
                  <a:prstClr val="black"/>
                </a:solidFill>
                <a:latin typeface="Microsoft YaHei" panose="020B0503020204020204" pitchFamily="34" charset="-122"/>
                <a:ea typeface="Microsoft YaHei" panose="020B0503020204020204" pitchFamily="34" charset="-122"/>
              </a:rPr>
              <a:t>2</a:t>
            </a:r>
            <a:r>
              <a:rPr lang="zh-CN" altLang="en-US" sz="1000" dirty="0" smtClean="0">
                <a:solidFill>
                  <a:prstClr val="black"/>
                </a:solidFill>
                <a:latin typeface="Microsoft YaHei" panose="020B0503020204020204" pitchFamily="34" charset="-122"/>
                <a:ea typeface="Microsoft YaHei" panose="020B0503020204020204" pitchFamily="34" charset="-122"/>
              </a:rPr>
              <a:t>至今,</a:t>
            </a:r>
            <a:r>
              <a:rPr lang="zh-CN" altLang="en-US" sz="1000" dirty="0">
                <a:solidFill>
                  <a:prstClr val="black"/>
                </a:solidFill>
                <a:latin typeface="Microsoft YaHei" panose="020B0503020204020204" pitchFamily="34" charset="-122"/>
                <a:ea typeface="Microsoft YaHei" panose="020B0503020204020204" pitchFamily="34" charset="-122"/>
              </a:rPr>
              <a:t> 广东省人民医院，副研究员</a:t>
            </a:r>
          </a:p>
          <a:p>
            <a:pPr latinLnBrk="0">
              <a:lnSpc>
                <a:spcPct val="150000"/>
              </a:lnSpc>
            </a:pPr>
            <a:r>
              <a:rPr lang="zh-CN" altLang="en-US" sz="1000" dirty="0">
                <a:solidFill>
                  <a:prstClr val="black"/>
                </a:solidFill>
                <a:latin typeface="Microsoft YaHei" panose="020B0503020204020204" pitchFamily="34" charset="-122"/>
                <a:ea typeface="Microsoft YaHei" panose="020B0503020204020204" pitchFamily="34" charset="-122"/>
              </a:rPr>
              <a:t>2014-</a:t>
            </a:r>
            <a:r>
              <a:rPr lang="zh-CN" altLang="en-US" sz="1000" dirty="0" smtClean="0">
                <a:solidFill>
                  <a:prstClr val="black"/>
                </a:solidFill>
                <a:latin typeface="Microsoft YaHei" panose="020B0503020204020204" pitchFamily="34" charset="-122"/>
                <a:ea typeface="Microsoft YaHei" panose="020B0503020204020204" pitchFamily="34" charset="-122"/>
              </a:rPr>
              <a:t>11至</a:t>
            </a:r>
            <a:r>
              <a:rPr lang="en-US" altLang="zh-CN" sz="1000" dirty="0" smtClean="0">
                <a:solidFill>
                  <a:prstClr val="black"/>
                </a:solidFill>
                <a:latin typeface="Microsoft YaHei" panose="020B0503020204020204" pitchFamily="34" charset="-122"/>
                <a:ea typeface="Microsoft YaHei" panose="020B0503020204020204" pitchFamily="34" charset="-122"/>
              </a:rPr>
              <a:t>2021-02</a:t>
            </a:r>
            <a:r>
              <a:rPr lang="zh-CN" altLang="en-US" sz="1000" dirty="0" smtClean="0">
                <a:solidFill>
                  <a:prstClr val="black"/>
                </a:solidFill>
                <a:latin typeface="Microsoft YaHei" panose="020B0503020204020204" pitchFamily="34" charset="-122"/>
                <a:ea typeface="Microsoft YaHei" panose="020B0503020204020204" pitchFamily="34" charset="-122"/>
              </a:rPr>
              <a:t>,</a:t>
            </a:r>
            <a:r>
              <a:rPr lang="zh-CN" altLang="en-US" sz="1000" dirty="0">
                <a:solidFill>
                  <a:prstClr val="black"/>
                </a:solidFill>
                <a:latin typeface="Microsoft YaHei" panose="020B0503020204020204" pitchFamily="34" charset="-122"/>
                <a:ea typeface="Microsoft YaHei" panose="020B0503020204020204" pitchFamily="34" charset="-122"/>
              </a:rPr>
              <a:t> 广东省人民医院，消化内科，医师</a:t>
            </a:r>
          </a:p>
          <a:p>
            <a:pPr latinLnBrk="0">
              <a:lnSpc>
                <a:spcPct val="150000"/>
              </a:lnSpc>
            </a:pPr>
            <a:r>
              <a:rPr lang="zh-CN" altLang="en-US" sz="1000" dirty="0">
                <a:solidFill>
                  <a:prstClr val="black"/>
                </a:solidFill>
                <a:latin typeface="Microsoft YaHei" panose="020B0503020204020204" pitchFamily="34" charset="-122"/>
                <a:ea typeface="Microsoft YaHei" panose="020B0503020204020204" pitchFamily="34" charset="-122"/>
              </a:rPr>
              <a:t>2012-</a:t>
            </a:r>
            <a:r>
              <a:rPr lang="en-US" altLang="zh-CN" sz="1000" dirty="0">
                <a:solidFill>
                  <a:prstClr val="black"/>
                </a:solidFill>
                <a:latin typeface="Microsoft YaHei" panose="020B0503020204020204" pitchFamily="34" charset="-122"/>
                <a:ea typeface="Microsoft YaHei" panose="020B0503020204020204" pitchFamily="34" charset="-122"/>
              </a:rPr>
              <a:t>0</a:t>
            </a:r>
            <a:r>
              <a:rPr lang="zh-CN" altLang="en-US" sz="1000" dirty="0">
                <a:solidFill>
                  <a:prstClr val="black"/>
                </a:solidFill>
                <a:latin typeface="Microsoft YaHei" panose="020B0503020204020204" pitchFamily="34" charset="-122"/>
                <a:ea typeface="Microsoft YaHei" panose="020B0503020204020204" pitchFamily="34" charset="-122"/>
              </a:rPr>
              <a:t>8至2014-11, 广东省人民医院，博士后</a:t>
            </a:r>
          </a:p>
          <a:p>
            <a:pPr latinLnBrk="0">
              <a:lnSpc>
                <a:spcPct val="150000"/>
              </a:lnSpc>
            </a:pPr>
            <a:r>
              <a:rPr lang="zh-CN" altLang="en-US" sz="1000" dirty="0">
                <a:solidFill>
                  <a:prstClr val="black"/>
                </a:solidFill>
                <a:latin typeface="Microsoft YaHei" panose="020B0503020204020204" pitchFamily="34" charset="-122"/>
                <a:ea typeface="Microsoft YaHei" panose="020B0503020204020204" pitchFamily="34" charset="-122"/>
              </a:rPr>
              <a:t>2009-</a:t>
            </a:r>
            <a:r>
              <a:rPr lang="en-US" altLang="zh-CN" sz="1000" dirty="0">
                <a:solidFill>
                  <a:prstClr val="black"/>
                </a:solidFill>
                <a:latin typeface="Microsoft YaHei" panose="020B0503020204020204" pitchFamily="34" charset="-122"/>
                <a:ea typeface="Microsoft YaHei" panose="020B0503020204020204" pitchFamily="34" charset="-122"/>
              </a:rPr>
              <a:t>0</a:t>
            </a:r>
            <a:r>
              <a:rPr lang="zh-CN" altLang="en-US" sz="1000" dirty="0">
                <a:solidFill>
                  <a:prstClr val="black"/>
                </a:solidFill>
                <a:latin typeface="Microsoft YaHei" panose="020B0503020204020204" pitchFamily="34" charset="-122"/>
                <a:ea typeface="Microsoft YaHei" panose="020B0503020204020204" pitchFamily="34" charset="-122"/>
              </a:rPr>
              <a:t>9至2012-</a:t>
            </a:r>
            <a:r>
              <a:rPr lang="en-US" altLang="zh-CN" sz="1000" dirty="0">
                <a:solidFill>
                  <a:prstClr val="black"/>
                </a:solidFill>
                <a:latin typeface="Microsoft YaHei" panose="020B0503020204020204" pitchFamily="34" charset="-122"/>
                <a:ea typeface="Microsoft YaHei" panose="020B0503020204020204" pitchFamily="34" charset="-122"/>
              </a:rPr>
              <a:t>0</a:t>
            </a:r>
            <a:r>
              <a:rPr lang="zh-CN" altLang="en-US" sz="1000" dirty="0">
                <a:solidFill>
                  <a:prstClr val="black"/>
                </a:solidFill>
                <a:latin typeface="Microsoft YaHei" panose="020B0503020204020204" pitchFamily="34" charset="-122"/>
                <a:ea typeface="Microsoft YaHei" panose="020B0503020204020204" pitchFamily="34" charset="-122"/>
              </a:rPr>
              <a:t>6, 中山大学，消化内科学，博士</a:t>
            </a:r>
          </a:p>
          <a:p>
            <a:pPr lvl="0" eaLnBrk="1" hangingPunct="1">
              <a:defRPr/>
            </a:pPr>
            <a:endParaRPr lang="en-US" sz="1000" dirty="0">
              <a:solidFill>
                <a:prstClr val="black"/>
              </a:solidFill>
              <a:latin typeface="微软雅黑" panose="020B0503020204020204" charset="-122"/>
              <a:ea typeface="微软雅黑" panose="020B0503020204020204" charset="-122"/>
            </a:endParaRPr>
          </a:p>
        </p:txBody>
      </p:sp>
      <p:pic>
        <p:nvPicPr>
          <p:cNvPr id="13" name="图片 24"/>
          <p:cNvPicPr>
            <a:picLocks noChangeAspect="1"/>
          </p:cNvPicPr>
          <p:nvPr>
            <p:custDataLst>
              <p:tags r:id="rId14"/>
            </p:custDataLst>
          </p:nvPr>
        </p:nvPicPr>
        <p:blipFill>
          <a:blip r:embed="rId20" cstate="print"/>
          <a:srcRect t="3896" r="91544" b="3088"/>
          <a:stretch>
            <a:fillRect/>
          </a:stretch>
        </p:blipFill>
        <p:spPr bwMode="auto">
          <a:xfrm>
            <a:off x="1239884" y="3475519"/>
            <a:ext cx="309562" cy="358775"/>
          </a:xfrm>
          <a:prstGeom prst="rect">
            <a:avLst/>
          </a:prstGeom>
          <a:noFill/>
          <a:ln w="9525">
            <a:noFill/>
            <a:miter lim="800000"/>
            <a:headEnd/>
            <a:tailEnd/>
          </a:ln>
        </p:spPr>
      </p:pic>
      <p:sp>
        <p:nvSpPr>
          <p:cNvPr id="14" name="文本框 25"/>
          <p:cNvSpPr txBox="1">
            <a:spLocks noChangeArrowheads="1"/>
          </p:cNvSpPr>
          <p:nvPr>
            <p:custDataLst>
              <p:tags r:id="rId15"/>
            </p:custDataLst>
          </p:nvPr>
        </p:nvSpPr>
        <p:spPr bwMode="auto">
          <a:xfrm>
            <a:off x="1507838" y="3487027"/>
            <a:ext cx="894080" cy="30670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招生要求</a:t>
            </a:r>
          </a:p>
        </p:txBody>
      </p:sp>
      <p:pic>
        <p:nvPicPr>
          <p:cNvPr id="15" name="图片 24"/>
          <p:cNvPicPr>
            <a:picLocks noChangeAspect="1"/>
          </p:cNvPicPr>
          <p:nvPr>
            <p:custDataLst>
              <p:tags r:id="rId16"/>
            </p:custDataLst>
          </p:nvPr>
        </p:nvPicPr>
        <p:blipFill>
          <a:blip r:embed="rId20" cstate="print"/>
          <a:srcRect t="3896" r="91544" b="3088"/>
          <a:stretch>
            <a:fillRect/>
          </a:stretch>
        </p:blipFill>
        <p:spPr bwMode="auto">
          <a:xfrm>
            <a:off x="4414115" y="972107"/>
            <a:ext cx="309562" cy="358775"/>
          </a:xfrm>
          <a:prstGeom prst="rect">
            <a:avLst/>
          </a:prstGeom>
          <a:noFill/>
          <a:ln w="9525">
            <a:noFill/>
            <a:miter lim="800000"/>
            <a:headEnd/>
            <a:tailEnd/>
          </a:ln>
        </p:spPr>
      </p:pic>
      <p:sp>
        <p:nvSpPr>
          <p:cNvPr id="16" name="文本框 25"/>
          <p:cNvSpPr txBox="1">
            <a:spLocks noChangeArrowheads="1"/>
          </p:cNvSpPr>
          <p:nvPr>
            <p:custDataLst>
              <p:tags r:id="rId17"/>
            </p:custDataLst>
          </p:nvPr>
        </p:nvSpPr>
        <p:spPr bwMode="auto">
          <a:xfrm>
            <a:off x="4682069" y="983615"/>
            <a:ext cx="894080" cy="30670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科研工作</a:t>
            </a:r>
          </a:p>
        </p:txBody>
      </p:sp>
      <p:pic>
        <p:nvPicPr>
          <p:cNvPr id="2" name="图片 1" descr="4204">
            <a:extLst>
              <a:ext uri="{FF2B5EF4-FFF2-40B4-BE49-F238E27FC236}">
                <a16:creationId xmlns:a16="http://schemas.microsoft.com/office/drawing/2014/main" id="{99C6C432-FF0E-8C3E-18E0-D20F27A4DF6B}"/>
              </a:ext>
            </a:extLst>
          </p:cNvPr>
          <p:cNvPicPr>
            <a:picLocks noChangeAspect="1"/>
          </p:cNvPicPr>
          <p:nvPr/>
        </p:nvPicPr>
        <p:blipFill>
          <a:blip r:embed="rId21"/>
          <a:stretch>
            <a:fillRect/>
          </a:stretch>
        </p:blipFill>
        <p:spPr>
          <a:xfrm>
            <a:off x="44210" y="1013700"/>
            <a:ext cx="1195674" cy="1546350"/>
          </a:xfrm>
          <a:prstGeom prst="rect">
            <a:avLst/>
          </a:prstGeom>
        </p:spPr>
      </p:pic>
      <p:sp>
        <p:nvSpPr>
          <p:cNvPr id="3" name="文本框 13">
            <a:extLst>
              <a:ext uri="{FF2B5EF4-FFF2-40B4-BE49-F238E27FC236}">
                <a16:creationId xmlns:a16="http://schemas.microsoft.com/office/drawing/2014/main" id="{36353FE7-3D28-996D-CCA1-89560ADB5344}"/>
              </a:ext>
            </a:extLst>
          </p:cNvPr>
          <p:cNvSpPr txBox="1">
            <a:spLocks noChangeArrowheads="1"/>
          </p:cNvSpPr>
          <p:nvPr/>
        </p:nvSpPr>
        <p:spPr bwMode="auto">
          <a:xfrm>
            <a:off x="4414114" y="1301828"/>
            <a:ext cx="4802943" cy="3736407"/>
          </a:xfrm>
          <a:prstGeom prst="rect">
            <a:avLst/>
          </a:prstGeom>
          <a:noFill/>
          <a:ln w="9525">
            <a:noFill/>
            <a:miter lim="800000"/>
          </a:ln>
        </p:spPr>
        <p:txBody>
          <a:bodyPr wrap="square">
            <a:spAutoFit/>
          </a:bodyPr>
          <a:lstStyle/>
          <a:p>
            <a:pPr lvl="0" eaLnBrk="1" hangingPunct="1">
              <a:lnSpc>
                <a:spcPct val="120000"/>
              </a:lnSpc>
              <a:spcBef>
                <a:spcPts val="600"/>
              </a:spcBef>
              <a:defRPr/>
            </a:pPr>
            <a:r>
              <a:rPr kumimoji="0" lang="zh-CN" altLang="en-US" sz="9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研究</a:t>
            </a:r>
            <a:r>
              <a:rPr kumimoji="0" lang="zh-CN" altLang="en-US" sz="9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方向</a:t>
            </a:r>
            <a:r>
              <a:rPr lang="zh-CN" altLang="en-US" sz="900" dirty="0">
                <a:solidFill>
                  <a:prstClr val="black"/>
                </a:solidFill>
                <a:latin typeface="Microsoft YaHei" panose="020B0503020204020204" pitchFamily="34" charset="-122"/>
                <a:ea typeface="Microsoft YaHei" panose="020B0503020204020204" pitchFamily="34" charset="-122"/>
              </a:rPr>
              <a:t>：</a:t>
            </a:r>
            <a:r>
              <a:rPr lang="en-US" altLang="zh-CN" sz="900" dirty="0" smtClean="0">
                <a:solidFill>
                  <a:prstClr val="black"/>
                </a:solidFill>
                <a:latin typeface="Microsoft YaHei" panose="020B0503020204020204" pitchFamily="34" charset="-122"/>
                <a:ea typeface="Microsoft YaHei" panose="020B0503020204020204" pitchFamily="34" charset="-122"/>
                <a:sym typeface="+mn-ea"/>
              </a:rPr>
              <a:t>1</a:t>
            </a:r>
            <a:r>
              <a:rPr lang="en-US" altLang="zh-CN" sz="900" dirty="0">
                <a:solidFill>
                  <a:prstClr val="black"/>
                </a:solidFill>
                <a:latin typeface="Microsoft YaHei" panose="020B0503020204020204" pitchFamily="34" charset="-122"/>
                <a:ea typeface="Microsoft YaHei" panose="020B0503020204020204" pitchFamily="34" charset="-122"/>
                <a:sym typeface="+mn-ea"/>
              </a:rPr>
              <a:t>、</a:t>
            </a:r>
            <a:r>
              <a:rPr lang="zh-CN" altLang="en-US" sz="900" dirty="0">
                <a:solidFill>
                  <a:prstClr val="black"/>
                </a:solidFill>
                <a:latin typeface="Microsoft YaHei" panose="020B0503020204020204" pitchFamily="34" charset="-122"/>
                <a:ea typeface="Microsoft YaHei" panose="020B0503020204020204" pitchFamily="34" charset="-122"/>
                <a:sym typeface="+mn-ea"/>
              </a:rPr>
              <a:t>利用多种机器学习模型，整合临床特征、血液标志物、遗传因素、肠道微生物组、影像数据、等多尺度信息多源数据，建立</a:t>
            </a:r>
            <a:r>
              <a:rPr lang="zh-CN" altLang="en-US" sz="900" dirty="0" smtClean="0">
                <a:solidFill>
                  <a:prstClr val="black"/>
                </a:solidFill>
                <a:latin typeface="Microsoft YaHei" panose="020B0503020204020204" pitchFamily="34" charset="-122"/>
                <a:ea typeface="Microsoft YaHei" panose="020B0503020204020204" pitchFamily="34" charset="-122"/>
                <a:sym typeface="+mn-ea"/>
              </a:rPr>
              <a:t>预测肠道疾病发病</a:t>
            </a:r>
            <a:r>
              <a:rPr lang="zh-CN" altLang="en-US" sz="900" dirty="0">
                <a:solidFill>
                  <a:prstClr val="black"/>
                </a:solidFill>
                <a:latin typeface="Microsoft YaHei" panose="020B0503020204020204" pitchFamily="34" charset="-122"/>
                <a:ea typeface="Microsoft YaHei" panose="020B0503020204020204" pitchFamily="34" charset="-122"/>
                <a:sym typeface="+mn-ea"/>
              </a:rPr>
              <a:t>和进展的精准预测模型及预警体系；</a:t>
            </a:r>
            <a:r>
              <a:rPr lang="en-US" altLang="zh-CN" sz="900" dirty="0">
                <a:solidFill>
                  <a:prstClr val="black"/>
                </a:solidFill>
                <a:latin typeface="Microsoft YaHei" panose="020B0503020204020204" pitchFamily="34" charset="-122"/>
                <a:ea typeface="Microsoft YaHei" panose="020B0503020204020204" pitchFamily="34" charset="-122"/>
                <a:sym typeface="+mn-ea"/>
              </a:rPr>
              <a:t>2、通过单细胞测序、空间转录组、三维基因图谱等高通量分析技术挖掘肠道疾病特异细胞亚群及其空间分布，筛选鉴定肠道疾病关键基因并阐明其三维调控网络</a:t>
            </a:r>
            <a:r>
              <a:rPr lang="zh-CN" altLang="en-US" sz="900" dirty="0">
                <a:solidFill>
                  <a:prstClr val="black"/>
                </a:solidFill>
                <a:latin typeface="Microsoft YaHei" panose="020B0503020204020204" pitchFamily="34" charset="-122"/>
                <a:ea typeface="Microsoft YaHei" panose="020B0503020204020204" pitchFamily="34" charset="-122"/>
                <a:sym typeface="+mn-ea"/>
              </a:rPr>
              <a:t>；</a:t>
            </a:r>
            <a:r>
              <a:rPr lang="en-US" altLang="zh-CN" sz="900" dirty="0">
                <a:solidFill>
                  <a:prstClr val="black"/>
                </a:solidFill>
                <a:latin typeface="Microsoft YaHei" panose="020B0503020204020204" pitchFamily="34" charset="-122"/>
                <a:ea typeface="Microsoft YaHei" panose="020B0503020204020204" pitchFamily="34" charset="-122"/>
                <a:sym typeface="+mn-ea"/>
              </a:rPr>
              <a:t>3、针对有临床应用前景的分子诊断标记物和治疗靶点，研发具备靶向性能的载药工程化外泌体</a:t>
            </a:r>
            <a:r>
              <a:rPr lang="zh-CN" altLang="en-US" sz="900" dirty="0">
                <a:solidFill>
                  <a:prstClr val="black"/>
                </a:solidFill>
                <a:latin typeface="Microsoft YaHei" panose="020B0503020204020204" pitchFamily="34" charset="-122"/>
                <a:ea typeface="Microsoft YaHei" panose="020B0503020204020204" pitchFamily="34" charset="-122"/>
                <a:sym typeface="+mn-ea"/>
              </a:rPr>
              <a:t>。</a:t>
            </a:r>
            <a:endParaRPr lang="en-US" altLang="zh-CN" sz="900" dirty="0">
              <a:solidFill>
                <a:prstClr val="black"/>
              </a:solidFill>
              <a:latin typeface="Microsoft YaHei" panose="020B0503020204020204" pitchFamily="34" charset="-122"/>
              <a:ea typeface="Microsoft YaHei" panose="020B0503020204020204" pitchFamily="34" charset="-122"/>
              <a:sym typeface="+mn-ea"/>
            </a:endParaRPr>
          </a:p>
          <a:p>
            <a:pPr lvl="0">
              <a:lnSpc>
                <a:spcPct val="120000"/>
              </a:lnSpc>
              <a:spcBef>
                <a:spcPts val="600"/>
              </a:spcBef>
              <a:defRPr/>
            </a:pPr>
            <a:r>
              <a:rPr kumimoji="0" lang="zh-CN" altLang="en-US" sz="9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主要</a:t>
            </a:r>
            <a:r>
              <a:rPr kumimoji="0" lang="zh-CN" altLang="en-US" sz="9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业绩</a:t>
            </a:r>
            <a:r>
              <a:rPr lang="zh-CN" altLang="en-US" sz="900" dirty="0">
                <a:solidFill>
                  <a:prstClr val="black"/>
                </a:solidFill>
                <a:latin typeface="Microsoft YaHei" panose="020B0503020204020204" pitchFamily="34" charset="-122"/>
                <a:ea typeface="Microsoft YaHei" panose="020B0503020204020204" pitchFamily="34" charset="-122"/>
              </a:rPr>
              <a:t>：</a:t>
            </a:r>
            <a:r>
              <a:rPr kumimoji="0" lang="zh-CN" altLang="en-US" sz="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近年</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以项目负责人主持国家省部级课题</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项，其中国家科技部高端外国专家引进计划</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项，国自然</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项，近</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年以（共同）第一</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通讯作者在</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国际四大顶级医学期刊英国医学杂志</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9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The BMJ</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、柳叶刀</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9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The Lancet</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子刊（封面文章）、消化领域顶级期刊</a:t>
            </a:r>
            <a:r>
              <a:rPr kumimoji="0" lang="en-US" altLang="zh-CN" sz="9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Gut</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9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Hepatology</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等发表</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SCI</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论文</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32</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篇，单篇最高</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39.89</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分 </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9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The BMJ</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2020)</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，近</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年累计影响因子超</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300</a:t>
            </a:r>
            <a:r>
              <a:rPr kumimoji="0" lang="zh-CN" altLang="en-US"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分。申请</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国家发明专利</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8</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项</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已授权一项</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。受邀参加美国消化病年会（</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DDW</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）等国际顶级会议演讲</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次，获</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Travel Grant Award 4</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项，美国胃肠病学院（</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ACG</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）年会</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Presidential Poster Award 1</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次（</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Top 5%</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）。研究成果其被</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NEJM</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900" b="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The BMJ</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专题述评，被</a:t>
            </a:r>
            <a:r>
              <a:rPr kumimoji="0" lang="en-US" altLang="zh-CN" sz="9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Nature Reviews Gastroenterology &amp; Hepatology</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9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European Heart Journal</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等</a:t>
            </a:r>
            <a:r>
              <a:rPr lang="zh-CN" altLang="en-US" sz="900" dirty="0">
                <a:solidFill>
                  <a:prstClr val="black"/>
                </a:solidFill>
                <a:latin typeface="Microsoft YaHei" panose="020B0503020204020204" pitchFamily="34" charset="-122"/>
                <a:ea typeface="Microsoft YaHei" panose="020B0503020204020204" pitchFamily="34" charset="-122"/>
              </a:rPr>
              <a:t>引用，在</a:t>
            </a:r>
            <a:r>
              <a:rPr lang="en-US" altLang="zh-CN" sz="900" dirty="0" err="1">
                <a:solidFill>
                  <a:prstClr val="black"/>
                </a:solidFill>
                <a:latin typeface="Microsoft YaHei" panose="020B0503020204020204" pitchFamily="34" charset="-122"/>
                <a:ea typeface="Microsoft YaHei" panose="020B0503020204020204" pitchFamily="34" charset="-122"/>
              </a:rPr>
              <a:t>Medscience</a:t>
            </a:r>
            <a:r>
              <a:rPr lang="zh-CN" altLang="en-US" sz="900" dirty="0">
                <a:solidFill>
                  <a:prstClr val="black"/>
                </a:solidFill>
                <a:latin typeface="Microsoft YaHei" panose="020B0503020204020204" pitchFamily="34" charset="-122"/>
                <a:ea typeface="Microsoft YaHei" panose="020B0503020204020204" pitchFamily="34" charset="-122"/>
              </a:rPr>
              <a:t>评选的</a:t>
            </a:r>
            <a:r>
              <a:rPr lang="en-US" altLang="zh-CN" sz="900" dirty="0">
                <a:solidFill>
                  <a:prstClr val="black"/>
                </a:solidFill>
                <a:latin typeface="Microsoft YaHei" panose="020B0503020204020204" pitchFamily="34" charset="-122"/>
                <a:ea typeface="Microsoft YaHei" panose="020B0503020204020204" pitchFamily="34" charset="-122"/>
              </a:rPr>
              <a:t>2020</a:t>
            </a:r>
            <a:r>
              <a:rPr lang="zh-CN" altLang="en-US" sz="900" dirty="0">
                <a:solidFill>
                  <a:prstClr val="black"/>
                </a:solidFill>
                <a:latin typeface="Microsoft YaHei" panose="020B0503020204020204" pitchFamily="34" charset="-122"/>
                <a:ea typeface="Microsoft YaHei" panose="020B0503020204020204" pitchFamily="34" charset="-122"/>
              </a:rPr>
              <a:t>年度全球心血管领域研究进展排名</a:t>
            </a:r>
            <a:r>
              <a:rPr lang="en-US" altLang="zh-CN" sz="900" dirty="0">
                <a:solidFill>
                  <a:prstClr val="black"/>
                </a:solidFill>
                <a:latin typeface="Microsoft YaHei" panose="020B0503020204020204" pitchFamily="34" charset="-122"/>
                <a:ea typeface="Microsoft YaHei" panose="020B0503020204020204" pitchFamily="34" charset="-122"/>
              </a:rPr>
              <a:t>TOP1</a:t>
            </a:r>
            <a:r>
              <a:rPr lang="zh-CN" altLang="en-US" sz="900" dirty="0">
                <a:solidFill>
                  <a:prstClr val="black"/>
                </a:solidFill>
                <a:latin typeface="Microsoft YaHei" panose="020B0503020204020204" pitchFamily="34" charset="-122"/>
                <a:ea typeface="Microsoft YaHei" panose="020B0503020204020204" pitchFamily="34" charset="-122"/>
              </a:rPr>
              <a:t>，并</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入选全球学者库发布的</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2020</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年度中国消化领域高价值国际论文排行榜（第</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31</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位）及四大顶级医学期刊中国学者影响力排行榜（第</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51</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位）</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被</a:t>
            </a:r>
            <a:r>
              <a:rPr kumimoji="0" lang="en-US" altLang="zh-CN" sz="9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cs typeface="+mn-cs"/>
              </a:rPr>
              <a:t>HClinicalResearch</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列为</a:t>
            </a:r>
            <a:r>
              <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2022</a:t>
            </a:r>
            <a:r>
              <a:rPr kumimoji="0" lang="zh-CN" alt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年我国消化领域最具影响力学者之一。</a:t>
            </a:r>
          </a:p>
          <a:p>
            <a:pPr lvl="0">
              <a:lnSpc>
                <a:spcPct val="120000"/>
              </a:lnSpc>
              <a:spcBef>
                <a:spcPts val="600"/>
              </a:spcBef>
              <a:defRPr/>
            </a:pPr>
            <a:r>
              <a:rPr kumimoji="0" lang="zh-CN" altLang="en-US" sz="9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研究资助（在</a:t>
            </a:r>
            <a:r>
              <a:rPr kumimoji="0" lang="zh-CN" altLang="en-US" sz="9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研）</a:t>
            </a:r>
            <a:r>
              <a:rPr lang="zh-CN" altLang="en-US" sz="900" dirty="0" smtClean="0">
                <a:solidFill>
                  <a:prstClr val="black"/>
                </a:solidFill>
                <a:latin typeface="Microsoft YaHei" panose="020B0503020204020204" pitchFamily="34" charset="-122"/>
                <a:ea typeface="Microsoft YaHei" panose="020B0503020204020204" pitchFamily="34" charset="-122"/>
              </a:rPr>
              <a:t> ：</a:t>
            </a:r>
            <a:r>
              <a:rPr lang="zh-CN" altLang="en-US" sz="900" dirty="0" smtClean="0">
                <a:solidFill>
                  <a:prstClr val="black"/>
                </a:solidFill>
                <a:latin typeface="Microsoft YaHei" panose="020B0503020204020204" pitchFamily="34" charset="-122"/>
                <a:ea typeface="Microsoft YaHei" panose="020B0503020204020204" pitchFamily="34" charset="-122"/>
                <a:sym typeface="+mn-ea"/>
              </a:rPr>
              <a:t>国家</a:t>
            </a:r>
            <a:r>
              <a:rPr lang="zh-CN" altLang="en-US" sz="900" dirty="0">
                <a:solidFill>
                  <a:prstClr val="black"/>
                </a:solidFill>
                <a:latin typeface="Microsoft YaHei" panose="020B0503020204020204" pitchFamily="34" charset="-122"/>
                <a:ea typeface="Microsoft YaHei" panose="020B0503020204020204" pitchFamily="34" charset="-122"/>
                <a:sym typeface="+mn-ea"/>
              </a:rPr>
              <a:t>自然科学基金面上项目（</a:t>
            </a:r>
            <a:r>
              <a:rPr lang="en-US" altLang="zh-CN" sz="900" dirty="0">
                <a:solidFill>
                  <a:prstClr val="black"/>
                </a:solidFill>
                <a:latin typeface="Microsoft YaHei" panose="020B0503020204020204" pitchFamily="34" charset="-122"/>
                <a:ea typeface="Microsoft YaHei" panose="020B0503020204020204" pitchFamily="34" charset="-122"/>
                <a:sym typeface="+mn-ea"/>
              </a:rPr>
              <a:t>55</a:t>
            </a:r>
            <a:r>
              <a:rPr lang="zh-CN" altLang="en-US" sz="900" dirty="0">
                <a:solidFill>
                  <a:prstClr val="black"/>
                </a:solidFill>
                <a:latin typeface="Microsoft YaHei" panose="020B0503020204020204" pitchFamily="34" charset="-122"/>
                <a:ea typeface="Microsoft YaHei" panose="020B0503020204020204" pitchFamily="34" charset="-122"/>
                <a:sym typeface="+mn-ea"/>
              </a:rPr>
              <a:t>万</a:t>
            </a:r>
            <a:r>
              <a:rPr lang="en-US" altLang="zh-CN" sz="900" dirty="0">
                <a:solidFill>
                  <a:prstClr val="black"/>
                </a:solidFill>
                <a:latin typeface="Microsoft YaHei" panose="020B0503020204020204" pitchFamily="34" charset="-122"/>
                <a:ea typeface="Microsoft YaHei" panose="020B0503020204020204" pitchFamily="34" charset="-122"/>
                <a:sym typeface="+mn-ea"/>
              </a:rPr>
              <a:t>)</a:t>
            </a:r>
            <a:r>
              <a:rPr lang="zh-CN" altLang="en-US" sz="900" dirty="0">
                <a:solidFill>
                  <a:prstClr val="black"/>
                </a:solidFill>
                <a:latin typeface="Microsoft YaHei" panose="020B0503020204020204" pitchFamily="34" charset="-122"/>
                <a:ea typeface="Microsoft YaHei" panose="020B0503020204020204" pitchFamily="34" charset="-122"/>
                <a:sym typeface="+mn-ea"/>
              </a:rPr>
              <a:t>；国家科技部高端外国专家引进计划</a:t>
            </a:r>
            <a:r>
              <a:rPr lang="en-US" altLang="zh-CN" sz="900" dirty="0">
                <a:solidFill>
                  <a:prstClr val="black"/>
                </a:solidFill>
                <a:latin typeface="Microsoft YaHei" panose="020B0503020204020204" pitchFamily="34" charset="-122"/>
                <a:ea typeface="Microsoft YaHei" panose="020B0503020204020204" pitchFamily="34" charset="-122"/>
                <a:sym typeface="+mn-ea"/>
              </a:rPr>
              <a:t>1</a:t>
            </a:r>
            <a:r>
              <a:rPr lang="zh-CN" altLang="en-US" sz="900" dirty="0">
                <a:solidFill>
                  <a:prstClr val="black"/>
                </a:solidFill>
                <a:latin typeface="Microsoft YaHei" panose="020B0503020204020204" pitchFamily="34" charset="-122"/>
                <a:ea typeface="Microsoft YaHei" panose="020B0503020204020204" pitchFamily="34" charset="-122"/>
                <a:sym typeface="+mn-ea"/>
              </a:rPr>
              <a:t>项</a:t>
            </a:r>
            <a:r>
              <a:rPr lang="en-US" altLang="zh-CN" sz="900" dirty="0">
                <a:solidFill>
                  <a:prstClr val="black"/>
                </a:solidFill>
                <a:latin typeface="Microsoft YaHei" panose="020B0503020204020204" pitchFamily="34" charset="-122"/>
                <a:ea typeface="Microsoft YaHei" panose="020B0503020204020204" pitchFamily="34" charset="-122"/>
                <a:sym typeface="+mn-ea"/>
              </a:rPr>
              <a:t>(40</a:t>
            </a:r>
            <a:r>
              <a:rPr lang="zh-CN" altLang="en-US" sz="900" dirty="0">
                <a:solidFill>
                  <a:prstClr val="black"/>
                </a:solidFill>
                <a:latin typeface="Microsoft YaHei" panose="020B0503020204020204" pitchFamily="34" charset="-122"/>
                <a:ea typeface="Microsoft YaHei" panose="020B0503020204020204" pitchFamily="34" charset="-122"/>
                <a:sym typeface="+mn-ea"/>
              </a:rPr>
              <a:t>万</a:t>
            </a:r>
            <a:r>
              <a:rPr lang="en-US" altLang="zh-CN" sz="900" dirty="0">
                <a:solidFill>
                  <a:prstClr val="black"/>
                </a:solidFill>
                <a:latin typeface="Microsoft YaHei" panose="020B0503020204020204" pitchFamily="34" charset="-122"/>
                <a:ea typeface="Microsoft YaHei" panose="020B0503020204020204" pitchFamily="34" charset="-122"/>
                <a:sym typeface="+mn-ea"/>
              </a:rPr>
              <a:t>)</a:t>
            </a:r>
            <a:r>
              <a:rPr lang="zh-CN" altLang="en-US" sz="900" dirty="0">
                <a:solidFill>
                  <a:prstClr val="black"/>
                </a:solidFill>
                <a:latin typeface="Microsoft YaHei" panose="020B0503020204020204" pitchFamily="34" charset="-122"/>
                <a:ea typeface="Microsoft YaHei" panose="020B0503020204020204" pitchFamily="34" charset="-122"/>
                <a:sym typeface="+mn-ea"/>
              </a:rPr>
              <a:t>；广东省自然科学基金杰出青年项目（</a:t>
            </a:r>
            <a:r>
              <a:rPr lang="en-US" altLang="zh-CN" sz="900" dirty="0">
                <a:solidFill>
                  <a:prstClr val="black"/>
                </a:solidFill>
                <a:latin typeface="Microsoft YaHei" panose="020B0503020204020204" pitchFamily="34" charset="-122"/>
                <a:ea typeface="Microsoft YaHei" panose="020B0503020204020204" pitchFamily="34" charset="-122"/>
                <a:sym typeface="+mn-ea"/>
              </a:rPr>
              <a:t>100</a:t>
            </a:r>
            <a:r>
              <a:rPr lang="zh-CN" altLang="en-US" sz="900" dirty="0">
                <a:solidFill>
                  <a:prstClr val="black"/>
                </a:solidFill>
                <a:latin typeface="Microsoft YaHei" panose="020B0503020204020204" pitchFamily="34" charset="-122"/>
                <a:ea typeface="Microsoft YaHei" panose="020B0503020204020204" pitchFamily="34" charset="-122"/>
                <a:sym typeface="+mn-ea"/>
              </a:rPr>
              <a:t>万）；广东省人民医院杰出青年项目（</a:t>
            </a:r>
            <a:r>
              <a:rPr lang="en-US" altLang="zh-CN" sz="900" dirty="0">
                <a:solidFill>
                  <a:prstClr val="black"/>
                </a:solidFill>
                <a:latin typeface="Microsoft YaHei" panose="020B0503020204020204" pitchFamily="34" charset="-122"/>
                <a:ea typeface="Microsoft YaHei" panose="020B0503020204020204" pitchFamily="34" charset="-122"/>
                <a:sym typeface="+mn-ea"/>
              </a:rPr>
              <a:t>400</a:t>
            </a:r>
            <a:r>
              <a:rPr lang="zh-CN" altLang="en-US" sz="900" dirty="0">
                <a:solidFill>
                  <a:prstClr val="black"/>
                </a:solidFill>
                <a:latin typeface="Microsoft YaHei" panose="020B0503020204020204" pitchFamily="34" charset="-122"/>
                <a:ea typeface="Microsoft YaHei" panose="020B0503020204020204" pitchFamily="34" charset="-122"/>
                <a:sym typeface="+mn-ea"/>
              </a:rPr>
              <a:t>万）；广东省人民医院高层次人才引进经费（</a:t>
            </a:r>
            <a:r>
              <a:rPr lang="en-US" altLang="zh-CN" sz="900" dirty="0">
                <a:solidFill>
                  <a:prstClr val="black"/>
                </a:solidFill>
                <a:latin typeface="Microsoft YaHei" panose="020B0503020204020204" pitchFamily="34" charset="-122"/>
                <a:ea typeface="Microsoft YaHei" panose="020B0503020204020204" pitchFamily="34" charset="-122"/>
                <a:sym typeface="+mn-ea"/>
              </a:rPr>
              <a:t>200</a:t>
            </a:r>
            <a:r>
              <a:rPr lang="zh-CN" altLang="en-US" sz="900" dirty="0">
                <a:solidFill>
                  <a:prstClr val="black"/>
                </a:solidFill>
                <a:latin typeface="Microsoft YaHei" panose="020B0503020204020204" pitchFamily="34" charset="-122"/>
                <a:ea typeface="Microsoft YaHei" panose="020B0503020204020204" pitchFamily="34" charset="-122"/>
                <a:sym typeface="+mn-ea"/>
              </a:rPr>
              <a:t>万）；广东省人民医院优秀青年培育项目（</a:t>
            </a:r>
            <a:r>
              <a:rPr lang="en-US" altLang="zh-CN" sz="900" dirty="0">
                <a:solidFill>
                  <a:prstClr val="black"/>
                </a:solidFill>
                <a:latin typeface="Microsoft YaHei" panose="020B0503020204020204" pitchFamily="34" charset="-122"/>
                <a:ea typeface="Microsoft YaHei" panose="020B0503020204020204" pitchFamily="34" charset="-122"/>
                <a:sym typeface="+mn-ea"/>
              </a:rPr>
              <a:t>150</a:t>
            </a:r>
            <a:r>
              <a:rPr lang="zh-CN" altLang="en-US" sz="900" dirty="0">
                <a:solidFill>
                  <a:prstClr val="black"/>
                </a:solidFill>
                <a:latin typeface="Microsoft YaHei" panose="020B0503020204020204" pitchFamily="34" charset="-122"/>
                <a:ea typeface="Microsoft YaHei" panose="020B0503020204020204" pitchFamily="34" charset="-122"/>
                <a:sym typeface="+mn-ea"/>
              </a:rPr>
              <a:t>万）；广东省科学技术厅“海外名师”项目（</a:t>
            </a:r>
            <a:r>
              <a:rPr lang="en-US" altLang="zh-CN" sz="900" dirty="0">
                <a:solidFill>
                  <a:prstClr val="black"/>
                </a:solidFill>
                <a:latin typeface="Microsoft YaHei" panose="020B0503020204020204" pitchFamily="34" charset="-122"/>
                <a:ea typeface="Microsoft YaHei" panose="020B0503020204020204" pitchFamily="34" charset="-122"/>
                <a:sym typeface="+mn-ea"/>
              </a:rPr>
              <a:t>5</a:t>
            </a:r>
            <a:r>
              <a:rPr lang="zh-CN" altLang="en-US" sz="900" dirty="0">
                <a:solidFill>
                  <a:prstClr val="black"/>
                </a:solidFill>
                <a:latin typeface="Microsoft YaHei" panose="020B0503020204020204" pitchFamily="34" charset="-122"/>
                <a:ea typeface="Microsoft YaHei" panose="020B0503020204020204" pitchFamily="34" charset="-122"/>
                <a:sym typeface="+mn-ea"/>
              </a:rPr>
              <a:t>万）。</a:t>
            </a:r>
            <a:endParaRPr lang="en-US" altLang="zh-CN" sz="900" dirty="0">
              <a:solidFill>
                <a:prstClr val="black"/>
              </a:solidFill>
              <a:latin typeface="Microsoft YaHei" panose="020B0503020204020204" pitchFamily="34" charset="-122"/>
              <a:ea typeface="Microsoft YaHei" panose="020B0503020204020204" pitchFamily="34" charset="-122"/>
              <a:sym typeface="+mn-ea"/>
            </a:endParaRPr>
          </a:p>
        </p:txBody>
      </p:sp>
      <p:sp>
        <p:nvSpPr>
          <p:cNvPr id="5" name="文本框 12">
            <a:extLst>
              <a:ext uri="{FF2B5EF4-FFF2-40B4-BE49-F238E27FC236}">
                <a16:creationId xmlns:a16="http://schemas.microsoft.com/office/drawing/2014/main" id="{AE3AC826-69E3-6D0A-9336-7E5B0223D8FD}"/>
              </a:ext>
            </a:extLst>
          </p:cNvPr>
          <p:cNvSpPr txBox="1">
            <a:spLocks noChangeArrowheads="1"/>
          </p:cNvSpPr>
          <p:nvPr/>
        </p:nvSpPr>
        <p:spPr bwMode="auto">
          <a:xfrm>
            <a:off x="8084" y="2696587"/>
            <a:ext cx="1260903" cy="1184683"/>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Tel: 15018479255</a:t>
            </a:r>
          </a:p>
          <a:p>
            <a:pPr marL="0" marR="0" lvl="0" indent="0" algn="l" defTabSz="914400" rtl="0" eaLnBrk="1" fontAlgn="base" latinLnBrk="0" hangingPunct="1">
              <a:lnSpc>
                <a:spcPct val="120000"/>
              </a:lnSpc>
              <a:spcBef>
                <a:spcPct val="0"/>
              </a:spcBef>
              <a:spcAft>
                <a:spcPct val="0"/>
              </a:spcAft>
              <a:buClrTx/>
              <a:buSzTx/>
              <a:buFontTx/>
              <a:buNone/>
              <a:defRPr/>
            </a:pPr>
            <a:r>
              <a:rPr lang="en-US" altLang="zh-CN" sz="1000" dirty="0">
                <a:solidFill>
                  <a:prstClr val="black"/>
                </a:solidFill>
                <a:latin typeface="Microsoft YaHei" panose="020B0503020204020204" pitchFamily="34" charset="-122"/>
                <a:ea typeface="Microsoft YaHei" panose="020B0503020204020204" pitchFamily="34" charset="-122"/>
              </a:rPr>
              <a:t>Office</a:t>
            </a:r>
            <a:r>
              <a:rPr lang="zh-CN" altLang="en-US" sz="1000" dirty="0">
                <a:solidFill>
                  <a:prstClr val="black"/>
                </a:solidFill>
                <a:latin typeface="Microsoft YaHei" panose="020B0503020204020204" pitchFamily="34" charset="-122"/>
                <a:ea typeface="Microsoft YaHei" panose="020B0503020204020204" pitchFamily="34" charset="-122"/>
              </a:rPr>
              <a:t>：</a:t>
            </a:r>
            <a:r>
              <a:rPr lang="zh-CN" altLang="en-US" sz="1000" dirty="0">
                <a:solidFill>
                  <a:prstClr val="black"/>
                </a:solidFill>
                <a:latin typeface="微软雅黑" panose="020B0503020204020204" charset="-122"/>
                <a:ea typeface="微软雅黑" panose="020B0503020204020204" charset="-122"/>
              </a:rPr>
              <a:t>广东省人民医院主体楼</a:t>
            </a:r>
            <a:r>
              <a:rPr lang="en-US" altLang="zh-CN" sz="1000" dirty="0">
                <a:solidFill>
                  <a:prstClr val="black"/>
                </a:solidFill>
                <a:latin typeface="微软雅黑" panose="020B0503020204020204" charset="-122"/>
                <a:ea typeface="微软雅黑" panose="020B0503020204020204" charset="-122"/>
              </a:rPr>
              <a:t>9</a:t>
            </a:r>
            <a:r>
              <a:rPr lang="zh-CN" altLang="en-US" sz="1000" dirty="0">
                <a:solidFill>
                  <a:prstClr val="black"/>
                </a:solidFill>
                <a:latin typeface="微软雅黑" panose="020B0503020204020204" charset="-122"/>
                <a:ea typeface="微软雅黑" panose="020B0503020204020204" charset="-122"/>
              </a:rPr>
              <a:t>楼消化内科办公室</a:t>
            </a:r>
            <a:endParaRPr kumimoji="0" lang="en-US" altLang="zh-CN" sz="1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0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cs typeface="+mn-cs"/>
              </a:rPr>
              <a:t>Email:chenhao@gdph.org.cn</a:t>
            </a:r>
            <a:endParaRPr kumimoji="0" lang="zh-CN" altLang="en-US" sz="1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4" name="文本框 3">
            <a:extLst>
              <a:ext uri="{FF2B5EF4-FFF2-40B4-BE49-F238E27FC236}">
                <a16:creationId xmlns:a16="http://schemas.microsoft.com/office/drawing/2014/main" id="{22D4B7F4-9509-6137-910D-769046371D8B}"/>
              </a:ext>
            </a:extLst>
          </p:cNvPr>
          <p:cNvSpPr txBox="1"/>
          <p:nvPr/>
        </p:nvSpPr>
        <p:spPr>
          <a:xfrm>
            <a:off x="1268987" y="3943209"/>
            <a:ext cx="2728930" cy="769441"/>
          </a:xfrm>
          <a:prstGeom prst="rect">
            <a:avLst/>
          </a:prstGeom>
          <a:noFill/>
        </p:spPr>
        <p:txBody>
          <a:bodyPr wrap="square" rtlCol="0">
            <a:spAutoFit/>
          </a:bodyPr>
          <a:lstStyle/>
          <a:p>
            <a:r>
              <a:rPr lang="zh-CN" altLang="en-US" sz="1000" dirty="0">
                <a:solidFill>
                  <a:prstClr val="black"/>
                </a:solidFill>
                <a:latin typeface="Microsoft YaHei" panose="020B0503020204020204" pitchFamily="34" charset="-122"/>
                <a:ea typeface="Microsoft YaHei" panose="020B0503020204020204" pitchFamily="34" charset="-122"/>
              </a:rPr>
              <a:t>性格开朗，积极上进，肯吃苦，热爱集体，热爱专业，有一定临床及科研基础及良好的英文能力</a:t>
            </a:r>
            <a:endParaRPr lang="en-US" altLang="zh-CN" sz="1000" dirty="0">
              <a:solidFill>
                <a:prstClr val="black"/>
              </a:solidFill>
              <a:latin typeface="Microsoft YaHei" panose="020B0503020204020204" pitchFamily="34" charset="-122"/>
              <a:ea typeface="Microsoft YaHei" panose="020B0503020204020204" pitchFamily="34" charset="-122"/>
            </a:endParaRPr>
          </a:p>
          <a:p>
            <a:endParaRPr lang="zh-CN" alt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564fb56-e65b-41eb-9595-7a3c2595a0b5"/>
  <p:tag name="COMMONDATA" val="eyJoZGlkIjoiM2M3YzM3ZjZjZmFlMzU2YzhjNmNhMzdmYzRjMDIzOTA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2782"/>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2782"/>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82"/>
  <p:tag name="KSO_WM_TAG_VERSION" val="1.0"/>
  <p:tag name="KSO_WM_BEAUTIFY_FLAG" val="#wm#"/>
  <p:tag name="KSO_WM_TEMPLATE_THUMBS_INDEX" val="1、9、12、16、19、22"/>
</p:tagLst>
</file>

<file path=ppt/tags/tag5.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2782_2"/>
  <p:tag name="KSO_WM_TAG_VERSION" val="1.0"/>
  <p:tag name="KSO_WM_TEMPLATE_INDEX" val="20182782"/>
  <p:tag name="KSO_WM_TEMPLATE_CATEGORY" val="custo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rgbClr val="000000"/>
      </a:dk1>
      <a:lt1>
        <a:srgbClr val="FFFFFF"/>
      </a:lt1>
      <a:dk2>
        <a:srgbClr val="1F497D"/>
      </a:dk2>
      <a:lt2>
        <a:srgbClr val="EEECE1"/>
      </a:lt2>
      <a:accent1>
        <a:srgbClr val="2F5EB0"/>
      </a:accent1>
      <a:accent2>
        <a:srgbClr val="FFFFFF"/>
      </a:accent2>
      <a:accent3>
        <a:srgbClr val="404040"/>
      </a:accent3>
      <a:accent4>
        <a:srgbClr val="000000"/>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607</Words>
  <Application>Microsoft Office PowerPoint</Application>
  <PresentationFormat>全屏显示(16:9)</PresentationFormat>
  <Paragraphs>21</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黑体</vt:lpstr>
      <vt:lpstr>宋体</vt:lpstr>
      <vt:lpstr>Microsoft YaHei</vt:lpstr>
      <vt:lpstr>Microsoft YaHei</vt:lpstr>
      <vt:lpstr>Arial</vt:lpstr>
      <vt:lpstr>Calibri</vt:lpstr>
      <vt:lpstr>1_Office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netuser</dc:creator>
  <cp:lastModifiedBy>Lenovo</cp:lastModifiedBy>
  <cp:revision>26</cp:revision>
  <dcterms:created xsi:type="dcterms:W3CDTF">2018-09-13T03:06:00Z</dcterms:created>
  <dcterms:modified xsi:type="dcterms:W3CDTF">2023-03-26T12:05:54Z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B5507E3BF708449DAC3C53918EC2E1C7</vt:lpwstr>
  </property>
</Properties>
</file>