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Lst>
  <p:sldSz cx="9144000" cy="5143500" type="screen16x9"/>
  <p:notesSz cx="7103745" cy="10234295"/>
  <p:custDataLst>
    <p:tags r:id="rId8"/>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210" d="100"/>
          <a:sy n="210" d="100"/>
        </p:scale>
        <p:origin x="100" y="124"/>
      </p:cViewPr>
      <p:guideLst>
        <p:guide orient="horz" pos="162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endParaRPr lang="zh-CN" altLang="en-US" dirty="0"/>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a:t>单击此处编辑标题</a:t>
            </a:r>
            <a:endParaRPr lang="zh-CN" altLang="en-US" dirty="0"/>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a:t>单击此处编辑母版标题样式</a:t>
            </a:r>
            <a:endParaRPr lang="zh-CN" altLang="en-US"/>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a:t>单击此处编辑母版标题样式</a:t>
            </a:r>
            <a:endParaRPr lang="zh-CN" altLang="en-US"/>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a:t>单击此处编辑标题</a:t>
            </a:r>
            <a:endParaRPr lang="zh-CN" altLang="en-US" dirty="0"/>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a:t>单击此处编辑标题</a:t>
            </a:r>
            <a:endParaRPr lang="zh-CN" altLang="en-US" dirty="0"/>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3.xml"/><Relationship Id="rId13" Type="http://schemas.openxmlformats.org/officeDocument/2006/relationships/tags" Target="../tags/tag2.xml"/><Relationship Id="rId12" Type="http://schemas.openxmlformats.org/officeDocument/2006/relationships/tags" Target="../tags/tag1.xml"/><Relationship Id="rId11" Type="http://schemas.openxmlformats.org/officeDocument/2006/relationships/image" Target="../media/image5.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image" Target="../media/image6.emf"/><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2" Type="http://schemas.openxmlformats.org/officeDocument/2006/relationships/notesSlide" Target="../notesSlides/notesSlide1.xml"/><Relationship Id="rId21" Type="http://schemas.openxmlformats.org/officeDocument/2006/relationships/slideLayout" Target="../slideLayouts/slideLayout2.xml"/><Relationship Id="rId20" Type="http://schemas.openxmlformats.org/officeDocument/2006/relationships/tags" Target="../tags/tag21.xml"/><Relationship Id="rId2" Type="http://schemas.openxmlformats.org/officeDocument/2006/relationships/tags" Target="../tags/tag5.xml"/><Relationship Id="rId19" Type="http://schemas.openxmlformats.org/officeDocument/2006/relationships/image" Target="../media/image7.jpeg"/><Relationship Id="rId18" Type="http://schemas.openxmlformats.org/officeDocument/2006/relationships/tags" Target="../tags/tag20.xml"/><Relationship Id="rId17" Type="http://schemas.openxmlformats.org/officeDocument/2006/relationships/tags" Target="../tags/tag19.xml"/><Relationship Id="rId16" Type="http://schemas.openxmlformats.org/officeDocument/2006/relationships/tags" Target="../tags/tag18.xml"/><Relationship Id="rId15" Type="http://schemas.openxmlformats.org/officeDocument/2006/relationships/tags" Target="../tags/tag17.xml"/><Relationship Id="rId14" Type="http://schemas.openxmlformats.org/officeDocument/2006/relationships/tags" Target="../tags/tag16.xml"/><Relationship Id="rId13" Type="http://schemas.openxmlformats.org/officeDocument/2006/relationships/tags" Target="../tags/tag15.xml"/><Relationship Id="rId12" Type="http://schemas.openxmlformats.org/officeDocument/2006/relationships/tags" Target="../tags/tag14.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custDataLst>
              <p:tags r:id="rId1"/>
            </p:custDataLst>
          </p:nvPr>
        </p:nvSpPr>
        <p:spPr>
          <a:xfrm>
            <a:off x="1227455" y="0"/>
            <a:ext cx="7916545" cy="1178758"/>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2"/>
            </p:custDataLst>
          </p:nvPr>
        </p:nvSpPr>
        <p:spPr bwMode="auto">
          <a:xfrm>
            <a:off x="1327150" y="8890"/>
            <a:ext cx="1098156" cy="463550"/>
          </a:xfrm>
          <a:prstGeom prst="rect">
            <a:avLst/>
          </a:prstGeom>
          <a:noFill/>
          <a:ln w="9525">
            <a:noFill/>
            <a:miter lim="800000"/>
          </a:ln>
        </p:spPr>
        <p:txBody>
          <a:bodyPr>
            <a:noAutofit/>
            <a:scene3d>
              <a:camera prst="orthographicFront"/>
              <a:lightRig rig="threePt" dir="t"/>
            </a:scene3d>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吴佩娜</a:t>
            </a:r>
            <a:endPar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sp>
        <p:nvSpPr>
          <p:cNvPr id="23" name="文本框 22"/>
          <p:cNvSpPr txBox="1"/>
          <p:nvPr>
            <p:custDataLst>
              <p:tags r:id="rId3"/>
            </p:custDataLst>
          </p:nvPr>
        </p:nvSpPr>
        <p:spPr>
          <a:xfrm>
            <a:off x="2197795" y="10483"/>
            <a:ext cx="5251450" cy="307777"/>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主任医师、教授，硕士生导师</a:t>
            </a:r>
            <a:endParaRPr kumimoji="0" lang="zh-CN" altLang="en-US" sz="14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8" name="文本框 7"/>
          <p:cNvSpPr txBox="1"/>
          <p:nvPr>
            <p:custDataLst>
              <p:tags r:id="rId4"/>
            </p:custDataLst>
          </p:nvPr>
        </p:nvSpPr>
        <p:spPr>
          <a:xfrm>
            <a:off x="2157081" y="318240"/>
            <a:ext cx="7124065" cy="557530"/>
          </a:xfrm>
          <a:prstGeom prst="rect">
            <a:avLst/>
          </a:prstGeom>
          <a:noFill/>
        </p:spPr>
        <p:txBody>
          <a:bodyPr wrap="square">
            <a:noAutofit/>
          </a:bodyPr>
          <a:lstStyle/>
          <a:p>
            <a:pPr eaLnBrk="1" fontAlgn="auto" hangingPunct="1">
              <a:lnSpc>
                <a:spcPct val="150000"/>
              </a:lnSpc>
              <a:spcBef>
                <a:spcPts val="0"/>
              </a:spcBef>
              <a:spcAft>
                <a:spcPts val="0"/>
              </a:spcAft>
              <a:defRPr/>
            </a:pPr>
            <a:r>
              <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广东省人民医院 头颈五官疾病诊疗中心副主任，耳科主任</a:t>
            </a:r>
            <a:endParaRPr kumimoji="0" lang="en-US" altLang="zh-CN"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a:p>
            <a:pPr eaLnBrk="1" fontAlgn="auto" hangingPunct="1">
              <a:lnSpc>
                <a:spcPct val="150000"/>
              </a:lnSpc>
              <a:spcBef>
                <a:spcPts val="0"/>
              </a:spcBef>
              <a:spcAft>
                <a:spcPts val="0"/>
              </a:spcAft>
              <a:defRPr/>
            </a:pPr>
            <a:r>
              <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中华医学会耳鼻喉头颈外科分會临床耳科学组委员，国家卫计委耳科学重点实验室专家委员会委员，广东省医师协会耳科学组首届组长。</a:t>
            </a:r>
            <a:endPar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17413" name="文本框 12"/>
          <p:cNvSpPr txBox="1">
            <a:spLocks noChangeArrowheads="1"/>
          </p:cNvSpPr>
          <p:nvPr>
            <p:custDataLst>
              <p:tags r:id="rId5"/>
            </p:custDataLst>
          </p:nvPr>
        </p:nvSpPr>
        <p:spPr bwMode="auto">
          <a:xfrm>
            <a:off x="-35935" y="3003550"/>
            <a:ext cx="1228090" cy="1179830"/>
          </a:xfrm>
          <a:prstGeom prst="rect">
            <a:avLst/>
          </a:prstGeom>
          <a:noFill/>
          <a:ln w="9525">
            <a:noFill/>
            <a:miter lim="800000"/>
          </a:ln>
        </p:spPr>
        <p:txBody>
          <a:bodyPr wrap="square">
            <a:noAutofit/>
          </a:bodyPr>
          <a:lstStyle/>
          <a:p>
            <a:pPr marL="0" marR="0" lvl="0" indent="0" algn="l" defTabSz="914400" rtl="0" eaLnBrk="1" fontAlgn="base" latinLnBrk="0" hangingPunct="1">
              <a:lnSpc>
                <a:spcPct val="120000"/>
              </a:lnSpc>
              <a:spcBef>
                <a:spcPct val="0"/>
              </a:spcBef>
              <a:spcAft>
                <a:spcPct val="0"/>
              </a:spcAft>
              <a:buClrTx/>
              <a:buSzTx/>
              <a:buFontTx/>
              <a:buNone/>
              <a:defRPr/>
            </a:pPr>
            <a:r>
              <a:rPr lang="zh-CN" altLang="en-US" sz="1000" dirty="0">
                <a:solidFill>
                  <a:prstClr val="black"/>
                </a:solidFill>
                <a:latin typeface="微软雅黑" panose="020B0503020204020204" charset="-122"/>
                <a:ea typeface="微软雅黑" panose="020B0503020204020204" charset="-122"/>
              </a:rPr>
              <a:t>科室</a:t>
            </a:r>
            <a:r>
              <a:rPr lang="en-US" altLang="zh-CN" sz="1000" dirty="0">
                <a:solidFill>
                  <a:prstClr val="black"/>
                </a:solidFill>
                <a:latin typeface="微软雅黑" panose="020B0503020204020204" charset="-122"/>
                <a:ea typeface="微软雅黑" panose="020B0503020204020204" charset="-122"/>
              </a:rPr>
              <a:t>/</a:t>
            </a:r>
            <a:r>
              <a:rPr lang="zh-CN" altLang="zh-CN" sz="1000" dirty="0">
                <a:solidFill>
                  <a:prstClr val="black"/>
                </a:solidFill>
                <a:latin typeface="微软雅黑" panose="020B0503020204020204" charset="-122"/>
                <a:ea typeface="微软雅黑" panose="020B0503020204020204" charset="-122"/>
              </a:rPr>
              <a:t>部门</a:t>
            </a:r>
            <a:r>
              <a:rPr lang="en-US" altLang="zh-CN" sz="1000" dirty="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耳科</a:t>
            </a: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endParaRPr lang="en-US" altLang="zh-CN" sz="1000" dirty="0">
              <a:solidFill>
                <a:prstClr val="black"/>
              </a:solidFill>
              <a:latin typeface="微软雅黑" panose="020B0503020204020204" charset="-122"/>
              <a:ea typeface="微软雅黑" panose="020B0503020204020204" charset="-122"/>
            </a:endParaRPr>
          </a:p>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en-US"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邮箱</a:t>
            </a:r>
            <a:r>
              <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wpnent@163.com</a:t>
            </a:r>
            <a:endParaRPr kumimoji="0" lang="en-US" altLang="zh-CN" sz="10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7411" name="图片 7"/>
          <p:cNvPicPr>
            <a:picLocks noChangeAspect="1"/>
          </p:cNvPicPr>
          <p:nvPr>
            <p:custDataLst>
              <p:tags r:id="rId6"/>
            </p:custDataLst>
          </p:nvPr>
        </p:nvPicPr>
        <p:blipFill>
          <a:blip r:embed="rId7" cstate="print"/>
          <a:srcRect t="3896" r="91544" b="3088"/>
          <a:stretch>
            <a:fillRect/>
          </a:stretch>
        </p:blipFill>
        <p:spPr bwMode="auto">
          <a:xfrm>
            <a:off x="1257393" y="1208788"/>
            <a:ext cx="309562" cy="358775"/>
          </a:xfrm>
          <a:prstGeom prst="rect">
            <a:avLst/>
          </a:prstGeom>
          <a:solidFill>
            <a:schemeClr val="accent6">
              <a:lumMod val="75000"/>
            </a:schemeClr>
          </a:solidFill>
          <a:ln w="9525">
            <a:noFill/>
            <a:miter lim="800000"/>
            <a:headEnd/>
            <a:tailEnd/>
          </a:ln>
        </p:spPr>
      </p:pic>
      <p:sp>
        <p:nvSpPr>
          <p:cNvPr id="17412" name="文本框 11"/>
          <p:cNvSpPr txBox="1">
            <a:spLocks noChangeArrowheads="1"/>
          </p:cNvSpPr>
          <p:nvPr>
            <p:custDataLst>
              <p:tags r:id="rId8"/>
            </p:custDataLst>
          </p:nvPr>
        </p:nvSpPr>
        <p:spPr bwMode="auto">
          <a:xfrm>
            <a:off x="1457010" y="1490307"/>
            <a:ext cx="2289810" cy="553998"/>
          </a:xfrm>
          <a:prstGeom prst="rect">
            <a:avLst/>
          </a:prstGeom>
          <a:noFill/>
          <a:ln w="9525">
            <a:noFill/>
            <a:miter lim="800000"/>
          </a:ln>
        </p:spPr>
        <p:txBody>
          <a:bodyPr wrap="square">
            <a:spAutoFit/>
          </a:bodyPr>
          <a:lstStyle/>
          <a:p>
            <a:pPr lvl="0" eaLnBrk="1" hangingPunct="1">
              <a:lnSpc>
                <a:spcPct val="150000"/>
              </a:lnSpc>
              <a:defRPr/>
            </a:pPr>
            <a:r>
              <a:rPr lang="zh-CN" altLang="en-US" sz="1200" dirty="0">
                <a:solidFill>
                  <a:prstClr val="black"/>
                </a:solidFill>
                <a:latin typeface="微软雅黑" panose="020B0503020204020204" charset="-122"/>
                <a:ea typeface="微软雅黑" panose="020B0503020204020204" charset="-122"/>
                <a:sym typeface="+mn-ea"/>
              </a:rPr>
              <a:t>临床医学</a:t>
            </a:r>
            <a:r>
              <a:rPr lang="zh-CN" altLang="en-US" sz="1200" dirty="0">
                <a:solidFill>
                  <a:prstClr val="black"/>
                </a:solidFill>
                <a:latin typeface="微软雅黑" panose="020B0503020204020204" charset="-122"/>
                <a:ea typeface="微软雅黑" panose="020B0503020204020204" charset="-122"/>
              </a:rPr>
              <a:t>专业型硕士：</a:t>
            </a:r>
            <a:r>
              <a:rPr lang="en-US" altLang="zh-CN" sz="1200" dirty="0">
                <a:solidFill>
                  <a:prstClr val="black"/>
                </a:solidFill>
                <a:latin typeface="微软雅黑" panose="020B0503020204020204" charset="-122"/>
                <a:ea typeface="微软雅黑" panose="020B0503020204020204" charset="-122"/>
              </a:rPr>
              <a:t>1</a:t>
            </a:r>
            <a:r>
              <a:rPr lang="zh-CN" altLang="en-US" sz="1200" dirty="0">
                <a:solidFill>
                  <a:prstClr val="black"/>
                </a:solidFill>
                <a:latin typeface="微软雅黑" panose="020B0503020204020204" charset="-122"/>
                <a:ea typeface="微软雅黑" panose="020B0503020204020204" charset="-122"/>
              </a:rPr>
              <a:t>名</a:t>
            </a:r>
            <a:endParaRPr lang="en-US" altLang="zh-CN" sz="1200" dirty="0">
              <a:solidFill>
                <a:prstClr val="black"/>
              </a:solidFill>
              <a:latin typeface="微软雅黑" panose="020B0503020204020204" charset="-122"/>
              <a:ea typeface="微软雅黑" panose="020B0503020204020204" charset="-122"/>
            </a:endParaRPr>
          </a:p>
          <a:p>
            <a:pPr lvl="0" eaLnBrk="1" hangingPunct="1">
              <a:defRPr/>
            </a:pPr>
            <a:endParaRPr lang="en-US" altLang="zh-CN" sz="1200" dirty="0">
              <a:solidFill>
                <a:prstClr val="black"/>
              </a:solidFill>
              <a:latin typeface="微软雅黑" panose="020B0503020204020204" charset="-122"/>
              <a:ea typeface="微软雅黑" panose="020B0503020204020204" charset="-122"/>
            </a:endParaRPr>
          </a:p>
        </p:txBody>
      </p:sp>
      <p:sp>
        <p:nvSpPr>
          <p:cNvPr id="17421" name="文本框 17"/>
          <p:cNvSpPr txBox="1">
            <a:spLocks noChangeArrowheads="1"/>
          </p:cNvSpPr>
          <p:nvPr>
            <p:custDataLst>
              <p:tags r:id="rId9"/>
            </p:custDataLst>
          </p:nvPr>
        </p:nvSpPr>
        <p:spPr bwMode="auto">
          <a:xfrm>
            <a:off x="1517515" y="1215473"/>
            <a:ext cx="3187910" cy="306705"/>
          </a:xfrm>
          <a:prstGeom prst="rect">
            <a:avLst/>
          </a:prstGeom>
          <a:noFill/>
          <a:ln w="9525">
            <a:noFill/>
            <a:miter lim="800000"/>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2023</a:t>
            </a: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年</a:t>
            </a: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招生计划</a:t>
            </a:r>
            <a:endPar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sp>
        <p:nvSpPr>
          <p:cNvPr id="11" name="文本框 21"/>
          <p:cNvSpPr txBox="1">
            <a:spLocks noChangeArrowheads="1"/>
          </p:cNvSpPr>
          <p:nvPr>
            <p:custDataLst>
              <p:tags r:id="rId10"/>
            </p:custDataLst>
          </p:nvPr>
        </p:nvSpPr>
        <p:spPr bwMode="auto">
          <a:xfrm>
            <a:off x="5273040" y="-8890"/>
            <a:ext cx="3771265" cy="261354"/>
          </a:xfrm>
          <a:prstGeom prst="rect">
            <a:avLst/>
          </a:prstGeom>
          <a:noFill/>
          <a:ln w="9525">
            <a:noFill/>
            <a:miter lim="800000"/>
          </a:ln>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endPar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17422" name="图片 24"/>
          <p:cNvPicPr>
            <a:picLocks noChangeAspect="1"/>
          </p:cNvPicPr>
          <p:nvPr>
            <p:custDataLst>
              <p:tags r:id="rId11"/>
            </p:custDataLst>
          </p:nvPr>
        </p:nvPicPr>
        <p:blipFill>
          <a:blip r:embed="rId7" cstate="print"/>
          <a:srcRect t="3896" r="91544" b="3088"/>
          <a:stretch>
            <a:fillRect/>
          </a:stretch>
        </p:blipFill>
        <p:spPr bwMode="auto">
          <a:xfrm>
            <a:off x="1245067" y="1918481"/>
            <a:ext cx="309562" cy="358775"/>
          </a:xfrm>
          <a:prstGeom prst="rect">
            <a:avLst/>
          </a:prstGeom>
          <a:noFill/>
          <a:ln w="9525">
            <a:noFill/>
            <a:miter lim="800000"/>
            <a:headEnd/>
            <a:tailEnd/>
          </a:ln>
        </p:spPr>
      </p:pic>
      <p:sp>
        <p:nvSpPr>
          <p:cNvPr id="17423" name="文本框 25"/>
          <p:cNvSpPr txBox="1">
            <a:spLocks noChangeArrowheads="1"/>
          </p:cNvSpPr>
          <p:nvPr>
            <p:custDataLst>
              <p:tags r:id="rId12"/>
            </p:custDataLst>
          </p:nvPr>
        </p:nvSpPr>
        <p:spPr bwMode="auto">
          <a:xfrm>
            <a:off x="1528923" y="1937562"/>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工作经历</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2" name="文本框 11"/>
          <p:cNvSpPr txBox="1">
            <a:spLocks noChangeArrowheads="1"/>
          </p:cNvSpPr>
          <p:nvPr>
            <p:custDataLst>
              <p:tags r:id="rId13"/>
            </p:custDataLst>
          </p:nvPr>
        </p:nvSpPr>
        <p:spPr bwMode="auto">
          <a:xfrm>
            <a:off x="1457009" y="2241970"/>
            <a:ext cx="3202575" cy="1892826"/>
          </a:xfrm>
          <a:prstGeom prst="rect">
            <a:avLst/>
          </a:prstGeom>
          <a:noFill/>
          <a:ln w="9525">
            <a:noFill/>
            <a:miter lim="800000"/>
          </a:ln>
        </p:spPr>
        <p:txBody>
          <a:bodyPr wrap="square">
            <a:spAutoFit/>
          </a:bodyPr>
          <a:lstStyle/>
          <a:p>
            <a:pPr lvl="0" eaLnBrk="1" hangingPunct="1">
              <a:defRPr/>
            </a:pPr>
            <a:r>
              <a:rPr lang="en-US" altLang="zh-CN" sz="900" dirty="0">
                <a:solidFill>
                  <a:prstClr val="black"/>
                </a:solidFill>
                <a:latin typeface="微软雅黑" panose="020B0503020204020204" charset="-122"/>
                <a:ea typeface="微软雅黑" panose="020B0503020204020204" charset="-122"/>
              </a:rPr>
              <a:t>1982~1988</a:t>
            </a:r>
            <a:r>
              <a:rPr lang="zh-CN" altLang="en-US" sz="900" dirty="0">
                <a:solidFill>
                  <a:prstClr val="black"/>
                </a:solidFill>
                <a:latin typeface="微软雅黑" panose="020B0503020204020204" charset="-122"/>
                <a:ea typeface="微软雅黑" panose="020B0503020204020204" charset="-122"/>
              </a:rPr>
              <a:t>：上海医科大学医学系医学专业读书；</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1988~1993</a:t>
            </a:r>
            <a:r>
              <a:rPr lang="zh-CN" altLang="en-US" sz="900" dirty="0">
                <a:solidFill>
                  <a:prstClr val="black"/>
                </a:solidFill>
                <a:latin typeface="微软雅黑" panose="020B0503020204020204" charset="-122"/>
                <a:ea typeface="微软雅黑" panose="020B0503020204020204" charset="-122"/>
              </a:rPr>
              <a:t>：广东省人民医院耳鼻喉科住院医师；</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1993~1999</a:t>
            </a:r>
            <a:r>
              <a:rPr lang="zh-CN" altLang="en-US" sz="900" dirty="0">
                <a:solidFill>
                  <a:prstClr val="black"/>
                </a:solidFill>
                <a:latin typeface="微软雅黑" panose="020B0503020204020204" charset="-122"/>
                <a:ea typeface="微软雅黑" panose="020B0503020204020204" charset="-122"/>
              </a:rPr>
              <a:t>：广东省人民医院耳鼻喉科主治医师；</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1999~2004</a:t>
            </a:r>
            <a:r>
              <a:rPr lang="zh-CN" altLang="en-US" sz="900" dirty="0">
                <a:solidFill>
                  <a:prstClr val="black"/>
                </a:solidFill>
                <a:latin typeface="微软雅黑" panose="020B0503020204020204" charset="-122"/>
                <a:ea typeface="微软雅黑" panose="020B0503020204020204" charset="-122"/>
              </a:rPr>
              <a:t>：广东省人民医院耳鼻喉科副主任医师；</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2004~</a:t>
            </a:r>
            <a:r>
              <a:rPr lang="zh-CN" altLang="en-US" sz="900" dirty="0">
                <a:solidFill>
                  <a:prstClr val="black"/>
                </a:solidFill>
                <a:latin typeface="微软雅黑" panose="020B0503020204020204" charset="-122"/>
                <a:ea typeface="微软雅黑" panose="020B0503020204020204" charset="-122"/>
              </a:rPr>
              <a:t>至今</a:t>
            </a:r>
            <a:r>
              <a:rPr lang="en-US" altLang="zh-CN" sz="900" dirty="0">
                <a:solidFill>
                  <a:prstClr val="black"/>
                </a:solidFill>
                <a:latin typeface="微软雅黑" panose="020B0503020204020204" charset="-122"/>
                <a:ea typeface="微软雅黑" panose="020B0503020204020204" charset="-122"/>
              </a:rPr>
              <a:t>:</a:t>
            </a:r>
            <a:r>
              <a:rPr lang="zh-CN" altLang="en-US" sz="900" dirty="0">
                <a:solidFill>
                  <a:prstClr val="black"/>
                </a:solidFill>
                <a:latin typeface="微软雅黑" panose="020B0503020204020204" charset="-122"/>
                <a:ea typeface="微软雅黑" panose="020B0503020204020204" charset="-122"/>
              </a:rPr>
              <a:t>广东省人民医院耳鼻喉科主任医师。</a:t>
            </a:r>
            <a:br>
              <a:rPr lang="zh-CN" altLang="en-US" sz="900" dirty="0">
                <a:solidFill>
                  <a:prstClr val="black"/>
                </a:solidFill>
                <a:latin typeface="微软雅黑" panose="020B0503020204020204" charset="-122"/>
                <a:ea typeface="微软雅黑" panose="020B0503020204020204" charset="-122"/>
              </a:rPr>
            </a:br>
            <a:r>
              <a:rPr lang="zh-CN" altLang="en-US" sz="900" dirty="0">
                <a:solidFill>
                  <a:prstClr val="black"/>
                </a:solidFill>
                <a:latin typeface="微软雅黑" panose="020B0503020204020204" charset="-122"/>
                <a:ea typeface="微软雅黑" panose="020B0503020204020204" charset="-122"/>
              </a:rPr>
              <a:t>        期间</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2000~2001</a:t>
            </a:r>
            <a:r>
              <a:rPr lang="zh-CN" altLang="en-US" sz="900" dirty="0">
                <a:solidFill>
                  <a:prstClr val="black"/>
                </a:solidFill>
                <a:latin typeface="微软雅黑" panose="020B0503020204020204" charset="-122"/>
                <a:ea typeface="微软雅黑" panose="020B0503020204020204" charset="-122"/>
              </a:rPr>
              <a:t>：中山大学在职研究生，</a:t>
            </a:r>
            <a:r>
              <a:rPr lang="en-US" altLang="zh-CN" sz="900" dirty="0">
                <a:solidFill>
                  <a:prstClr val="black"/>
                </a:solidFill>
                <a:latin typeface="微软雅黑" panose="020B0503020204020204" charset="-122"/>
                <a:ea typeface="微软雅黑" panose="020B0503020204020204" charset="-122"/>
              </a:rPr>
              <a:t>2003</a:t>
            </a:r>
            <a:r>
              <a:rPr lang="zh-CN" altLang="en-US" sz="900" dirty="0">
                <a:solidFill>
                  <a:prstClr val="black"/>
                </a:solidFill>
                <a:latin typeface="微软雅黑" panose="020B0503020204020204" charset="-122"/>
                <a:ea typeface="微软雅黑" panose="020B0503020204020204" charset="-122"/>
              </a:rPr>
              <a:t>年获耳鼻喉医学硕士学位；</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2001~2002</a:t>
            </a:r>
            <a:r>
              <a:rPr lang="zh-CN" altLang="en-US" sz="900" dirty="0">
                <a:solidFill>
                  <a:prstClr val="black"/>
                </a:solidFill>
                <a:latin typeface="微软雅黑" panose="020B0503020204020204" charset="-122"/>
                <a:ea typeface="微软雅黑" panose="020B0503020204020204" charset="-122"/>
              </a:rPr>
              <a:t>：复旦大学眼耳鼻喉科医院王正敏院士耳显微高新技术中心接受专门培训；</a:t>
            </a:r>
            <a:br>
              <a:rPr lang="zh-CN" altLang="en-US" sz="900" dirty="0">
                <a:solidFill>
                  <a:prstClr val="black"/>
                </a:solidFill>
                <a:latin typeface="微软雅黑" panose="020B0503020204020204" charset="-122"/>
                <a:ea typeface="微软雅黑" panose="020B0503020204020204" charset="-122"/>
              </a:rPr>
            </a:br>
            <a:r>
              <a:rPr lang="en-US" altLang="zh-CN" sz="900" dirty="0">
                <a:solidFill>
                  <a:prstClr val="black"/>
                </a:solidFill>
                <a:latin typeface="微软雅黑" panose="020B0503020204020204" charset="-122"/>
                <a:ea typeface="微软雅黑" panose="020B0503020204020204" charset="-122"/>
              </a:rPr>
              <a:t>2004.07~2005.03</a:t>
            </a:r>
            <a:r>
              <a:rPr lang="zh-CN" altLang="en-US" sz="900" dirty="0">
                <a:solidFill>
                  <a:prstClr val="black"/>
                </a:solidFill>
                <a:latin typeface="微软雅黑" panose="020B0503020204020204" charset="-122"/>
                <a:ea typeface="微软雅黑" panose="020B0503020204020204" charset="-122"/>
              </a:rPr>
              <a:t>：公派赴日本访问学者。先后于澳大利亚墨尔本大学皇家外科学院及德国慕尼黑大学耳聋疾病与听觉植入专题学习</a:t>
            </a:r>
            <a:r>
              <a:rPr lang="zh-CN" altLang="en-US" sz="900" b="0" i="0" dirty="0">
                <a:solidFill>
                  <a:srgbClr val="666666"/>
                </a:solidFill>
                <a:effectLst/>
                <a:latin typeface="Arial" panose="020B0604020202020204" pitchFamily="34" charset="0"/>
              </a:rPr>
              <a:t>。</a:t>
            </a:r>
            <a:endParaRPr lang="en-US" sz="700" dirty="0">
              <a:solidFill>
                <a:prstClr val="black"/>
              </a:solidFill>
              <a:latin typeface="微软雅黑" panose="020B0503020204020204" charset="-122"/>
              <a:ea typeface="微软雅黑" panose="020B0503020204020204" charset="-122"/>
            </a:endParaRPr>
          </a:p>
        </p:txBody>
      </p:sp>
      <p:pic>
        <p:nvPicPr>
          <p:cNvPr id="13" name="图片 24"/>
          <p:cNvPicPr>
            <a:picLocks noChangeAspect="1"/>
          </p:cNvPicPr>
          <p:nvPr>
            <p:custDataLst>
              <p:tags r:id="rId14"/>
            </p:custDataLst>
          </p:nvPr>
        </p:nvPicPr>
        <p:blipFill>
          <a:blip r:embed="rId7" cstate="print"/>
          <a:srcRect t="3896" r="91544" b="3088"/>
          <a:stretch>
            <a:fillRect/>
          </a:stretch>
        </p:blipFill>
        <p:spPr bwMode="auto">
          <a:xfrm>
            <a:off x="1252660" y="4166649"/>
            <a:ext cx="309562" cy="358775"/>
          </a:xfrm>
          <a:prstGeom prst="rect">
            <a:avLst/>
          </a:prstGeom>
          <a:noFill/>
          <a:ln w="9525">
            <a:noFill/>
            <a:miter lim="800000"/>
            <a:headEnd/>
            <a:tailEnd/>
          </a:ln>
        </p:spPr>
      </p:pic>
      <p:sp>
        <p:nvSpPr>
          <p:cNvPr id="14" name="文本框 25"/>
          <p:cNvSpPr txBox="1">
            <a:spLocks noChangeArrowheads="1"/>
          </p:cNvSpPr>
          <p:nvPr>
            <p:custDataLst>
              <p:tags r:id="rId15"/>
            </p:custDataLst>
          </p:nvPr>
        </p:nvSpPr>
        <p:spPr bwMode="auto">
          <a:xfrm>
            <a:off x="1517515" y="4179108"/>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5" name="图片 24"/>
          <p:cNvPicPr>
            <a:picLocks noChangeAspect="1"/>
          </p:cNvPicPr>
          <p:nvPr>
            <p:custDataLst>
              <p:tags r:id="rId16"/>
            </p:custDataLst>
          </p:nvPr>
        </p:nvPicPr>
        <p:blipFill>
          <a:blip r:embed="rId7" cstate="print"/>
          <a:srcRect t="3896" r="91544" b="3088"/>
          <a:stretch>
            <a:fillRect/>
          </a:stretch>
        </p:blipFill>
        <p:spPr bwMode="auto">
          <a:xfrm>
            <a:off x="4721384" y="1215473"/>
            <a:ext cx="309562" cy="358775"/>
          </a:xfrm>
          <a:prstGeom prst="rect">
            <a:avLst/>
          </a:prstGeom>
          <a:noFill/>
          <a:ln w="9525">
            <a:noFill/>
            <a:miter lim="800000"/>
            <a:headEnd/>
            <a:tailEnd/>
          </a:ln>
        </p:spPr>
      </p:pic>
      <p:sp>
        <p:nvSpPr>
          <p:cNvPr id="16" name="文本框 25"/>
          <p:cNvSpPr txBox="1">
            <a:spLocks noChangeArrowheads="1"/>
          </p:cNvSpPr>
          <p:nvPr>
            <p:custDataLst>
              <p:tags r:id="rId17"/>
            </p:custDataLst>
          </p:nvPr>
        </p:nvSpPr>
        <p:spPr bwMode="auto">
          <a:xfrm>
            <a:off x="4970280" y="1183602"/>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7414" name="文本框 13"/>
          <p:cNvSpPr txBox="1">
            <a:spLocks noChangeArrowheads="1"/>
          </p:cNvSpPr>
          <p:nvPr>
            <p:custDataLst>
              <p:tags r:id="rId18"/>
            </p:custDataLst>
          </p:nvPr>
        </p:nvSpPr>
        <p:spPr bwMode="auto">
          <a:xfrm>
            <a:off x="4799106" y="1546845"/>
            <a:ext cx="4245199" cy="3109826"/>
          </a:xfrm>
          <a:prstGeom prst="rect">
            <a:avLst/>
          </a:prstGeom>
          <a:noFill/>
          <a:ln w="9525">
            <a:noFill/>
            <a:miter lim="800000"/>
          </a:ln>
        </p:spPr>
        <p:txBody>
          <a:bodyPr wrap="square">
            <a:spAutoFit/>
          </a:bodyPr>
          <a:lstStyle/>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rPr>
              <a:t>研究方向：</a:t>
            </a:r>
            <a:r>
              <a:rPr lang="zh-CN" altLang="en-US" sz="900" dirty="0">
                <a:solidFill>
                  <a:prstClr val="black"/>
                </a:solidFill>
                <a:latin typeface="微软雅黑" panose="020B0503020204020204" charset="-122"/>
                <a:ea typeface="微软雅黑" panose="020B0503020204020204" charset="-122"/>
              </a:rPr>
              <a:t>耳及相关疾病的诊疗。擅长耳显微耳神经外科，聋病的诊治及听觉植入。卫生部国家人工耳蜗助残项目指定复筛及手术医生之一。广东省人民医院国产人工耳蜗临床实验项目负责人。 对耳聋、眩晕、面瘫、耳畸型、耳流液、耳鸣、侧颅底肿瘤的诊治及儿童听力筛查和干预有较深刻体会。</a:t>
            </a:r>
            <a:endParaRPr lang="zh-CN" altLang="en-US"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rPr>
              <a:t>学术团体任职：</a:t>
            </a:r>
            <a:endParaRPr lang="zh-CN" altLang="en-US" sz="900" b="1"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dirty="0">
                <a:solidFill>
                  <a:prstClr val="black"/>
                </a:solidFill>
                <a:latin typeface="微软雅黑" panose="020B0503020204020204" charset="-122"/>
                <a:ea typeface="微软雅黑" panose="020B0503020204020204" charset="-122"/>
              </a:rPr>
              <a:t>中华医学会耳鼻喉头颈外科分会全国听力学组专家成员。广东省残疾人康复学会听力残疾专业委员会副主任委员。广东省康复医学会听力言语康复学会常委 。中华医学会耳鼻喉头颈外科分会广州分会委员。广东省优生优育协会听力专业委员会专家委员。</a:t>
            </a:r>
            <a:endParaRPr lang="en-US" altLang="zh-CN"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en-US" altLang="zh-CN" sz="900" dirty="0">
                <a:solidFill>
                  <a:prstClr val="black"/>
                </a:solidFill>
                <a:latin typeface="微软雅黑" panose="020B0503020204020204" charset="-122"/>
                <a:ea typeface="微软雅黑" panose="020B0503020204020204" charset="-122"/>
              </a:rPr>
              <a:t>《</a:t>
            </a:r>
            <a:r>
              <a:rPr lang="zh-CN" altLang="en-US" sz="900" dirty="0">
                <a:solidFill>
                  <a:prstClr val="black"/>
                </a:solidFill>
                <a:latin typeface="微软雅黑" panose="020B0503020204020204" charset="-122"/>
                <a:ea typeface="微软雅黑" panose="020B0503020204020204" charset="-122"/>
              </a:rPr>
              <a:t>中国眼耳鼻喉科杂志</a:t>
            </a:r>
            <a:r>
              <a:rPr lang="en-US" altLang="zh-CN" sz="900" dirty="0">
                <a:solidFill>
                  <a:prstClr val="black"/>
                </a:solidFill>
                <a:latin typeface="微软雅黑" panose="020B0503020204020204" charset="-122"/>
                <a:ea typeface="微软雅黑" panose="020B0503020204020204" charset="-122"/>
              </a:rPr>
              <a:t>》</a:t>
            </a:r>
            <a:r>
              <a:rPr lang="zh-CN" altLang="en-US" sz="900" dirty="0">
                <a:solidFill>
                  <a:prstClr val="black"/>
                </a:solidFill>
                <a:latin typeface="微软雅黑" panose="020B0503020204020204" charset="-122"/>
                <a:ea typeface="微软雅黑" panose="020B0503020204020204" charset="-122"/>
              </a:rPr>
              <a:t>第二界编辑委员会委员。</a:t>
            </a:r>
            <a:endParaRPr lang="en-US" altLang="zh-CN"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rPr>
              <a:t>主要成绩：</a:t>
            </a:r>
            <a:endParaRPr lang="en-US" altLang="zh-CN" sz="900" b="1"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dirty="0">
                <a:solidFill>
                  <a:prstClr val="black"/>
                </a:solidFill>
                <a:latin typeface="微软雅黑" panose="020B0503020204020204" charset="-122"/>
                <a:ea typeface="微软雅黑" panose="020B0503020204020204" charset="-122"/>
              </a:rPr>
              <a:t>连续数年被评为中国名医百强榜中耳炎外科</a:t>
            </a:r>
            <a:r>
              <a:rPr lang="en-US" altLang="zh-CN" sz="900" dirty="0">
                <a:solidFill>
                  <a:prstClr val="black"/>
                </a:solidFill>
                <a:latin typeface="微软雅黑" panose="020B0503020204020204" charset="-122"/>
                <a:ea typeface="微软雅黑" panose="020B0503020204020204" charset="-122"/>
              </a:rPr>
              <a:t>TOP10 DR</a:t>
            </a:r>
            <a:r>
              <a:rPr lang="zh-CN" altLang="en-US" sz="900" dirty="0">
                <a:solidFill>
                  <a:prstClr val="black"/>
                </a:solidFill>
                <a:latin typeface="微软雅黑" panose="020B0503020204020204" charset="-122"/>
                <a:ea typeface="微软雅黑" panose="020B0503020204020204" charset="-122"/>
              </a:rPr>
              <a:t>；羊城好医生。</a:t>
            </a:r>
            <a:endParaRPr lang="en-US" altLang="zh-CN"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dirty="0">
                <a:solidFill>
                  <a:prstClr val="black"/>
                </a:solidFill>
                <a:latin typeface="微软雅黑" panose="020B0503020204020204" charset="-122"/>
                <a:ea typeface="微软雅黑" panose="020B0503020204020204" charset="-122"/>
              </a:rPr>
              <a:t>主持省科技计划项目、省自然科学基金项目及卫生厅医学研究项目数项、</a:t>
            </a:r>
            <a:r>
              <a:rPr lang="en-US" altLang="zh-CN" sz="900" dirty="0">
                <a:solidFill>
                  <a:prstClr val="black"/>
                </a:solidFill>
                <a:latin typeface="微软雅黑" panose="020B0503020204020204" charset="-122"/>
                <a:ea typeface="微软雅黑" panose="020B0503020204020204" charset="-122"/>
              </a:rPr>
              <a:t>2012</a:t>
            </a:r>
            <a:r>
              <a:rPr lang="zh-CN" altLang="en-US" sz="900" dirty="0">
                <a:solidFill>
                  <a:prstClr val="black"/>
                </a:solidFill>
                <a:latin typeface="微软雅黑" panose="020B0503020204020204" charset="-122"/>
                <a:ea typeface="微软雅黑" panose="020B0503020204020204" charset="-122"/>
              </a:rPr>
              <a:t>年卫生部行业科研专项单元项目负责人。        </a:t>
            </a:r>
            <a:endParaRPr lang="en-US" altLang="zh-CN"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dirty="0">
                <a:solidFill>
                  <a:prstClr val="black"/>
                </a:solidFill>
                <a:latin typeface="微软雅黑" panose="020B0503020204020204" charset="-122"/>
                <a:ea typeface="微软雅黑" panose="020B0503020204020204" charset="-122"/>
              </a:rPr>
              <a:t>国内外学术期刊发表论文二十余篇。</a:t>
            </a:r>
            <a:endParaRPr lang="zh-CN" altLang="en-US" sz="900" dirty="0">
              <a:solidFill>
                <a:prstClr val="black"/>
              </a:solidFill>
              <a:latin typeface="微软雅黑" panose="020B0503020204020204" charset="-122"/>
              <a:ea typeface="微软雅黑" panose="020B0503020204020204" charset="-122"/>
            </a:endParaRPr>
          </a:p>
        </p:txBody>
      </p:sp>
      <p:pic>
        <p:nvPicPr>
          <p:cNvPr id="2" name="Picture 1" descr="A person posing for the camera&#10;&#10;Description automatically generated"/>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445" y="934720"/>
            <a:ext cx="1313180" cy="1971675"/>
          </a:xfrm>
          <a:prstGeom prst="rect">
            <a:avLst/>
          </a:prstGeom>
        </p:spPr>
      </p:pic>
      <p:sp>
        <p:nvSpPr>
          <p:cNvPr id="3" name="文本框 11"/>
          <p:cNvSpPr txBox="1">
            <a:spLocks noChangeArrowheads="1"/>
          </p:cNvSpPr>
          <p:nvPr/>
        </p:nvSpPr>
        <p:spPr bwMode="auto">
          <a:xfrm>
            <a:off x="1517515" y="4487303"/>
            <a:ext cx="2895600" cy="369332"/>
          </a:xfrm>
          <a:prstGeom prst="rect">
            <a:avLst/>
          </a:prstGeom>
          <a:noFill/>
          <a:ln w="9525">
            <a:noFill/>
            <a:miter lim="800000"/>
          </a:ln>
        </p:spPr>
        <p:txBody>
          <a:bodyPr wrap="square">
            <a:spAutoFit/>
          </a:bodyPr>
          <a:lstStyle/>
          <a:p>
            <a:pPr lvl="0" eaLnBrk="1" hangingPunct="1">
              <a:defRPr/>
            </a:pPr>
            <a:r>
              <a:rPr lang="zh-CN" altLang="en-US" sz="900" dirty="0">
                <a:solidFill>
                  <a:prstClr val="black"/>
                </a:solidFill>
                <a:latin typeface="微软雅黑" panose="020B0503020204020204" charset="-122"/>
                <a:ea typeface="微软雅黑" panose="020B0503020204020204" charset="-122"/>
              </a:rPr>
              <a:t>性格开朗，积极上进，肯吃苦，热爱集体，热爱专业，有一定临床及科研基础及良好的英文能力</a:t>
            </a:r>
            <a:endParaRPr lang="en-US" altLang="zh-CN" sz="900" dirty="0">
              <a:solidFill>
                <a:prstClr val="black"/>
              </a:solidFill>
              <a:latin typeface="微软雅黑" panose="020B0503020204020204" charset="-122"/>
              <a:ea typeface="微软雅黑" panose="020B0503020204020204" charset="-122"/>
            </a:endParaRPr>
          </a:p>
        </p:txBody>
      </p:sp>
    </p:spTree>
    <p:custDataLst>
      <p:tags r:id="rId20"/>
    </p:custDataLst>
  </p:cSld>
  <p:clrMapOvr>
    <a:masterClrMapping/>
  </p:clrMapOvr>
</p:sld>
</file>

<file path=ppt/tags/tag1.xml><?xml version="1.0" encoding="utf-8"?>
<p:tagLst xmlns:p="http://schemas.openxmlformats.org/presentationml/2006/main">
  <p:tag name="KSO_WM_TAG_VERSION" val="1.0"/>
  <p:tag name="KSO_WM_TEMPLATE_CATEGORY" val="custom"/>
  <p:tag name="KSO_WM_TEMPLATE_INDEX" val="20182782"/>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TAG_VERSION" val="1.0"/>
  <p:tag name="KSO_WM_TEMPLATE_CATEGORY" val="custom"/>
  <p:tag name="KSO_WM_TEMPLATE_INDEX" val="20182782"/>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22.xml><?xml version="1.0" encoding="utf-8"?>
<p:tagLst xmlns:p="http://schemas.openxmlformats.org/presentationml/2006/main">
  <p:tag name="KSO_WPP_MARK_KEY" val="c564fb56-e65b-41eb-9595-7a3c2595a0b5"/>
  <p:tag name="COMMONDATA" val="eyJoZGlkIjoiYmQ2NzQ1NjY3NmVhOTdlZGYxYzkwN2FjMjBmOGU4YWQifQ=="/>
</p:tagLst>
</file>

<file path=ppt/tags/tag3.xml><?xml version="1.0" encoding="utf-8"?>
<p:tagLst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899</Words>
  <Application>WPS 演示</Application>
  <PresentationFormat>全屏显示(16:9)</PresentationFormat>
  <Paragraphs>37</Paragraphs>
  <Slides>1</Slides>
  <Notes>3</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宋体</vt:lpstr>
      <vt:lpstr>Wingdings</vt:lpstr>
      <vt:lpstr>黑体</vt:lpstr>
      <vt:lpstr>微软雅黑</vt:lpstr>
      <vt:lpstr>Calibri</vt:lpstr>
      <vt:lpstr>Calibri</vt:lpstr>
      <vt:lpstr>Arial Unicode MS</vt:lpstr>
      <vt:lpstr>1_Office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张丽云云</cp:lastModifiedBy>
  <cp:revision>15</cp:revision>
  <dcterms:created xsi:type="dcterms:W3CDTF">2018-09-13T03:06:00Z</dcterms:created>
  <dcterms:modified xsi:type="dcterms:W3CDTF">2023-03-31T02:48:42Z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B5507E3BF708449DAC3C53918EC2E1C7</vt:lpwstr>
  </property>
</Properties>
</file>