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9" r:id="rId1"/>
  </p:sldMasterIdLst>
  <p:notesMasterIdLst>
    <p:notesMasterId r:id="rId3"/>
  </p:notesMasterIdLst>
  <p:sldIdLst>
    <p:sldId id="446" r:id="rId2"/>
  </p:sldIdLst>
  <p:sldSz cx="9144000" cy="5143500" type="screen16x9"/>
  <p:notesSz cx="7104063" cy="10234613"/>
  <p:custDataLst>
    <p:tags r:id="rId4"/>
  </p:custDataLst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E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3BCDE4-3737-4C67-87F3-9D068A9C9F52}" v="3" dt="2023-03-24T02:41:44.9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1" d="100"/>
          <a:sy n="61" d="100"/>
        </p:scale>
        <p:origin x="76" y="10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tags" Target="tags/tag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g Yulei" userId="ab8f7cd1be0ea4e7" providerId="LiveId" clId="{55DEEBBE-9659-4616-AD26-78F9CC3EDFC9}"/>
    <pc:docChg chg="delSld modSld delMainMaster">
      <pc:chgData name="Wang Yulei" userId="ab8f7cd1be0ea4e7" providerId="LiveId" clId="{55DEEBBE-9659-4616-AD26-78F9CC3EDFC9}" dt="2023-03-24T02:46:00.210" v="30"/>
      <pc:docMkLst>
        <pc:docMk/>
      </pc:docMkLst>
      <pc:sldChg chg="del">
        <pc:chgData name="Wang Yulei" userId="ab8f7cd1be0ea4e7" providerId="LiveId" clId="{55DEEBBE-9659-4616-AD26-78F9CC3EDFC9}" dt="2023-03-24T02:44:55.359" v="0" actId="2696"/>
        <pc:sldMkLst>
          <pc:docMk/>
          <pc:sldMk cId="0" sldId="258"/>
        </pc:sldMkLst>
      </pc:sldChg>
      <pc:sldChg chg="del">
        <pc:chgData name="Wang Yulei" userId="ab8f7cd1be0ea4e7" providerId="LiveId" clId="{55DEEBBE-9659-4616-AD26-78F9CC3EDFC9}" dt="2023-03-24T02:44:55.359" v="0" actId="2696"/>
        <pc:sldMkLst>
          <pc:docMk/>
          <pc:sldMk cId="0" sldId="282"/>
        </pc:sldMkLst>
      </pc:sldChg>
      <pc:sldChg chg="del">
        <pc:chgData name="Wang Yulei" userId="ab8f7cd1be0ea4e7" providerId="LiveId" clId="{55DEEBBE-9659-4616-AD26-78F9CC3EDFC9}" dt="2023-03-24T02:44:55.359" v="0" actId="2696"/>
        <pc:sldMkLst>
          <pc:docMk/>
          <pc:sldMk cId="0" sldId="284"/>
        </pc:sldMkLst>
      </pc:sldChg>
      <pc:sldChg chg="modSp mod">
        <pc:chgData name="Wang Yulei" userId="ab8f7cd1be0ea4e7" providerId="LiveId" clId="{55DEEBBE-9659-4616-AD26-78F9CC3EDFC9}" dt="2023-03-24T02:46:00.210" v="30"/>
        <pc:sldMkLst>
          <pc:docMk/>
          <pc:sldMk cId="0" sldId="446"/>
        </pc:sldMkLst>
        <pc:spChg chg="mod">
          <ac:chgData name="Wang Yulei" userId="ab8f7cd1be0ea4e7" providerId="LiveId" clId="{55DEEBBE-9659-4616-AD26-78F9CC3EDFC9}" dt="2023-03-24T02:46:00.210" v="30"/>
          <ac:spMkLst>
            <pc:docMk/>
            <pc:sldMk cId="0" sldId="446"/>
            <ac:spMk id="17413" creationId="{00000000-0000-0000-0000-000000000000}"/>
          </ac:spMkLst>
        </pc:spChg>
      </pc:sldChg>
      <pc:sldMasterChg chg="del delSldLayout">
        <pc:chgData name="Wang Yulei" userId="ab8f7cd1be0ea4e7" providerId="LiveId" clId="{55DEEBBE-9659-4616-AD26-78F9CC3EDFC9}" dt="2023-03-24T02:44:55.359" v="0" actId="2696"/>
        <pc:sldMasterMkLst>
          <pc:docMk/>
          <pc:sldMasterMk cId="0" sldId="2147483648"/>
        </pc:sldMasterMkLst>
        <pc:sldLayoutChg chg="del">
          <pc:chgData name="Wang Yulei" userId="ab8f7cd1be0ea4e7" providerId="LiveId" clId="{55DEEBBE-9659-4616-AD26-78F9CC3EDFC9}" dt="2023-03-24T02:44:55.359" v="0" actId="2696"/>
          <pc:sldLayoutMkLst>
            <pc:docMk/>
            <pc:sldMasterMk cId="0" sldId="2147483648"/>
            <pc:sldLayoutMk cId="0" sldId="2147483649"/>
          </pc:sldLayoutMkLst>
        </pc:sldLayoutChg>
        <pc:sldLayoutChg chg="del">
          <pc:chgData name="Wang Yulei" userId="ab8f7cd1be0ea4e7" providerId="LiveId" clId="{55DEEBBE-9659-4616-AD26-78F9CC3EDFC9}" dt="2023-03-24T02:44:55.359" v="0" actId="2696"/>
          <pc:sldLayoutMkLst>
            <pc:docMk/>
            <pc:sldMasterMk cId="0" sldId="2147483648"/>
            <pc:sldLayoutMk cId="0" sldId="2147483650"/>
          </pc:sldLayoutMkLst>
        </pc:sldLayoutChg>
        <pc:sldLayoutChg chg="del">
          <pc:chgData name="Wang Yulei" userId="ab8f7cd1be0ea4e7" providerId="LiveId" clId="{55DEEBBE-9659-4616-AD26-78F9CC3EDFC9}" dt="2023-03-24T02:44:55.359" v="0" actId="2696"/>
          <pc:sldLayoutMkLst>
            <pc:docMk/>
            <pc:sldMasterMk cId="0" sldId="2147483648"/>
            <pc:sldLayoutMk cId="0" sldId="2147483651"/>
          </pc:sldLayoutMkLst>
        </pc:sldLayoutChg>
        <pc:sldLayoutChg chg="del">
          <pc:chgData name="Wang Yulei" userId="ab8f7cd1be0ea4e7" providerId="LiveId" clId="{55DEEBBE-9659-4616-AD26-78F9CC3EDFC9}" dt="2023-03-24T02:44:55.359" v="0" actId="2696"/>
          <pc:sldLayoutMkLst>
            <pc:docMk/>
            <pc:sldMasterMk cId="0" sldId="2147483648"/>
            <pc:sldLayoutMk cId="0" sldId="2147483652"/>
          </pc:sldLayoutMkLst>
        </pc:sldLayoutChg>
        <pc:sldLayoutChg chg="del">
          <pc:chgData name="Wang Yulei" userId="ab8f7cd1be0ea4e7" providerId="LiveId" clId="{55DEEBBE-9659-4616-AD26-78F9CC3EDFC9}" dt="2023-03-24T02:44:55.359" v="0" actId="2696"/>
          <pc:sldLayoutMkLst>
            <pc:docMk/>
            <pc:sldMasterMk cId="0" sldId="2147483648"/>
            <pc:sldLayoutMk cId="0" sldId="2147483653"/>
          </pc:sldLayoutMkLst>
        </pc:sldLayoutChg>
        <pc:sldLayoutChg chg="del">
          <pc:chgData name="Wang Yulei" userId="ab8f7cd1be0ea4e7" providerId="LiveId" clId="{55DEEBBE-9659-4616-AD26-78F9CC3EDFC9}" dt="2023-03-24T02:44:55.359" v="0" actId="2696"/>
          <pc:sldLayoutMkLst>
            <pc:docMk/>
            <pc:sldMasterMk cId="0" sldId="2147483648"/>
            <pc:sldLayoutMk cId="0" sldId="2147483654"/>
          </pc:sldLayoutMkLst>
        </pc:sldLayoutChg>
        <pc:sldLayoutChg chg="del">
          <pc:chgData name="Wang Yulei" userId="ab8f7cd1be0ea4e7" providerId="LiveId" clId="{55DEEBBE-9659-4616-AD26-78F9CC3EDFC9}" dt="2023-03-24T02:44:55.359" v="0" actId="2696"/>
          <pc:sldLayoutMkLst>
            <pc:docMk/>
            <pc:sldMasterMk cId="0" sldId="2147483648"/>
            <pc:sldLayoutMk cId="0" sldId="2147483655"/>
          </pc:sldLayoutMkLst>
        </pc:sldLayoutChg>
        <pc:sldLayoutChg chg="del">
          <pc:chgData name="Wang Yulei" userId="ab8f7cd1be0ea4e7" providerId="LiveId" clId="{55DEEBBE-9659-4616-AD26-78F9CC3EDFC9}" dt="2023-03-24T02:44:55.359" v="0" actId="2696"/>
          <pc:sldLayoutMkLst>
            <pc:docMk/>
            <pc:sldMasterMk cId="0" sldId="2147483648"/>
            <pc:sldLayoutMk cId="0" sldId="2147483656"/>
          </pc:sldLayoutMkLst>
        </pc:sldLayoutChg>
        <pc:sldLayoutChg chg="del">
          <pc:chgData name="Wang Yulei" userId="ab8f7cd1be0ea4e7" providerId="LiveId" clId="{55DEEBBE-9659-4616-AD26-78F9CC3EDFC9}" dt="2023-03-24T02:44:55.359" v="0" actId="2696"/>
          <pc:sldLayoutMkLst>
            <pc:docMk/>
            <pc:sldMasterMk cId="0" sldId="2147483648"/>
            <pc:sldLayoutMk cId="0" sldId="2147483657"/>
          </pc:sldLayoutMkLst>
        </pc:sldLayoutChg>
        <pc:sldLayoutChg chg="del">
          <pc:chgData name="Wang Yulei" userId="ab8f7cd1be0ea4e7" providerId="LiveId" clId="{55DEEBBE-9659-4616-AD26-78F9CC3EDFC9}" dt="2023-03-24T02:44:55.359" v="0" actId="2696"/>
          <pc:sldLayoutMkLst>
            <pc:docMk/>
            <pc:sldMasterMk cId="0" sldId="2147483648"/>
            <pc:sldLayoutMk cId="0" sldId="2147483658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2023/3/24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66F45-E083-45A9-9A6B-F6CDDC2C82C3}" type="datetimeFigureOut">
              <a:rPr lang="zh-CN" altLang="en-US"/>
              <a:t>2023/3/24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C5FA5-EDB1-42CD-BF72-1C7D4EBDC753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4069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6620C-F03E-4C66-93D2-ACB1EC2326C4}" type="datetimeFigureOut">
              <a:rPr lang="zh-CN" altLang="en-US"/>
              <a:t>2023/3/24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38786-88AB-4F8F-A871-61C6C2A1B3E8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6622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0C00E-339D-4670-B3B2-0AA7BEF3997B}" type="datetimeFigureOut">
              <a:rPr lang="zh-CN" altLang="en-US"/>
              <a:t>2023/3/24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7991A-197C-43AC-A8B5-DD63DFE82559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540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2C23-345D-44BA-9873-485B083792FB}" type="datetimeFigureOut">
              <a:rPr lang="zh-CN" altLang="en-US"/>
              <a:t>2023/3/24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C7687-9F5E-4B46-BAEA-E23AC4DDB68C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3918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44F18-3938-4E13-B927-7798DD9FD7B9}" type="datetimeFigureOut">
              <a:rPr lang="zh-CN" altLang="en-US"/>
              <a:t>2023/3/24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1A120-3D30-41F1-B03E-502B2F05C166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1376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1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9569B-A46B-4872-9EC9-3296FBD3A6E3}" type="datetimeFigureOut">
              <a:rPr lang="zh-CN" altLang="en-US"/>
              <a:t>2023/3/24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7866F-E29A-4A00-A847-A672E15A4492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6492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2" y="273845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D466B-DD87-40D4-B0FE-BB5C485E508D}" type="datetimeFigureOut">
              <a:rPr lang="zh-CN" altLang="en-US"/>
              <a:t>2023/3/24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F165E-1336-4D80-AC76-8081BF08609A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2027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7A68D-5A5C-4615-A62C-E76333AA6C3A}" type="datetimeFigureOut">
              <a:rPr lang="zh-CN" altLang="en-US"/>
              <a:t>2023/3/24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C4DFB-9F71-4253-B181-799F24ADE6B8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7786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4D48D-870A-4D6D-A293-5C0395159A6E}" type="datetimeFigureOut">
              <a:rPr lang="zh-CN" altLang="en-US"/>
              <a:t>2023/3/24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D84B7-AF27-41F2-AD3D-F48732594264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0627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2" y="342900"/>
            <a:ext cx="2949179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1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2" y="1543050"/>
            <a:ext cx="2949179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CD8AE-447F-41DF-B03B-8F5694AC8DAE}" type="datetimeFigureOut">
              <a:rPr lang="zh-CN" altLang="en-US"/>
              <a:t>2023/3/24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30B6E-8D7E-436B-9C9C-85BF57C7B9BF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5941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2" y="342900"/>
            <a:ext cx="2949179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570"/>
            <a:ext cx="4629151" cy="3655219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2" y="1543050"/>
            <a:ext cx="2949179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64B5D-0EF7-4BD0-A3B7-74A07467ACB1}" type="datetimeFigureOut">
              <a:rPr lang="zh-CN" altLang="en-US"/>
              <a:t>2023/3/24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C29F2-03A4-4924-AF89-AE14A5A723EE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7936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28650" y="273844"/>
            <a:ext cx="7886700" cy="99417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28650" y="1369219"/>
            <a:ext cx="7886700" cy="326350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9C2E812-9B47-4810-A781-F539584DA170}" type="datetimeFigureOut">
              <a:rPr lang="zh-CN" altLang="en-US"/>
              <a:t>2023/3/24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900">
                <a:solidFill>
                  <a:srgbClr val="898989"/>
                </a:solidFill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393D6728-958F-4F11-A0FE-129E9BD88B49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2534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342900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685800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028700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171450" indent="-171450" algn="l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1734377" y="0"/>
            <a:ext cx="7277823" cy="1229756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35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pic>
        <p:nvPicPr>
          <p:cNvPr id="17411" name="图片 7"/>
          <p:cNvPicPr>
            <a:picLocks noChangeAspect="1"/>
          </p:cNvPicPr>
          <p:nvPr/>
        </p:nvPicPr>
        <p:blipFill>
          <a:blip r:embed="rId2" cstate="print"/>
          <a:srcRect t="3896" r="91544" b="3088"/>
          <a:stretch>
            <a:fillRect/>
          </a:stretch>
        </p:blipFill>
        <p:spPr bwMode="auto">
          <a:xfrm>
            <a:off x="2012071" y="1434103"/>
            <a:ext cx="232172" cy="269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文本框 11"/>
          <p:cNvSpPr txBox="1">
            <a:spLocks noChangeArrowheads="1"/>
          </p:cNvSpPr>
          <p:nvPr/>
        </p:nvSpPr>
        <p:spPr bwMode="auto">
          <a:xfrm>
            <a:off x="2124834" y="1674569"/>
            <a:ext cx="2684860" cy="2755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临床型研究生、学术型研究生</a:t>
            </a:r>
          </a:p>
        </p:txBody>
      </p:sp>
      <p:sp>
        <p:nvSpPr>
          <p:cNvPr id="17413" name="文本框 12"/>
          <p:cNvSpPr txBox="1">
            <a:spLocks noChangeArrowheads="1"/>
          </p:cNvSpPr>
          <p:nvPr/>
        </p:nvSpPr>
        <p:spPr bwMode="auto">
          <a:xfrm>
            <a:off x="227768" y="3418056"/>
            <a:ext cx="1447399" cy="157402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9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Tel: 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13802910639</a:t>
            </a:r>
            <a:r>
              <a:rPr lang="zh-CN" altLang="zh-CN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en-US" altLang="zh-CN" sz="9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9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Office: 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广东省人民医院东病区东</a:t>
            </a:r>
            <a:r>
              <a:rPr lang="en-US" altLang="zh-CN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号楼</a:t>
            </a:r>
            <a:r>
              <a:rPr lang="en-US" altLang="zh-CN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</a:t>
            </a:r>
            <a:r>
              <a:rPr lang="zh-CN" altLang="en-US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楼乳腺科办公室</a:t>
            </a:r>
            <a:br>
              <a:rPr lang="en-US" altLang="zh-CN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9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Email: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900" dirty="0" err="1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syliaoning@scut.edu.cn</a:t>
            </a:r>
            <a:endParaRPr lang="zh-CN" altLang="zh-CN" sz="9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zh-CN" altLang="en-US" sz="9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414" name="文本框 13"/>
          <p:cNvSpPr txBox="1">
            <a:spLocks noChangeArrowheads="1"/>
          </p:cNvSpPr>
          <p:nvPr/>
        </p:nvSpPr>
        <p:spPr bwMode="auto">
          <a:xfrm>
            <a:off x="5668065" y="1766003"/>
            <a:ext cx="3243537" cy="338015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9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研究方向</a:t>
            </a:r>
            <a:r>
              <a:rPr lang="en-US" altLang="zh-CN" sz="9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zh-CN" sz="9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乳腺癌临床转化研究；抗</a:t>
            </a:r>
            <a:r>
              <a:rPr lang="en-US" altLang="zh-CN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HER2</a:t>
            </a:r>
            <a:r>
              <a:rPr lang="zh-CN" altLang="en-US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靶向治疗耐药机制研究；乳腺癌治疗及耐药机制研究；乳房恶性肿瘤多维组学时空网络研究与表型组解析</a:t>
            </a:r>
            <a:endParaRPr lang="en-US" altLang="zh-CN" sz="9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 fontAlgn="base">
              <a:lnSpc>
                <a:spcPct val="120000"/>
              </a:lnSpc>
              <a:spcBef>
                <a:spcPts val="450"/>
              </a:spcBef>
              <a:spcAft>
                <a:spcPct val="0"/>
              </a:spcAft>
              <a:defRPr/>
            </a:pPr>
            <a:r>
              <a:rPr lang="zh-CN" altLang="en-US" sz="9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主要业绩</a:t>
            </a:r>
            <a:r>
              <a:rPr lang="en-US" altLang="zh-CN" sz="9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</a:p>
          <a:p>
            <a:pPr algn="just" fontAlgn="base">
              <a:lnSpc>
                <a:spcPct val="120000"/>
              </a:lnSpc>
              <a:spcBef>
                <a:spcPts val="450"/>
              </a:spcBef>
              <a:spcAft>
                <a:spcPct val="0"/>
              </a:spcAft>
              <a:defRPr/>
            </a:pPr>
            <a:r>
              <a:rPr lang="zh-CN" altLang="en-US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美国</a:t>
            </a:r>
            <a:r>
              <a:rPr lang="en-US" altLang="zh-CN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ASCO</a:t>
            </a:r>
            <a:r>
              <a:rPr lang="zh-CN" altLang="en-US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大会分享“保留乳头乳晕术式安全切缘”研究成果；承担多项国家自然科学基金、国家自然科学青年基金，国家自然科学基金面上项目立项，国家重点研发计划子课题，在国外权威杂志上发表多篇高质量</a:t>
            </a:r>
            <a:r>
              <a:rPr lang="en-US" altLang="zh-CN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SCI</a:t>
            </a:r>
            <a:r>
              <a:rPr lang="zh-CN" altLang="en-US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收录论著，获得多次引用</a:t>
            </a:r>
            <a:r>
              <a:rPr lang="en-US" altLang="zh-CN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；多次参与制定我国“乳腺癌诊疗指南”</a:t>
            </a:r>
            <a:endParaRPr lang="en-US" altLang="zh-CN" sz="9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 fontAlgn="base">
              <a:lnSpc>
                <a:spcPct val="120000"/>
              </a:lnSpc>
              <a:spcBef>
                <a:spcPts val="450"/>
              </a:spcBef>
              <a:spcAft>
                <a:spcPct val="0"/>
              </a:spcAft>
              <a:defRPr/>
            </a:pPr>
            <a:r>
              <a:rPr lang="zh-CN" altLang="en-US" sz="9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研究资助</a:t>
            </a:r>
            <a:r>
              <a:rPr lang="en-US" altLang="zh-CN" sz="9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</a:p>
          <a:p>
            <a:pPr algn="just" fontAlgn="base">
              <a:lnSpc>
                <a:spcPct val="120000"/>
              </a:lnSpc>
              <a:spcBef>
                <a:spcPts val="450"/>
              </a:spcBef>
              <a:spcAft>
                <a:spcPct val="0"/>
              </a:spcAft>
              <a:defRPr/>
            </a:pPr>
            <a:r>
              <a:rPr lang="zh-CN" altLang="en-US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主持国家自然科学基金（面上项目）、国家</a:t>
            </a:r>
            <a:r>
              <a:rPr lang="zh-CN" altLang="zh-CN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重点研发计划</a:t>
            </a:r>
            <a:r>
              <a:rPr lang="zh-CN" altLang="en-US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、广东省自然科学基金（面上项目）、广东省科技发展项目及广州市科技计划等多项重大研究课题。</a:t>
            </a:r>
            <a:endParaRPr lang="en-US" altLang="zh-CN" sz="9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 fontAlgn="base">
              <a:lnSpc>
                <a:spcPct val="120000"/>
              </a:lnSpc>
              <a:spcBef>
                <a:spcPts val="450"/>
              </a:spcBef>
              <a:spcAft>
                <a:spcPct val="0"/>
              </a:spcAft>
              <a:defRPr/>
            </a:pPr>
            <a:r>
              <a:rPr lang="zh-CN" altLang="en-US" sz="9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培养学生</a:t>
            </a:r>
            <a:r>
              <a:rPr lang="en-US" altLang="zh-CN" sz="9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</a:p>
          <a:p>
            <a:pPr algn="just" fontAlgn="base">
              <a:lnSpc>
                <a:spcPct val="120000"/>
              </a:lnSpc>
              <a:spcBef>
                <a:spcPts val="450"/>
              </a:spcBef>
              <a:spcAft>
                <a:spcPct val="0"/>
              </a:spcAft>
              <a:defRPr/>
            </a:pPr>
            <a:r>
              <a:rPr lang="zh-CN" altLang="en-US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研究生多名</a:t>
            </a:r>
            <a:endParaRPr lang="en-US" altLang="zh-CN" sz="9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 fontAlgn="base">
              <a:lnSpc>
                <a:spcPct val="120000"/>
              </a:lnSpc>
              <a:spcBef>
                <a:spcPts val="450"/>
              </a:spcBef>
              <a:spcAft>
                <a:spcPct val="0"/>
              </a:spcAft>
              <a:defRPr/>
            </a:pPr>
            <a:endParaRPr lang="zh-CN" altLang="en-US" sz="900" b="1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788319" y="4917282"/>
            <a:ext cx="6924675" cy="136922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 sz="9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17417" name="文本框 21"/>
          <p:cNvSpPr txBox="1">
            <a:spLocks noChangeArrowheads="1"/>
          </p:cNvSpPr>
          <p:nvPr/>
        </p:nvSpPr>
        <p:spPr bwMode="auto">
          <a:xfrm>
            <a:off x="1845796" y="-4958"/>
            <a:ext cx="2684859" cy="3458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zh-CN" sz="15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姓名</a:t>
            </a:r>
            <a:r>
              <a:rPr lang="zh-CN" altLang="en-US" sz="15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：廖宁  教授</a:t>
            </a:r>
            <a:endParaRPr lang="zh-CN" altLang="zh-CN" sz="15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3440980" y="69995"/>
            <a:ext cx="3938588" cy="2539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1050" b="1" spc="9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外科乳腺科行政主任，学科带头人，博士生导师</a:t>
            </a:r>
          </a:p>
        </p:txBody>
      </p:sp>
      <p:sp>
        <p:nvSpPr>
          <p:cNvPr id="24" name="矩形 23"/>
          <p:cNvSpPr/>
          <p:nvPr/>
        </p:nvSpPr>
        <p:spPr>
          <a:xfrm>
            <a:off x="334567" y="1"/>
            <a:ext cx="1315640" cy="122975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35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17421" name="文本框 17"/>
          <p:cNvSpPr txBox="1">
            <a:spLocks noChangeArrowheads="1"/>
          </p:cNvSpPr>
          <p:nvPr/>
        </p:nvSpPr>
        <p:spPr bwMode="auto">
          <a:xfrm>
            <a:off x="2224002" y="1453152"/>
            <a:ext cx="2390933" cy="25391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105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2023</a:t>
            </a:r>
            <a:r>
              <a:rPr lang="zh-CN" altLang="en-US" sz="105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年招生计划</a:t>
            </a:r>
            <a:endParaRPr lang="zh-CN" altLang="en-US" sz="105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7422" name="图片 24"/>
          <p:cNvPicPr>
            <a:picLocks noChangeAspect="1"/>
          </p:cNvPicPr>
          <p:nvPr/>
        </p:nvPicPr>
        <p:blipFill>
          <a:blip r:embed="rId2" cstate="print"/>
          <a:srcRect t="3896" r="91544" b="3088"/>
          <a:stretch>
            <a:fillRect/>
          </a:stretch>
        </p:blipFill>
        <p:spPr bwMode="auto">
          <a:xfrm>
            <a:off x="2008747" y="1999513"/>
            <a:ext cx="232172" cy="269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3" name="文本框 25"/>
          <p:cNvSpPr txBox="1">
            <a:spLocks noChangeArrowheads="1"/>
          </p:cNvSpPr>
          <p:nvPr/>
        </p:nvSpPr>
        <p:spPr bwMode="auto">
          <a:xfrm>
            <a:off x="2224002" y="1999512"/>
            <a:ext cx="1127232" cy="25391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05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教育与工作经历</a:t>
            </a:r>
            <a:endParaRPr lang="zh-CN" altLang="en-US" sz="105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7424" name="图片 27"/>
          <p:cNvPicPr>
            <a:picLocks noChangeAspect="1"/>
          </p:cNvPicPr>
          <p:nvPr/>
        </p:nvPicPr>
        <p:blipFill>
          <a:blip r:embed="rId2" cstate="print"/>
          <a:srcRect t="3896" r="91544" b="3088"/>
          <a:stretch>
            <a:fillRect/>
          </a:stretch>
        </p:blipFill>
        <p:spPr bwMode="auto">
          <a:xfrm>
            <a:off x="5503819" y="1430968"/>
            <a:ext cx="230981" cy="269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5" name="文本框 28"/>
          <p:cNvSpPr txBox="1">
            <a:spLocks noChangeArrowheads="1"/>
          </p:cNvSpPr>
          <p:nvPr/>
        </p:nvSpPr>
        <p:spPr bwMode="auto">
          <a:xfrm>
            <a:off x="5714560" y="1450018"/>
            <a:ext cx="723275" cy="25391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05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科研工作</a:t>
            </a:r>
          </a:p>
        </p:txBody>
      </p:sp>
      <p:sp>
        <p:nvSpPr>
          <p:cNvPr id="26" name="文本框 12"/>
          <p:cNvSpPr txBox="1">
            <a:spLocks noChangeArrowheads="1"/>
          </p:cNvSpPr>
          <p:nvPr/>
        </p:nvSpPr>
        <p:spPr bwMode="auto">
          <a:xfrm>
            <a:off x="289336" y="1263410"/>
            <a:ext cx="1162946" cy="154587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27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插  入导  师图  片</a:t>
            </a:r>
            <a:endParaRPr lang="en-US" altLang="zh-CN" sz="27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5" name="图片 24"/>
          <p:cNvPicPr>
            <a:picLocks noChangeAspect="1"/>
          </p:cNvPicPr>
          <p:nvPr/>
        </p:nvPicPr>
        <p:blipFill>
          <a:blip r:embed="rId2" cstate="print"/>
          <a:srcRect t="3896" r="91544" b="3088"/>
          <a:stretch>
            <a:fillRect/>
          </a:stretch>
        </p:blipFill>
        <p:spPr bwMode="auto">
          <a:xfrm>
            <a:off x="2000791" y="3289549"/>
            <a:ext cx="232172" cy="269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文本框 25"/>
          <p:cNvSpPr txBox="1">
            <a:spLocks noChangeArrowheads="1"/>
          </p:cNvSpPr>
          <p:nvPr/>
        </p:nvSpPr>
        <p:spPr bwMode="auto">
          <a:xfrm>
            <a:off x="2224003" y="3325880"/>
            <a:ext cx="723275" cy="25391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05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招生要求</a:t>
            </a:r>
          </a:p>
        </p:txBody>
      </p:sp>
      <p:sp>
        <p:nvSpPr>
          <p:cNvPr id="30" name="文本框 21"/>
          <p:cNvSpPr txBox="1">
            <a:spLocks noChangeArrowheads="1"/>
          </p:cNvSpPr>
          <p:nvPr/>
        </p:nvSpPr>
        <p:spPr bwMode="auto">
          <a:xfrm>
            <a:off x="445889" y="165311"/>
            <a:ext cx="1204317" cy="73834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工作单位：</a:t>
            </a:r>
            <a:endParaRPr lang="en-US" altLang="zh-CN" sz="12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广东省人民医院</a:t>
            </a:r>
            <a:endParaRPr lang="en-US" altLang="zh-CN" sz="12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1866177" y="300828"/>
            <a:ext cx="6943257" cy="900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1050" b="1" spc="9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学术任职：国际前哨淋巴结协会（</a:t>
            </a:r>
            <a:r>
              <a:rPr lang="en-US" altLang="zh-CN" sz="1050" b="1" spc="9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ISNS</a:t>
            </a:r>
            <a:r>
              <a:rPr lang="zh-CN" altLang="en-US" sz="1050" b="1" spc="9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）国际理事会理事；美国肿瘤外科医师协会（</a:t>
            </a:r>
            <a:r>
              <a:rPr lang="en-US" altLang="zh-CN" sz="1050" b="1" spc="9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SSO</a:t>
            </a:r>
            <a:r>
              <a:rPr lang="zh-CN" altLang="en-US" sz="1050" b="1" spc="9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）国际理事会理事；美国癌症研究协会（</a:t>
            </a:r>
            <a:r>
              <a:rPr lang="en-US" altLang="zh-CN" sz="1050" b="1" spc="9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AACR</a:t>
            </a:r>
            <a:r>
              <a:rPr lang="zh-CN" altLang="en-US" sz="1050" b="1" spc="9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）中国区顾问；国家卫生健康委员会医政司</a:t>
            </a:r>
            <a:r>
              <a:rPr lang="en-US" altLang="zh-CN" sz="1050" b="1" spc="9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1050" b="1" spc="9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乳腺癌治疗规范</a:t>
            </a:r>
            <a:r>
              <a:rPr lang="en-US" altLang="zh-CN" sz="1050" b="1" spc="9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1050" b="1" spc="9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编写组成员；国家卫生健康委员会</a:t>
            </a:r>
            <a:r>
              <a:rPr lang="en-US" altLang="zh-CN" sz="1050" b="1" spc="9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1050" b="1" spc="9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乳腺癌诊断指南</a:t>
            </a:r>
            <a:r>
              <a:rPr lang="en-US" altLang="zh-CN" sz="1050" b="1" spc="9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1050" b="1" spc="9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专家组成员；国家卫生健康委员会合理用药专家委员会</a:t>
            </a:r>
            <a:r>
              <a:rPr lang="en-US" altLang="zh-CN" sz="1050" b="1" spc="9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1050" b="1" spc="9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肿瘤药物组</a:t>
            </a:r>
            <a:r>
              <a:rPr lang="en-US" altLang="zh-CN" sz="1050" b="1" spc="9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1050" b="1" spc="9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专家组成员；美国</a:t>
            </a:r>
            <a:r>
              <a:rPr lang="en-US" altLang="zh-CN" sz="1050" b="1" spc="9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NCCN</a:t>
            </a:r>
            <a:r>
              <a:rPr lang="zh-CN" altLang="en-US" sz="1050" b="1" spc="9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乳腺癌指南（中文版）专家组成员；</a:t>
            </a:r>
            <a:r>
              <a:rPr lang="en-US" altLang="zh-CN" sz="1050" b="1" spc="9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 Gallen</a:t>
            </a:r>
            <a:r>
              <a:rPr lang="zh-CN" altLang="en-US" sz="1050" b="1" spc="9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国际乳腺癌指南（中文版）专家组成员；美国肿瘤外科年鉴</a:t>
            </a:r>
            <a:r>
              <a:rPr lang="en-US" altLang="zh-CN" sz="1050" b="1" spc="9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《Annals of surgical oncology》</a:t>
            </a:r>
            <a:r>
              <a:rPr lang="zh-CN" altLang="en-US" sz="1050" b="1" spc="9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编辑委员会委员</a:t>
            </a:r>
          </a:p>
        </p:txBody>
      </p:sp>
      <p:pic>
        <p:nvPicPr>
          <p:cNvPr id="28" name="图片 27"/>
          <p:cNvPicPr>
            <a:picLocks noChangeAspect="1"/>
          </p:cNvPicPr>
          <p:nvPr/>
        </p:nvPicPr>
        <p:blipFill>
          <a:blip r:embed="rId2" cstate="print"/>
          <a:srcRect t="3896" r="91544" b="3088"/>
          <a:stretch>
            <a:fillRect/>
          </a:stretch>
        </p:blipFill>
        <p:spPr bwMode="auto">
          <a:xfrm>
            <a:off x="2003305" y="3938202"/>
            <a:ext cx="232172" cy="269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文本框 25"/>
          <p:cNvSpPr txBox="1">
            <a:spLocks noChangeArrowheads="1"/>
          </p:cNvSpPr>
          <p:nvPr/>
        </p:nvSpPr>
        <p:spPr bwMode="auto">
          <a:xfrm>
            <a:off x="2172544" y="3952168"/>
            <a:ext cx="723275" cy="25391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05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学科简介</a:t>
            </a:r>
          </a:p>
        </p:txBody>
      </p:sp>
      <p:sp>
        <p:nvSpPr>
          <p:cNvPr id="33" name="文本框 11"/>
          <p:cNvSpPr txBox="1">
            <a:spLocks noChangeArrowheads="1"/>
          </p:cNvSpPr>
          <p:nvPr/>
        </p:nvSpPr>
        <p:spPr bwMode="auto">
          <a:xfrm>
            <a:off x="2116877" y="4319789"/>
            <a:ext cx="1323662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128588" indent="-128588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zh-CN" altLang="zh-CN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国家重点专科</a:t>
            </a:r>
            <a:endParaRPr lang="en-US" altLang="zh-CN" sz="9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zh-CN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（普外科）学科</a:t>
            </a:r>
            <a:endParaRPr lang="en-US" altLang="zh-CN" sz="9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 descr="人穿着衬衫&#10;&#10;中度可信度描述已自动生成">
            <a:extLst>
              <a:ext uri="{FF2B5EF4-FFF2-40B4-BE49-F238E27FC236}">
                <a16:creationId xmlns:a16="http://schemas.microsoft.com/office/drawing/2014/main" id="{4D140F18-F119-E1A1-BEF4-E7CB87D792F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174" y="1263410"/>
            <a:ext cx="1323850" cy="1984651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E526E8C1-F7BE-EE63-5CA7-62A55C76A0A3}"/>
              </a:ext>
            </a:extLst>
          </p:cNvPr>
          <p:cNvSpPr txBox="1"/>
          <p:nvPr/>
        </p:nvSpPr>
        <p:spPr>
          <a:xfrm>
            <a:off x="2124833" y="2315195"/>
            <a:ext cx="3326277" cy="936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1988</a:t>
            </a:r>
            <a:r>
              <a:rPr lang="zh-CN" altLang="en-US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-1994</a:t>
            </a:r>
            <a:r>
              <a:rPr lang="zh-CN" altLang="en-US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en-US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暨南大学医学院，临床医学，本科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1994</a:t>
            </a:r>
            <a:r>
              <a:rPr lang="zh-CN" altLang="en-US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-1996</a:t>
            </a:r>
            <a:r>
              <a:rPr lang="zh-CN" altLang="en-US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en-US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广东省人民医院，普外科，住院医师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1997</a:t>
            </a:r>
            <a:r>
              <a:rPr lang="zh-CN" altLang="en-US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-1999</a:t>
            </a:r>
            <a:r>
              <a:rPr lang="zh-CN" altLang="en-US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en-US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法国国家肿瘤中心，乳腺外科，住院医师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1999</a:t>
            </a:r>
            <a:r>
              <a:rPr lang="zh-CN" altLang="en-US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-2002</a:t>
            </a:r>
            <a:r>
              <a:rPr lang="zh-CN" altLang="en-US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  广东省人民医院，普外科，主治医师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2007</a:t>
            </a:r>
            <a:r>
              <a:rPr lang="zh-CN" altLang="en-US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-2010</a:t>
            </a:r>
            <a:r>
              <a:rPr lang="zh-CN" altLang="en-US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  南方医科大学，肿瘤学，博士研究生</a:t>
            </a:r>
          </a:p>
          <a:p>
            <a:pPr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2004</a:t>
            </a:r>
            <a:r>
              <a:rPr lang="zh-CN" altLang="en-US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至今      广东省人民医院，外科乳腺科，行政主任</a:t>
            </a:r>
          </a:p>
        </p:txBody>
      </p:sp>
      <p:sp>
        <p:nvSpPr>
          <p:cNvPr id="11" name="文本框 11">
            <a:extLst>
              <a:ext uri="{FF2B5EF4-FFF2-40B4-BE49-F238E27FC236}">
                <a16:creationId xmlns:a16="http://schemas.microsoft.com/office/drawing/2014/main" id="{DFE179E5-87DA-9C9D-30D9-53CCF8BF1F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2543" y="3646872"/>
            <a:ext cx="2684860" cy="2755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本科为临床医学</a:t>
            </a:r>
            <a:endParaRPr lang="zh-CN" altLang="en-US" sz="9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4" name="图片 13" descr="一群穿着白色衣服的人&#10;&#10;中度可信度描述已自动生成">
            <a:extLst>
              <a:ext uri="{FF2B5EF4-FFF2-40B4-BE49-F238E27FC236}">
                <a16:creationId xmlns:a16="http://schemas.microsoft.com/office/drawing/2014/main" id="{309F159E-D1B1-DE04-8816-0249CF3D80D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3916" y="3351121"/>
            <a:ext cx="2332709" cy="1558073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c564fb56-e65b-41eb-9595-7a3c2595a0b5"/>
  <p:tag name="COMMONDATA" val="eyJoZGlkIjoiM2M3YzM3ZjZjZmFlMzU2YzhjNmNhMzdmYzRjMDIzOTAifQ=="/>
</p:tagLst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428</Words>
  <Application>Microsoft Office PowerPoint</Application>
  <PresentationFormat>全屏显示(16:9)</PresentationFormat>
  <Paragraphs>36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微软雅黑</vt:lpstr>
      <vt:lpstr>Arial</vt:lpstr>
      <vt:lpstr>Calibri</vt:lpstr>
      <vt:lpstr>Calibri Light</vt:lpstr>
      <vt:lpstr>1_Office 主题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Yulei Wang</dc:creator>
  <cp:lastModifiedBy>Wang Yulei</cp:lastModifiedBy>
  <cp:revision>15</cp:revision>
  <dcterms:created xsi:type="dcterms:W3CDTF">2018-09-13T03:06:00Z</dcterms:created>
  <dcterms:modified xsi:type="dcterms:W3CDTF">2023-03-24T02:46:13Z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2052-11.1.0.13703</vt:lpwstr>
  </property>
  <property fmtid="{D5CDD505-2E9C-101B-9397-08002B2CF9AE}" pid="3" name="ICV">
    <vt:lpwstr>B5507E3BF708449DAC3C53918EC2E1C7</vt:lpwstr>
  </property>
</Properties>
</file>