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47" r:id="rId3"/>
  </p:sldIdLst>
  <p:sldSz cx="9144000" cy="5143500" type="screen16x9"/>
  <p:notesSz cx="7103745" cy="10234295"/>
  <p:custDataLst>
    <p:tags r:id="rId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558" y="516"/>
      </p:cViewPr>
      <p:guideLst>
        <p:guide orient="horz" pos="15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"/>
          <p:cNvSpPr/>
          <p:nvPr/>
        </p:nvSpPr>
        <p:spPr>
          <a:xfrm>
            <a:off x="0" y="0"/>
            <a:ext cx="9144000" cy="2764971"/>
          </a:xfrm>
          <a:custGeom>
            <a:avLst/>
            <a:gdLst>
              <a:gd name="connsiteX0" fmla="*/ 0 w 12195175"/>
              <a:gd name="connsiteY0" fmla="*/ 0 h 2060848"/>
              <a:gd name="connsiteX1" fmla="*/ 12195175 w 12195175"/>
              <a:gd name="connsiteY1" fmla="*/ 0 h 2060848"/>
              <a:gd name="connsiteX2" fmla="*/ 12195175 w 12195175"/>
              <a:gd name="connsiteY2" fmla="*/ 2060848 h 2060848"/>
              <a:gd name="connsiteX3" fmla="*/ 0 w 12195175"/>
              <a:gd name="connsiteY3" fmla="*/ 2060848 h 2060848"/>
              <a:gd name="connsiteX4" fmla="*/ 0 w 12195175"/>
              <a:gd name="connsiteY4" fmla="*/ 0 h 2060848"/>
              <a:gd name="connsiteX0-1" fmla="*/ 0 w 12195175"/>
              <a:gd name="connsiteY0-2" fmla="*/ 0 h 2060848"/>
              <a:gd name="connsiteX1-3" fmla="*/ 12195175 w 12195175"/>
              <a:gd name="connsiteY1-4" fmla="*/ 0 h 2060848"/>
              <a:gd name="connsiteX2-5" fmla="*/ 12195175 w 12195175"/>
              <a:gd name="connsiteY2-6" fmla="*/ 2060848 h 2060848"/>
              <a:gd name="connsiteX3-7" fmla="*/ 6096000 w 12195175"/>
              <a:gd name="connsiteY3-8" fmla="*/ 2046514 h 2060848"/>
              <a:gd name="connsiteX4-9" fmla="*/ 0 w 12195175"/>
              <a:gd name="connsiteY4-10" fmla="*/ 2060848 h 2060848"/>
              <a:gd name="connsiteX5" fmla="*/ 0 w 12195175"/>
              <a:gd name="connsiteY5" fmla="*/ 0 h 2060848"/>
              <a:gd name="connsiteX0-11" fmla="*/ 0 w 12195175"/>
              <a:gd name="connsiteY0-12" fmla="*/ 0 h 3686628"/>
              <a:gd name="connsiteX1-13" fmla="*/ 12195175 w 12195175"/>
              <a:gd name="connsiteY1-14" fmla="*/ 0 h 3686628"/>
              <a:gd name="connsiteX2-15" fmla="*/ 12195175 w 12195175"/>
              <a:gd name="connsiteY2-16" fmla="*/ 2060848 h 3686628"/>
              <a:gd name="connsiteX3-17" fmla="*/ 6081486 w 12195175"/>
              <a:gd name="connsiteY3-18" fmla="*/ 3686628 h 3686628"/>
              <a:gd name="connsiteX4-19" fmla="*/ 0 w 12195175"/>
              <a:gd name="connsiteY4-20" fmla="*/ 2060848 h 3686628"/>
              <a:gd name="connsiteX5-21" fmla="*/ 0 w 12195175"/>
              <a:gd name="connsiteY5-22" fmla="*/ 0 h 3686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3686628">
                <a:moveTo>
                  <a:pt x="0" y="0"/>
                </a:moveTo>
                <a:lnTo>
                  <a:pt x="12195175" y="0"/>
                </a:lnTo>
                <a:lnTo>
                  <a:pt x="12195175" y="2060848"/>
                </a:lnTo>
                <a:lnTo>
                  <a:pt x="6081486" y="3686628"/>
                </a:lnTo>
                <a:lnTo>
                  <a:pt x="0" y="20608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"/>
          <p:cNvSpPr/>
          <p:nvPr/>
        </p:nvSpPr>
        <p:spPr>
          <a:xfrm>
            <a:off x="0" y="-20538"/>
            <a:ext cx="9144000" cy="1883229"/>
          </a:xfrm>
          <a:custGeom>
            <a:avLst/>
            <a:gdLst>
              <a:gd name="connsiteX0" fmla="*/ 0 w 12195175"/>
              <a:gd name="connsiteY0" fmla="*/ 0 h 908720"/>
              <a:gd name="connsiteX1" fmla="*/ 12195175 w 12195175"/>
              <a:gd name="connsiteY1" fmla="*/ 0 h 908720"/>
              <a:gd name="connsiteX2" fmla="*/ 12195175 w 12195175"/>
              <a:gd name="connsiteY2" fmla="*/ 908720 h 908720"/>
              <a:gd name="connsiteX3" fmla="*/ 0 w 12195175"/>
              <a:gd name="connsiteY3" fmla="*/ 908720 h 908720"/>
              <a:gd name="connsiteX4" fmla="*/ 0 w 12195175"/>
              <a:gd name="connsiteY4" fmla="*/ 0 h 908720"/>
              <a:gd name="connsiteX0-1" fmla="*/ 0 w 12195175"/>
              <a:gd name="connsiteY0-2" fmla="*/ 0 h 908720"/>
              <a:gd name="connsiteX1-3" fmla="*/ 12195175 w 12195175"/>
              <a:gd name="connsiteY1-4" fmla="*/ 0 h 908720"/>
              <a:gd name="connsiteX2-5" fmla="*/ 12195175 w 12195175"/>
              <a:gd name="connsiteY2-6" fmla="*/ 908720 h 908720"/>
              <a:gd name="connsiteX3-7" fmla="*/ 6096000 w 12195175"/>
              <a:gd name="connsiteY3-8" fmla="*/ 899886 h 908720"/>
              <a:gd name="connsiteX4-9" fmla="*/ 0 w 12195175"/>
              <a:gd name="connsiteY4-10" fmla="*/ 908720 h 908720"/>
              <a:gd name="connsiteX5" fmla="*/ 0 w 12195175"/>
              <a:gd name="connsiteY5" fmla="*/ 0 h 908720"/>
              <a:gd name="connsiteX0-11" fmla="*/ 0 w 12195175"/>
              <a:gd name="connsiteY0-12" fmla="*/ 0 h 2510972"/>
              <a:gd name="connsiteX1-13" fmla="*/ 12195175 w 12195175"/>
              <a:gd name="connsiteY1-14" fmla="*/ 0 h 2510972"/>
              <a:gd name="connsiteX2-15" fmla="*/ 12195175 w 12195175"/>
              <a:gd name="connsiteY2-16" fmla="*/ 908720 h 2510972"/>
              <a:gd name="connsiteX3-17" fmla="*/ 6052458 w 12195175"/>
              <a:gd name="connsiteY3-18" fmla="*/ 2510972 h 2510972"/>
              <a:gd name="connsiteX4-19" fmla="*/ 0 w 12195175"/>
              <a:gd name="connsiteY4-20" fmla="*/ 908720 h 2510972"/>
              <a:gd name="connsiteX5-21" fmla="*/ 0 w 12195175"/>
              <a:gd name="connsiteY5-22" fmla="*/ 0 h 2510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2510972">
                <a:moveTo>
                  <a:pt x="0" y="0"/>
                </a:moveTo>
                <a:lnTo>
                  <a:pt x="12195175" y="0"/>
                </a:lnTo>
                <a:lnTo>
                  <a:pt x="12195175" y="908720"/>
                </a:lnTo>
                <a:lnTo>
                  <a:pt x="6052458" y="2510972"/>
                </a:lnTo>
                <a:lnTo>
                  <a:pt x="0" y="908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4"/>
          <p:cNvSpPr/>
          <p:nvPr/>
        </p:nvSpPr>
        <p:spPr>
          <a:xfrm>
            <a:off x="0" y="4516339"/>
            <a:ext cx="9144000" cy="647699"/>
          </a:xfrm>
          <a:custGeom>
            <a:avLst/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628486" y="4767263"/>
            <a:ext cx="2056865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162" y="4767263"/>
            <a:ext cx="308529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6268" y="4767263"/>
            <a:ext cx="2056865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1143893" y="2804139"/>
            <a:ext cx="6856214" cy="668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143893" y="3506217"/>
            <a:ext cx="6856214" cy="4696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1" y="413659"/>
            <a:ext cx="7886700" cy="41692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8" name="图片 7" descr="省医最新LOGO-圆201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9550" y="114300"/>
            <a:ext cx="568073" cy="568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省医最新LOGO-圆201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9550" y="114300"/>
            <a:ext cx="568073" cy="568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1626645"/>
            <a:ext cx="9144001" cy="18902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schemeClr val="accent4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1675413" y="2171437"/>
            <a:ext cx="887762" cy="80062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schemeClr val="accent4">
                <a:alpha val="50000"/>
              </a:schemeClr>
            </a:inn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9" name="KSO_Shape"/>
          <p:cNvSpPr/>
          <p:nvPr/>
        </p:nvSpPr>
        <p:spPr bwMode="auto">
          <a:xfrm>
            <a:off x="1909226" y="2405200"/>
            <a:ext cx="439136" cy="33309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00" y="1923678"/>
            <a:ext cx="2699597" cy="7316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0" y="2688748"/>
            <a:ext cx="2699597" cy="801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省医最新LOGO-圆201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9550" y="114300"/>
            <a:ext cx="568073" cy="568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省医新logo-圆形白边（2016）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71450"/>
            <a:ext cx="714375" cy="714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39293" y="1574904"/>
            <a:ext cx="5004707" cy="1609168"/>
          </a:xfrm>
          <a:prstGeom prst="rect">
            <a:avLst/>
          </a:prstGeom>
          <a:solidFill>
            <a:schemeClr val="accent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5056026"/>
            <a:ext cx="9144000" cy="8747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72403" y="2193708"/>
            <a:ext cx="7180928" cy="102611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省医新logo-上下2019--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7175" y="322595"/>
            <a:ext cx="3829050" cy="519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省医最新LOGO-圆201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9550" y="114300"/>
            <a:ext cx="568073" cy="568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6"/>
            <a:ext cx="3511241" cy="10711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2565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省医最新LOGO-圆201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9550" y="114300"/>
            <a:ext cx="568073" cy="568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7084832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486" y="273844"/>
            <a:ext cx="788464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486" y="1369219"/>
            <a:ext cx="7884647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486" y="4767263"/>
            <a:ext cx="2056865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162" y="4767263"/>
            <a:ext cx="3085297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6268" y="4767263"/>
            <a:ext cx="2056865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654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081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081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081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081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081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081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6.emf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1.xml"/><Relationship Id="rId2" Type="http://schemas.openxmlformats.org/officeDocument/2006/relationships/tags" Target="../tags/tag5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image" Target="../media/image7.png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27455" y="0"/>
            <a:ext cx="7916545" cy="9315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7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7773" y="181916"/>
            <a:ext cx="990917" cy="463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赖沛龙</a:t>
            </a:r>
            <a:endParaRPr kumimoji="0" lang="zh-CN" altLang="zh-CN" sz="2000" b="1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2197795" y="10483"/>
            <a:ext cx="525145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b="1" spc="12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血液内科副</a:t>
            </a:r>
            <a:r>
              <a:rPr kumimoji="0" lang="zh-CN" altLang="en-US" sz="11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主任，副主任医师、硕士生导师</a:t>
            </a:r>
            <a:endParaRPr kumimoji="0" lang="zh-CN" altLang="en-US" sz="1100" b="1" i="0" u="none" strike="noStrike" kern="1200" cap="none" spc="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197795" y="272093"/>
            <a:ext cx="7124065" cy="5575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Exp </a:t>
            </a:r>
            <a:r>
              <a:rPr kumimoji="0" lang="en-US" altLang="zh-CN" sz="1000" b="1" i="0" u="none" strike="noStrike" kern="1200" cap="none" spc="1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Hematol</a:t>
            </a:r>
            <a:r>
              <a:rPr kumimoji="0" lang="en-US" altLang="zh-CN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Oncol </a:t>
            </a:r>
            <a:r>
              <a:rPr kumimoji="0" lang="zh-CN" altLang="en-US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JCR Q1</a:t>
            </a:r>
            <a:r>
              <a:rPr kumimoji="0" lang="zh-CN" altLang="en-US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r>
              <a:rPr kumimoji="0" lang="en-US" altLang="zh-CN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Section Editor</a:t>
            </a:r>
            <a:r>
              <a:rPr kumimoji="0" lang="zh-CN" altLang="en-US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；</a:t>
            </a:r>
            <a:r>
              <a:rPr kumimoji="0" lang="en-US" altLang="zh-CN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Biomarker Research</a:t>
            </a:r>
            <a:r>
              <a:rPr kumimoji="0" lang="zh-CN" altLang="en-US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JCR Q1</a:t>
            </a:r>
            <a:r>
              <a:rPr kumimoji="0" lang="zh-CN" altLang="en-US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）编委；</a:t>
            </a:r>
            <a:endParaRPr kumimoji="0" lang="zh-CN" altLang="en-US" sz="1000" b="1" i="0" u="none" strike="noStrike" kern="1200" cap="none" spc="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中国医院协会血液学机构分会全国委员；中国免疫学会血液免疫分会全国委员</a:t>
            </a:r>
            <a:r>
              <a:rPr kumimoji="0" lang="en-US" altLang="zh-CN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;</a:t>
            </a:r>
            <a:r>
              <a:rPr kumimoji="0" lang="zh-CN" altLang="en-US" sz="1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国自然评审专家</a:t>
            </a:r>
            <a:endParaRPr kumimoji="0" lang="zh-CN" altLang="en-US" sz="1000" b="1" i="0" u="none" strike="noStrike" kern="1200" cap="none" spc="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7411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rcRect t="3896" r="91544" b="3088"/>
          <a:stretch>
            <a:fillRect/>
          </a:stretch>
        </p:blipFill>
        <p:spPr bwMode="auto">
          <a:xfrm>
            <a:off x="1456037" y="997268"/>
            <a:ext cx="309562" cy="358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7412" name="文本框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10818" y="1400672"/>
            <a:ext cx="228981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临床医学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专业型硕士：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名</a:t>
            </a:r>
            <a:endParaRPr lang="en-US" altLang="zh-CN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defRPr/>
            </a:pPr>
            <a:endParaRPr lang="en-US" altLang="zh-CN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21" name="文本框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3527" y="1025208"/>
            <a:ext cx="318791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2023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年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招生计划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73040" y="-8890"/>
            <a:ext cx="3771265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招生单位：广东省心血管病研究所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</a:t>
            </a:r>
            <a:r>
              <a:rPr kumimoji="0" lang="zh-CN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招生代码：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88911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7422" name="图片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 cstate="print"/>
          <a:srcRect t="3896" r="91544" b="3088"/>
          <a:stretch>
            <a:fillRect/>
          </a:stretch>
        </p:blipFill>
        <p:spPr bwMode="auto">
          <a:xfrm>
            <a:off x="1455341" y="2040016"/>
            <a:ext cx="3095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文本框 2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23295" y="2051524"/>
            <a:ext cx="89408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工作经历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3" name="图片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" cstate="print"/>
          <a:srcRect t="3896" r="91544" b="3088"/>
          <a:stretch>
            <a:fillRect/>
          </a:stretch>
        </p:blipFill>
        <p:spPr bwMode="auto">
          <a:xfrm>
            <a:off x="1449626" y="3599474"/>
            <a:ext cx="3095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17580" y="3610982"/>
            <a:ext cx="89408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招生要求</a:t>
            </a:r>
            <a:endParaRPr kumimoji="0" lang="zh-CN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5" name="图片 2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" cstate="print"/>
          <a:srcRect t="3896" r="91544" b="3088"/>
          <a:stretch>
            <a:fillRect/>
          </a:stretch>
        </p:blipFill>
        <p:spPr bwMode="auto">
          <a:xfrm>
            <a:off x="4893866" y="985885"/>
            <a:ext cx="3095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61820" y="997393"/>
            <a:ext cx="89408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科研工作</a:t>
            </a:r>
            <a:endParaRPr kumimoji="0" lang="zh-CN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414" name="文本框 1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59894" y="1455238"/>
            <a:ext cx="4314768" cy="304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研究方向：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造血干细胞移植与细胞免疫治疗</a:t>
            </a:r>
            <a:endParaRPr lang="en-US" altLang="zh-CN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主要业绩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: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建立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CAR-T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研发一体化创新平台，推动免疫治疗在血液病中的应用和发展。以第一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通讯作者（含共同）在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J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Hematol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Oncol, Leukemia, Mol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等高影响力杂志上发表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SCI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论文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17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篇，其中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篇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IF &gt;20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篇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IF &gt;10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6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篇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IF &gt;5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ESI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高被引论文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篇，参与论文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13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篇，获得国家授权发明专利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8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项，相关成果被诊疗指南引用和主流媒体报道。</a:t>
            </a:r>
            <a:endParaRPr lang="en-US" altLang="zh-CN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lvl="0" algn="just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研究资助：</a:t>
            </a:r>
            <a:r>
              <a:rPr kumimoji="0" lang="zh-CN" altLang="en-US" sz="1200" i="0" u="none" strike="noStrike" kern="1200" cap="none" spc="0" normalizeH="0" baseline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获得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国家自然科学基金</a:t>
            </a:r>
            <a:r>
              <a:rPr lang="zh-CN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资助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项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，分单位负责广东省重点研发项目、广州市健康医疗协同创新重大专项各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项。目前在研经费约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260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余万。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3810" y="986155"/>
            <a:ext cx="1443990" cy="2017395"/>
          </a:xfrm>
          <a:prstGeom prst="rect">
            <a:avLst/>
          </a:prstGeom>
        </p:spPr>
      </p:pic>
      <p:sp>
        <p:nvSpPr>
          <p:cNvPr id="3" name="文本框 11"/>
          <p:cNvSpPr txBox="1">
            <a:spLocks noChangeArrowheads="1"/>
          </p:cNvSpPr>
          <p:nvPr/>
        </p:nvSpPr>
        <p:spPr bwMode="auto">
          <a:xfrm>
            <a:off x="1673226" y="2410299"/>
            <a:ext cx="2833769" cy="890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2012-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至今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广东省人民医院血液内科</a:t>
            </a: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（历任医师、主治医师、副主任医师、行政副主任）</a:t>
            </a:r>
            <a:endParaRPr lang="zh-CN" altLang="en-US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1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-61595" y="3107055"/>
            <a:ext cx="1734820" cy="1065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联系电话：</a:t>
            </a:r>
            <a:r>
              <a:rPr lang="en-US" altLang="zh-CN" sz="9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13570931198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科室</a:t>
            </a:r>
            <a:r>
              <a:rPr lang="en-US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部门</a:t>
            </a:r>
            <a:r>
              <a: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血液内科</a:t>
            </a:r>
            <a:endParaRPr lang="en-US" altLang="zh-CN" sz="9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邮箱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r>
              <a:rPr lang="en-US" altLang="zh-CN" sz="9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lai_peilong@163.com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17580" y="4023679"/>
            <a:ext cx="2739078" cy="678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性格开朗，积极上进，肯吃苦，热爱集体，热爱专业，富有创新性，有一定临床及科研基础及良好的英文能力。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2782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2782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2782_2"/>
  <p:tag name="KSO_WM_TAG_VERSION" val="1.0"/>
  <p:tag name="KSO_WM_TEMPLATE_INDEX" val="20182782"/>
  <p:tag name="KSO_WM_TEMPLATE_CATEGORY" val="custom"/>
</p:tagLst>
</file>

<file path=ppt/tags/tag22.xml><?xml version="1.0" encoding="utf-8"?>
<p:tagLst xmlns:p="http://schemas.openxmlformats.org/presentationml/2006/main">
  <p:tag name="KSO_WPP_MARK_KEY" val="c564fb56-e65b-41eb-9595-7a3c2595a0b5"/>
  <p:tag name="COMMONDATA" val="eyJoZGlkIjoiYmQ2NzQ1NjY3NmVhOTdlZGYxYzkwN2FjMjBmOGU4YWQifQ=="/>
</p:tagLst>
</file>

<file path=ppt/tags/tag3.xml><?xml version="1.0" encoding="utf-8"?>
<p:tagLst xmlns:p="http://schemas.openxmlformats.org/presentationml/2006/main">
  <p:tag name="KSO_WM_TEMPLATE_CATEGORY" val="custom"/>
  <p:tag name="KSO_WM_TEMPLATE_INDEX" val="20182782"/>
  <p:tag name="KSO_WM_TAG_VERSION" val="1.0"/>
  <p:tag name="KSO_WM_BEAUTIFY_FLAG" val="#wm#"/>
  <p:tag name="KSO_WM_TEMPLATE_THUMBS_INDEX" val="1、9、12、16、19、22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F5EB0"/>
      </a:accent1>
      <a:accent2>
        <a:srgbClr val="FFFFFF"/>
      </a:accent2>
      <a:accent3>
        <a:srgbClr val="404040"/>
      </a:accent3>
      <a:accent4>
        <a:srgbClr val="0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WPS 演示</Application>
  <PresentationFormat>全屏显示(16:9)</PresentationFormat>
  <Paragraphs>37</Paragraphs>
  <Slides>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黑体</vt:lpstr>
      <vt:lpstr>微软雅黑</vt:lpstr>
      <vt:lpstr>Calibri</vt:lpstr>
      <vt:lpstr>Calibri</vt:lpstr>
      <vt:lpstr>Arial Unicode MS</vt:lpstr>
      <vt:lpstr>1_Office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netuser</dc:creator>
  <cp:lastModifiedBy>张丽云云</cp:lastModifiedBy>
  <cp:revision>24</cp:revision>
  <dcterms:created xsi:type="dcterms:W3CDTF">2018-09-13T03:06:00Z</dcterms:created>
  <dcterms:modified xsi:type="dcterms:W3CDTF">2023-03-27T01:27:41Z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EEC56C1F8C204678998ABF00A805A703</vt:lpwstr>
  </property>
</Properties>
</file>