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2130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5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7158" y="785794"/>
            <a:ext cx="8412193" cy="50720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46800" rIns="90000" bIns="46800" numCol="1" anchor="t" anchorCtr="0" compatLnSpc="1">
            <a:noAutofit/>
          </a:bodyPr>
          <a:lstStyle/>
          <a:p>
            <a:pPr marL="228600" indent="-228600">
              <a:spcBef>
                <a:spcPts val="1000"/>
              </a:spcBef>
            </a:pPr>
            <a:r>
              <a:rPr lang="en-US" altLang="zh-CN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、本次市场调研汇报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务必采用</a:t>
            </a:r>
            <a:r>
              <a:rPr lang="en-US" altLang="zh-CN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PPT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28600" indent="-228600">
              <a:spcBef>
                <a:spcPts val="1000"/>
              </a:spcBef>
            </a:pPr>
            <a:r>
              <a:rPr lang="en-US" altLang="zh-CN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、汇报时间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严格控制在</a:t>
            </a:r>
            <a:r>
              <a:rPr lang="en-US" altLang="zh-CN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分钟内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28600" indent="-228600">
              <a:spcBef>
                <a:spcPts val="1000"/>
              </a:spcBef>
            </a:pPr>
            <a:r>
              <a:rPr lang="en-US" altLang="zh-CN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、内容要求：</a:t>
            </a:r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28600" indent="-228600">
              <a:spcBef>
                <a:spcPts val="1000"/>
              </a:spcBef>
            </a:pP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第一部分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分钟）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：公司概况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28600" indent="-228600">
              <a:spcBef>
                <a:spcPts val="1000"/>
              </a:spcBef>
            </a:pPr>
            <a:r>
              <a:rPr lang="en-US" altLang="zh-CN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、公司概况</a:t>
            </a:r>
            <a:r>
              <a:rPr lang="zh-CN" altLang="en-US" sz="1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（建议</a:t>
            </a:r>
            <a:r>
              <a:rPr lang="en-US" altLang="zh-CN" sz="1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0.5</a:t>
            </a:r>
            <a:r>
              <a:rPr lang="zh-CN" altLang="en-US" sz="1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分钟）</a:t>
            </a:r>
            <a:endParaRPr lang="en-US" altLang="zh-CN" sz="1400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28600" indent="-228600">
              <a:spcBef>
                <a:spcPts val="1000"/>
              </a:spcBef>
            </a:pPr>
            <a:r>
              <a:rPr lang="en-US" altLang="zh-CN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、类似业绩及获奖情况（</a:t>
            </a:r>
            <a:r>
              <a:rPr lang="zh-CN" altLang="en-US" sz="1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业绩以表格形式，</a:t>
            </a:r>
            <a:r>
              <a:rPr lang="zh-CN" altLang="en-US" sz="1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列明</a:t>
            </a:r>
            <a:r>
              <a:rPr lang="zh-CN" altLang="en-US" sz="1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合同金额、工程类型、开工、竣工年限等，典型突出业绩图文并茂展开讲解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（建议</a:t>
            </a:r>
            <a:r>
              <a:rPr lang="en-US" altLang="zh-CN" sz="1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0.5</a:t>
            </a:r>
            <a:r>
              <a:rPr lang="zh-CN" altLang="en-US" sz="1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分钟）</a:t>
            </a:r>
            <a:endParaRPr lang="en-US" altLang="zh-CN" sz="1400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28600" indent="-228600">
              <a:spcBef>
                <a:spcPts val="1000"/>
              </a:spcBef>
            </a:pP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第二部分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分钟）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项目初步方案或建议</a:t>
            </a:r>
            <a:endParaRPr lang="zh-CN" altLang="en-US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28600" indent="-228600">
              <a:spcBef>
                <a:spcPts val="1000"/>
              </a:spcBef>
            </a:pP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请汇报将如何开展本项目，文字不宜过多，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不展开讲，只突出亮点或优势</a:t>
            </a:r>
            <a:r>
              <a:rPr lang="en-US" altLang="zh-CN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,</a:t>
            </a:r>
            <a:r>
              <a:rPr lang="zh-CN" altLang="zh-CN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不要出现报价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，每项建议控制在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页幻灯片内，汇报内容可以参考如下： </a:t>
            </a:r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28600" indent="-228600">
              <a:spcBef>
                <a:spcPts val="1000"/>
              </a:spcBef>
            </a:pPr>
            <a:r>
              <a:rPr lang="en-US" altLang="zh-CN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1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、工期。</a:t>
            </a:r>
            <a:r>
              <a:rPr 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、本工程的人员配备：项目负责人的业绩、获奖情况</a:t>
            </a:r>
            <a:r>
              <a:rPr lang="zh-CN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等。</a:t>
            </a:r>
            <a:r>
              <a:rPr lang="en-US" altLang="zh-CN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、项目初步方案或建议。</a:t>
            </a:r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28600" indent="-228600">
              <a:spcBef>
                <a:spcPts val="1000"/>
              </a:spcBef>
            </a:pP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28600" indent="-228600">
              <a:lnSpc>
                <a:spcPts val="2500"/>
              </a:lnSpc>
              <a:spcBef>
                <a:spcPts val="1000"/>
              </a:spcBef>
            </a:pPr>
            <a:endParaRPr lang="en-US" altLang="zh-CN" sz="1400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标题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85720" y="1"/>
            <a:ext cx="5536897" cy="928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-方正超大字符集" panose="03000509000000000000" charset="-122"/>
                <a:ea typeface="宋体-方正超大字符集" panose="03000509000000000000" charset="-122"/>
                <a:cs typeface="+mj-cs"/>
              </a:rPr>
              <a:t>市场调研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-方正超大字符集" panose="03000509000000000000" charset="-122"/>
                <a:ea typeface="宋体-方正超大字符集" panose="03000509000000000000" charset="-122"/>
                <a:cs typeface="+mj-cs"/>
              </a:rPr>
              <a:t>PPT</a:t>
            </a: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-方正超大字符集" panose="03000509000000000000" charset="-122"/>
                <a:ea typeface="宋体-方正超大字符集" panose="03000509000000000000" charset="-122"/>
                <a:cs typeface="+mj-cs"/>
              </a:rPr>
              <a:t>要求：</a:t>
            </a:r>
            <a:endParaRPr kumimoji="0" lang="zh-CN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-方正超大字符集" panose="03000509000000000000" charset="-122"/>
              <a:ea typeface="宋体-方正超大字符集" panose="03000509000000000000" charset="-122"/>
              <a:cs typeface="+mj-cs"/>
            </a:endParaRPr>
          </a:p>
        </p:txBody>
      </p:sp>
      <p:sp>
        <p:nvSpPr>
          <p:cNvPr id="5" name="标题 1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2643174" y="5929330"/>
            <a:ext cx="35719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-方正超大字符集" panose="03000509000000000000" charset="-122"/>
                <a:ea typeface="宋体-方正超大字符集" panose="03000509000000000000" charset="-122"/>
                <a:cs typeface="+mj-cs"/>
              </a:rPr>
              <a:t>内容模板如下，各公司自行完善细化！</a:t>
            </a:r>
            <a:endParaRPr kumimoji="0" lang="zh-CN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-方正超大字符集" panose="03000509000000000000" charset="-122"/>
              <a:ea typeface="宋体-方正超大字符集" panose="03000509000000000000" charset="-122"/>
              <a:cs typeface="+mj-cs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3929059" y="6357958"/>
            <a:ext cx="422134" cy="38695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1472" y="571480"/>
            <a:ext cx="210312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工期、质量目标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14375" y="1214120"/>
          <a:ext cx="8002270" cy="2926715"/>
        </p:xfrm>
        <a:graphic>
          <a:graphicData uri="http://schemas.openxmlformats.org/drawingml/2006/table">
            <a:tbl>
              <a:tblPr/>
              <a:tblGrid>
                <a:gridCol w="680720"/>
                <a:gridCol w="1285875"/>
                <a:gridCol w="2605405"/>
                <a:gridCol w="1351915"/>
                <a:gridCol w="2078355"/>
              </a:tblGrid>
              <a:tr h="79946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方正小标宋简体" panose="02010601030101010101" pitchFamily="2" charset="-122"/>
                        </a:rPr>
                        <a:t>广东省人民医院</a:t>
                      </a:r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latin typeface="方正小标宋简体" panose="02010601030101010101" pitchFamily="2" charset="-122"/>
                        </a:rPr>
                        <a:t>XXX</a:t>
                      </a:r>
                      <a:r>
                        <a:rPr lang="zh-CN" altLang="en-US" sz="1300" b="0" i="0" u="none" strike="noStrike" dirty="0">
                          <a:solidFill>
                            <a:srgbClr val="000000"/>
                          </a:solidFill>
                          <a:latin typeface="方正小标宋简体" panose="02010601030101010101" pitchFamily="2" charset="-122"/>
                        </a:rPr>
                        <a:t>项目一览表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latin typeface="方正小标宋简体" panose="02010601030101010101" pitchFamily="2" charset="-122"/>
                      </a:endParaRPr>
                    </a:p>
                  </a:txBody>
                  <a:tcPr marL="8007" marR="8007" marT="80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543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序号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项目名称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项目概况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工期（天）</a:t>
                      </a:r>
                      <a:endParaRPr lang="zh-CN" altLang="en-US" sz="900" b="1" i="0" u="none" strike="noStrike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质量目标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3728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zh-CN" sz="8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XXX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达到广东省优秀建筑工程奖，并力争获评“中国建筑工程装饰</a:t>
                      </a:r>
                      <a:r>
                        <a:rPr lang="zh-CN" altLang="en-US" sz="8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奖”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8007" marR="8007" marT="80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1472" y="571480"/>
            <a:ext cx="210312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本项目配备人员</a:t>
            </a:r>
            <a:endParaRPr lang="zh-CN" altLang="en-US" dirty="0"/>
          </a:p>
        </p:txBody>
      </p:sp>
      <p:pic>
        <p:nvPicPr>
          <p:cNvPr id="26626" name="Picture 2" descr="C:\Users\netuser\Desktop\微信图片_20200824152512.png"/>
          <p:cNvPicPr>
            <a:picLocks noChangeAspect="1" noChangeArrowheads="1"/>
          </p:cNvPicPr>
          <p:nvPr/>
        </p:nvPicPr>
        <p:blipFill>
          <a:blip r:embed="rId1"/>
          <a:srcRect t="14454" r="1495"/>
          <a:stretch>
            <a:fillRect/>
          </a:stretch>
        </p:blipFill>
        <p:spPr bwMode="auto">
          <a:xfrm>
            <a:off x="285720" y="1142984"/>
            <a:ext cx="8425956" cy="4795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1472" y="571480"/>
            <a:ext cx="4062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施工经验或其他需要汇报的内容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71604" y="1228539"/>
            <a:ext cx="592935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******</a:t>
            </a:r>
            <a:r>
              <a:rPr lang="zh-CN" altLang="en-US" sz="2400" b="1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项目</a:t>
            </a:r>
            <a:endParaRPr lang="en-US" altLang="zh-CN" sz="2400" b="1" spc="360" dirty="0" smtClean="0">
              <a:solidFill>
                <a:srgbClr val="0070C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市场</a:t>
            </a:r>
            <a:r>
              <a:rPr lang="zh-CN" altLang="en-US" sz="2400" b="1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调研方案汇报</a:t>
            </a:r>
            <a:endParaRPr lang="zh-CN" altLang="en-US" sz="2400" b="1" spc="360" dirty="0" smtClean="0">
              <a:solidFill>
                <a:srgbClr val="0070C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5984" y="4857760"/>
            <a:ext cx="4357718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spc="360" dirty="0" smtClean="0">
                <a:solidFill>
                  <a:srgbClr val="0070C0"/>
                </a:solidFill>
                <a:latin typeface="+mn-ea"/>
              </a:rPr>
              <a:t>汇报人：</a:t>
            </a:r>
            <a:r>
              <a:rPr lang="en-US" altLang="zh-CN" sz="1600" b="1" spc="360" dirty="0" smtClean="0">
                <a:solidFill>
                  <a:srgbClr val="0070C0"/>
                </a:solidFill>
                <a:latin typeface="+mn-ea"/>
              </a:rPr>
              <a:t>XXX</a:t>
            </a:r>
            <a:r>
              <a:rPr lang="zh-CN" altLang="en-US" sz="1600" b="1" spc="360" dirty="0" smtClean="0">
                <a:solidFill>
                  <a:srgbClr val="0070C0"/>
                </a:solidFill>
                <a:latin typeface="+mn-ea"/>
              </a:rPr>
              <a:t>（职务）</a:t>
            </a:r>
            <a:endParaRPr lang="en-US" altLang="zh-CN" sz="1600" b="1" spc="360" dirty="0" smtClean="0">
              <a:solidFill>
                <a:srgbClr val="0070C0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b="1" spc="360" dirty="0" smtClean="0">
                <a:solidFill>
                  <a:srgbClr val="0070C0"/>
                </a:solidFill>
                <a:latin typeface="+mn-ea"/>
              </a:rPr>
              <a:t>       </a:t>
            </a:r>
            <a:endParaRPr lang="zh-CN" altLang="en-US" sz="1600" b="1" spc="360" dirty="0" smtClean="0">
              <a:solidFill>
                <a:srgbClr val="0070C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43000" y="553085"/>
            <a:ext cx="7196455" cy="385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主要内容</a:t>
            </a:r>
            <a:endParaRPr lang="en-US" altLang="zh-CN" sz="3200" b="1" spc="360" dirty="0" smtClean="0">
              <a:solidFill>
                <a:srgbClr val="0070C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spc="36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第一部分</a:t>
            </a:r>
            <a:endParaRPr lang="en-US" altLang="zh-CN" sz="2000" spc="36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spc="360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1.</a:t>
            </a:r>
            <a:r>
              <a:rPr lang="zh-CN" altLang="en-US" sz="2000" spc="360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公司概况及资质</a:t>
            </a:r>
            <a:endParaRPr lang="en-US" altLang="zh-CN" sz="2000" spc="360" dirty="0" smtClean="0"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zh-CN" sz="2000" spc="360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2.</a:t>
            </a:r>
            <a:r>
              <a:rPr lang="zh-CN" altLang="en-US" sz="2000" spc="360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类似业绩</a:t>
            </a:r>
            <a:endParaRPr lang="en-US" altLang="zh-CN" sz="2000" spc="360" dirty="0" smtClean="0"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z="2000" spc="36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第二部分</a:t>
            </a:r>
            <a:endParaRPr lang="en-US" altLang="zh-CN" sz="2000" spc="36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28600" indent="-228600">
              <a:spcBef>
                <a:spcPts val="1000"/>
              </a:spcBef>
            </a:pPr>
            <a:r>
              <a:rPr lang="zh-CN" altLang="en-US" sz="2000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  单位汇报内容如下： </a:t>
            </a:r>
            <a:endParaRPr lang="en-US" altLang="zh-CN" sz="2000" spc="360" dirty="0" smtClean="0">
              <a:solidFill>
                <a:srgbClr val="0070C0"/>
              </a:solidFill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  <a:p>
            <a:pPr marL="228600" indent="-228600" algn="l">
              <a:spcBef>
                <a:spcPts val="1000"/>
              </a:spcBef>
              <a:buClrTx/>
              <a:buSzTx/>
              <a:buFontTx/>
            </a:pPr>
            <a:r>
              <a:rPr lang="en-US" altLang="zh-CN" sz="2000" spc="360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   1</a:t>
            </a:r>
            <a:r>
              <a:rPr lang="zh-CN" altLang="en-US" sz="2000" spc="360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、工期。</a:t>
            </a:r>
            <a:r>
              <a:rPr lang="en-US" altLang="zh-CN" sz="2000" spc="360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2</a:t>
            </a:r>
            <a:r>
              <a:rPr lang="zh-CN" altLang="en-US" sz="2000" spc="360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、本项目的人员配备。</a:t>
            </a:r>
            <a:r>
              <a:rPr lang="en-US" altLang="zh-CN" sz="2000" spc="360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3</a:t>
            </a:r>
            <a:r>
              <a:rPr lang="zh-CN" altLang="en-US" sz="2000" spc="360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、</a:t>
            </a:r>
            <a:r>
              <a:rPr lang="zh-CN" altLang="en-US" sz="2000" spc="360" dirty="0" smtClean="0"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项目初步方案或建议</a:t>
            </a:r>
            <a:r>
              <a:rPr lang="zh-CN" altLang="en-US" sz="2000" spc="360" dirty="0" smtClean="0"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   </a:t>
            </a:r>
            <a:endParaRPr lang="zh-CN" altLang="en-US" sz="2000" spc="360" dirty="0" smtClean="0">
              <a:latin typeface="方正小标宋简体" panose="02010601030101010101" pitchFamily="2" charset="-122"/>
              <a:ea typeface="方正小标宋简体" panose="02010601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1472" y="571480"/>
            <a:ext cx="150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  </a:t>
            </a:r>
            <a:r>
              <a:rPr lang="zh-CN" altLang="en-US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公司简介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1472" y="571480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 </a:t>
            </a:r>
            <a:r>
              <a:rPr lang="zh-CN" altLang="en-US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公司资质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628" y="1000108"/>
            <a:ext cx="8215338" cy="550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1472" y="571480"/>
            <a:ext cx="150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  </a:t>
            </a:r>
            <a:r>
              <a:rPr lang="zh-CN" altLang="en-US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公司荣誉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1472" y="571480"/>
            <a:ext cx="182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02  </a:t>
            </a:r>
            <a:r>
              <a:rPr lang="zh-CN" altLang="en-US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类似业绩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85720" y="1285861"/>
          <a:ext cx="8572560" cy="2928957"/>
        </p:xfrm>
        <a:graphic>
          <a:graphicData uri="http://schemas.openxmlformats.org/drawingml/2006/table">
            <a:tbl>
              <a:tblPr/>
              <a:tblGrid>
                <a:gridCol w="491063"/>
                <a:gridCol w="1024216"/>
                <a:gridCol w="1234673"/>
                <a:gridCol w="1094369"/>
                <a:gridCol w="757641"/>
                <a:gridCol w="757641"/>
                <a:gridCol w="757641"/>
                <a:gridCol w="757641"/>
                <a:gridCol w="940034"/>
                <a:gridCol w="757641"/>
              </a:tblGrid>
              <a:tr h="652246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方正小标宋简体" panose="02010601030101010101" pitchFamily="2" charset="-122"/>
                        </a:rPr>
                        <a:t>类似业绩一览表</a:t>
                      </a:r>
                      <a:endParaRPr lang="zh-CN" altLang="en-US" sz="2400" b="0" i="0" u="none" strike="noStrike" dirty="0">
                        <a:solidFill>
                          <a:srgbClr val="000000"/>
                        </a:solidFill>
                        <a:latin typeface="方正小标宋简体" panose="02010601030101010101" pitchFamily="2" charset="-122"/>
                      </a:endParaRPr>
                    </a:p>
                  </a:txBody>
                  <a:tcPr marL="7483" marR="7483" marT="74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630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序号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建设单位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工程名称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类型</a:t>
                      </a:r>
                      <a:b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</a:b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（新建、装修</a:t>
                      </a:r>
                      <a:r>
                        <a:rPr lang="zh-CN" altLang="en-US" sz="1200" b="1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改造等）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建筑面积（㎡）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合同价格（万元）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合同签订</a:t>
                      </a:r>
                      <a:b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</a:b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年月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工程竣工</a:t>
                      </a:r>
                      <a:b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</a:br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年月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获奖情况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备注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XXX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医院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2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XXX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医院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3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XXX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医院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7483" marR="7483" marT="74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1472" y="571480"/>
            <a:ext cx="458724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02  </a:t>
            </a:r>
            <a:r>
              <a:rPr lang="zh-CN" altLang="en-US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类似业绩（医院装修工程业绩）</a:t>
            </a:r>
            <a:endParaRPr lang="zh-CN" altLang="en-US" dirty="0"/>
          </a:p>
        </p:txBody>
      </p:sp>
      <p:sp>
        <p:nvSpPr>
          <p:cNvPr id="10" name="文本框 1"/>
          <p:cNvSpPr txBox="1"/>
          <p:nvPr/>
        </p:nvSpPr>
        <p:spPr>
          <a:xfrm>
            <a:off x="285720" y="928670"/>
            <a:ext cx="77153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 smtClean="0"/>
              <a:t>1.XXXXXXXXXXXXXXXX</a:t>
            </a:r>
            <a:r>
              <a:rPr lang="zh-CN" altLang="en-US" dirty="0" smtClean="0"/>
              <a:t>工程</a:t>
            </a:r>
            <a:r>
              <a:rPr lang="zh-CN" altLang="en-US" dirty="0" smtClean="0">
                <a:solidFill>
                  <a:srgbClr val="FF0000"/>
                </a:solidFill>
              </a:rPr>
              <a:t>（获</a:t>
            </a:r>
            <a:r>
              <a:rPr lang="en-US" altLang="zh-CN" dirty="0" smtClean="0">
                <a:solidFill>
                  <a:srgbClr val="FF0000"/>
                </a:solidFill>
              </a:rPr>
              <a:t>XXXXXXXXXX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奖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214282" y="1285860"/>
            <a:ext cx="8572560" cy="16004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工程简介：本项目装修面积约为4万㎡，主要为门诊功能区域，即包含项目的大堂、医疗内街、连廊、4#门急诊综合楼、5#门诊综合楼、6#妇幼保健综合 楼、8#儿童住院医技综合楼的1-4层、10#楼1-2层及3-5层公共部分的装修。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（附效果图、实景图、获奖证书等）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合同造价：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XXX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万元</a:t>
            </a:r>
            <a:endParaRPr lang="zh-CN" altLang="en-US" sz="1400" dirty="0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5361" name="Picture 1" descr="C:\Users\netuser\Desktop\微信图片_20200824145535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61894" y="4786321"/>
            <a:ext cx="2239064" cy="1650659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4" b="11892"/>
          <a:stretch>
            <a:fillRect/>
          </a:stretch>
        </p:blipFill>
        <p:spPr bwMode="auto">
          <a:xfrm>
            <a:off x="500034" y="2786058"/>
            <a:ext cx="332446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643446"/>
            <a:ext cx="254493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786058"/>
            <a:ext cx="2643206" cy="176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71472" y="571480"/>
            <a:ext cx="458724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02  </a:t>
            </a:r>
            <a:r>
              <a:rPr lang="zh-CN" altLang="en-US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</a:rPr>
              <a:t>类似业绩</a:t>
            </a:r>
            <a:r>
              <a:rPr lang="zh-CN" altLang="en-US" spc="360" dirty="0" smtClean="0">
                <a:solidFill>
                  <a:srgbClr val="0070C0"/>
                </a:solidFill>
                <a:latin typeface="方正小标宋简体" panose="02010601030101010101" pitchFamily="2" charset="-122"/>
                <a:ea typeface="方正小标宋简体" panose="02010601030101010101" pitchFamily="2" charset="-122"/>
                <a:sym typeface="+mn-ea"/>
              </a:rPr>
              <a:t>（医院装修工程业绩）</a:t>
            </a:r>
            <a:endParaRPr lang="zh-CN" altLang="en-US" dirty="0"/>
          </a:p>
        </p:txBody>
      </p:sp>
      <p:sp>
        <p:nvSpPr>
          <p:cNvPr id="10" name="文本框 1"/>
          <p:cNvSpPr txBox="1"/>
          <p:nvPr/>
        </p:nvSpPr>
        <p:spPr>
          <a:xfrm>
            <a:off x="285720" y="928670"/>
            <a:ext cx="77153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 smtClean="0"/>
              <a:t>2.XXXXXXXXXXXXXXXX</a:t>
            </a:r>
            <a:r>
              <a:rPr lang="zh-CN" altLang="en-US" dirty="0" smtClean="0"/>
              <a:t>工程</a:t>
            </a:r>
            <a:r>
              <a:rPr lang="zh-CN" altLang="en-US" dirty="0" smtClean="0">
                <a:solidFill>
                  <a:srgbClr val="FF0000"/>
                </a:solidFill>
              </a:rPr>
              <a:t>（获</a:t>
            </a:r>
            <a:r>
              <a:rPr lang="en-US" altLang="zh-CN" dirty="0" smtClean="0">
                <a:solidFill>
                  <a:srgbClr val="FF0000"/>
                </a:solidFill>
              </a:rPr>
              <a:t>XXXXXXXXXX</a:t>
            </a:r>
            <a:r>
              <a:rPr lang="zh-CN" altLang="en-US" b="1" dirty="0" smtClean="0">
                <a:solidFill>
                  <a:srgbClr val="FF0000"/>
                </a:solidFill>
                <a:sym typeface="+mn-ea"/>
              </a:rPr>
              <a:t>奖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2"/>
          <p:cNvSpPr txBox="1"/>
          <p:nvPr/>
        </p:nvSpPr>
        <p:spPr>
          <a:xfrm>
            <a:off x="214282" y="1285860"/>
            <a:ext cx="857256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工程简介：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XXXXXXXXX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（附效果图、实景图、获奖证书等）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总造价：</a:t>
            </a:r>
            <a:r>
              <a:rPr lang="en-US" altLang="zh-CN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XXX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万元</a:t>
            </a:r>
            <a:endParaRPr lang="zh-CN" altLang="en-US" sz="1400" dirty="0">
              <a:sym typeface="+mn-ea"/>
            </a:endParaRPr>
          </a:p>
          <a:p>
            <a:pPr fontAlgn="auto">
              <a:lnSpc>
                <a:spcPct val="100000"/>
              </a:lnSpc>
            </a:pPr>
            <a:endParaRPr lang="zh-CN" altLang="en-US" sz="14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5361" name="Picture 1" descr="C:\Users\netuser\Desktop\微信图片_20200824145535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29388" y="4714884"/>
            <a:ext cx="2239064" cy="1650659"/>
          </a:xfrm>
          <a:prstGeom prst="rect">
            <a:avLst/>
          </a:prstGeom>
          <a:noFill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86182" y="2143116"/>
            <a:ext cx="3000396" cy="22249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3116"/>
            <a:ext cx="3030855" cy="43719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4452568"/>
            <a:ext cx="2357454" cy="204826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CATEGORY" val="custom"/>
  <p:tag name="KSO_WM_TEMPLATE_INDEX" val="20184636"/>
  <p:tag name="KSO_WM_TAG_VERSION" val="1.0"/>
  <p:tag name="KSO_WM_BEAUTIFY_FLAG" val="#wm#"/>
  <p:tag name="KSO_WM_UNIT_TYPE" val="f"/>
  <p:tag name="KSO_WM_UNIT_INDEX" val="1"/>
  <p:tag name="KSO_WM_UNIT_ID" val="custom20184636_4*f*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2"/>
  <p:tag name="KSO_WM_UNIT_PRESET_TEXT_LEN" val="80"/>
</p:tagLst>
</file>

<file path=ppt/tags/tag2.xml><?xml version="1.0" encoding="utf-8"?>
<p:tagLst xmlns:p="http://schemas.openxmlformats.org/presentationml/2006/main">
  <p:tag name="KSO_WM_TEMPLATE_CATEGORY" val="custom"/>
  <p:tag name="KSO_WM_TEMPLATE_INDEX" val="20184636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ID" val="custom20184636_3*a*1"/>
  <p:tag name="KSO_WM_UNIT_TYPE" val="a"/>
</p:tagLst>
</file>

<file path=ppt/tags/tag3.xml><?xml version="1.0" encoding="utf-8"?>
<p:tagLst xmlns:p="http://schemas.openxmlformats.org/presentationml/2006/main">
  <p:tag name="KSO_WM_TEMPLATE_CATEGORY" val="custom"/>
  <p:tag name="KSO_WM_TEMPLATE_INDEX" val="20184636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ID" val="custom20184636_3*a*1"/>
  <p:tag name="KSO_WM_UNIT_TYPE" val="a"/>
</p:tagLst>
</file>

<file path=ppt/tags/tag4.xml><?xml version="1.0" encoding="utf-8"?>
<p:tagLst xmlns:p="http://schemas.openxmlformats.org/presentationml/2006/main">
  <p:tag name="TABLE_ENDDRAG_ORIGIN_RECT" val="630*230"/>
  <p:tag name="TABLE_ENDDRAG_RECT" val="56*95*630*230"/>
</p:tagLst>
</file>

<file path=ppt/tags/tag5.xml><?xml version="1.0" encoding="utf-8"?>
<p:tagLst xmlns:p="http://schemas.openxmlformats.org/presentationml/2006/main">
  <p:tag name="KSO_WPP_MARK_KEY" val="1ae0c7a1-d728-4749-93ac-3eb3af8b07d9"/>
  <p:tag name="COMMONDATA" val="eyJoZGlkIjoiY2RhOTY1ZDNlNTA1MTk5YWMzN2MxZDc5ZmIyZDU2Zm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1039</Words>
  <Application>WPS 演示</Application>
  <PresentationFormat>全屏显示(4:3)</PresentationFormat>
  <Paragraphs>186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仿宋</vt:lpstr>
      <vt:lpstr>宋体-方正超大字符集</vt:lpstr>
      <vt:lpstr>方正小标宋简体</vt:lpstr>
      <vt:lpstr>黑体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netuser</dc:creator>
  <cp:lastModifiedBy>pine8882</cp:lastModifiedBy>
  <cp:revision>48</cp:revision>
  <dcterms:created xsi:type="dcterms:W3CDTF">2020-01-14T01:01:00Z</dcterms:created>
  <dcterms:modified xsi:type="dcterms:W3CDTF">2023-09-13T06:46:53Z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46193B37B4F5478DB109BFCAAB35E7A3_12</vt:lpwstr>
  </property>
</Properties>
</file>