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9" r:id="rId3"/>
    <p:sldMasterId id="2147483668" r:id="rId4"/>
  </p:sldMasterIdLst>
  <p:notesMasterIdLst>
    <p:notesMasterId r:id="rId6"/>
  </p:notesMasterIdLst>
  <p:handoutMasterIdLst>
    <p:handoutMasterId r:id="rId60"/>
  </p:handoutMasterIdLst>
  <p:sldIdLst>
    <p:sldId id="256" r:id="rId5"/>
    <p:sldId id="330" r:id="rId7"/>
    <p:sldId id="329" r:id="rId8"/>
    <p:sldId id="309" r:id="rId9"/>
    <p:sldId id="308" r:id="rId10"/>
    <p:sldId id="386" r:id="rId11"/>
    <p:sldId id="338" r:id="rId12"/>
    <p:sldId id="339" r:id="rId13"/>
    <p:sldId id="388" r:id="rId14"/>
    <p:sldId id="331" r:id="rId15"/>
    <p:sldId id="318" r:id="rId16"/>
    <p:sldId id="281" r:id="rId17"/>
    <p:sldId id="347" r:id="rId18"/>
    <p:sldId id="299" r:id="rId19"/>
    <p:sldId id="332" r:id="rId20"/>
    <p:sldId id="298" r:id="rId21"/>
    <p:sldId id="305" r:id="rId22"/>
    <p:sldId id="344" r:id="rId23"/>
    <p:sldId id="334" r:id="rId24"/>
    <p:sldId id="319" r:id="rId25"/>
    <p:sldId id="320" r:id="rId26"/>
    <p:sldId id="348" r:id="rId27"/>
    <p:sldId id="387" r:id="rId28"/>
    <p:sldId id="333" r:id="rId29"/>
    <p:sldId id="326" r:id="rId30"/>
    <p:sldId id="302" r:id="rId31"/>
    <p:sldId id="315" r:id="rId32"/>
    <p:sldId id="303" r:id="rId33"/>
    <p:sldId id="325" r:id="rId34"/>
    <p:sldId id="349" r:id="rId35"/>
    <p:sldId id="304" r:id="rId36"/>
    <p:sldId id="335" r:id="rId37"/>
    <p:sldId id="324" r:id="rId38"/>
    <p:sldId id="322" r:id="rId39"/>
    <p:sldId id="317" r:id="rId40"/>
    <p:sldId id="350" r:id="rId41"/>
    <p:sldId id="351" r:id="rId42"/>
    <p:sldId id="352" r:id="rId43"/>
    <p:sldId id="353" r:id="rId44"/>
    <p:sldId id="340" r:id="rId45"/>
    <p:sldId id="314" r:id="rId46"/>
    <p:sldId id="346" r:id="rId47"/>
    <p:sldId id="354" r:id="rId48"/>
    <p:sldId id="336" r:id="rId49"/>
    <p:sldId id="327" r:id="rId50"/>
    <p:sldId id="341" r:id="rId51"/>
    <p:sldId id="437" r:id="rId52"/>
    <p:sldId id="438" r:id="rId53"/>
    <p:sldId id="439" r:id="rId54"/>
    <p:sldId id="440" r:id="rId55"/>
    <p:sldId id="441" r:id="rId56"/>
    <p:sldId id="442" r:id="rId57"/>
    <p:sldId id="435" r:id="rId58"/>
    <p:sldId id="436" r:id="rId59"/>
  </p:sldIdLst>
  <p:sldSz cx="12192000" cy="6858000"/>
  <p:notesSz cx="6858000" cy="9144000"/>
  <p:custDataLst>
    <p:tags r:id="rId6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2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FC8"/>
    <a:srgbClr val="DDEBF7"/>
    <a:srgbClr val="D0E3F4"/>
    <a:srgbClr val="AECEEC"/>
    <a:srgbClr val="3386E1"/>
    <a:srgbClr val="448FD4"/>
    <a:srgbClr val="82B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
    <p:restoredTop sz="94660"/>
  </p:normalViewPr>
  <p:slideViewPr>
    <p:cSldViewPr snapToGrid="0" showGuides="1">
      <p:cViewPr varScale="1">
        <p:scale>
          <a:sx n="111" d="100"/>
          <a:sy n="111" d="100"/>
        </p:scale>
        <p:origin x="-846" y="-78"/>
      </p:cViewPr>
      <p:guideLst>
        <p:guide orient="horz" pos="2178"/>
        <p:guide pos="2892"/>
      </p:guideLst>
    </p:cSldViewPr>
  </p:slideViewPr>
  <p:notesTextViewPr>
    <p:cViewPr>
      <p:scale>
        <a:sx n="1" d="1"/>
        <a:sy n="1" d="1"/>
      </p:scale>
      <p:origin x="0" y="0"/>
    </p:cViewPr>
  </p:notesTextViewPr>
  <p:sorterViewPr showFormatting="0">
    <p:cViewPr>
      <p:scale>
        <a:sx n="100" d="100"/>
        <a:sy n="100" d="100"/>
      </p:scale>
      <p:origin x="0" y="276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4" Type="http://schemas.openxmlformats.org/officeDocument/2006/relationships/tags" Target="tags/tag96.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D578ACB-5959-46C8-B37E-42D71F149FEF}"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6246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a:miter lim="800000"/>
          </a:ln>
        </p:spPr>
      </p:sp>
      <p:sp>
        <p:nvSpPr>
          <p:cNvPr id="7270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27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ln>
            <a:miter lim="800000"/>
          </a:ln>
        </p:spPr>
      </p:sp>
      <p:sp>
        <p:nvSpPr>
          <p:cNvPr id="7475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47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a:miter lim="800000"/>
          </a:ln>
        </p:spPr>
      </p:sp>
      <p:sp>
        <p:nvSpPr>
          <p:cNvPr id="7577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57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a:miter lim="800000"/>
          </a:ln>
        </p:spPr>
      </p:sp>
      <p:sp>
        <p:nvSpPr>
          <p:cNvPr id="7680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68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a:miter lim="800000"/>
          </a:ln>
        </p:spPr>
      </p:sp>
      <p:sp>
        <p:nvSpPr>
          <p:cNvPr id="7885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88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a:miter lim="800000"/>
          </a:ln>
        </p:spPr>
      </p:sp>
      <p:sp>
        <p:nvSpPr>
          <p:cNvPr id="7885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88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a:miter lim="800000"/>
          </a:ln>
        </p:spPr>
      </p:sp>
      <p:sp>
        <p:nvSpPr>
          <p:cNvPr id="7987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98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a:miter lim="800000"/>
          </a:ln>
        </p:spPr>
      </p:sp>
      <p:sp>
        <p:nvSpPr>
          <p:cNvPr id="8089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09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a:miter lim="800000"/>
          </a:ln>
        </p:spPr>
      </p:sp>
      <p:sp>
        <p:nvSpPr>
          <p:cNvPr id="8294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29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miter lim="800000"/>
          </a:ln>
        </p:spPr>
      </p:sp>
      <p:sp>
        <p:nvSpPr>
          <p:cNvPr id="6451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45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a:miter lim="800000"/>
          </a:ln>
        </p:spPr>
      </p:sp>
      <p:sp>
        <p:nvSpPr>
          <p:cNvPr id="8192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19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a:miter lim="800000"/>
          </a:ln>
        </p:spPr>
      </p:sp>
      <p:sp>
        <p:nvSpPr>
          <p:cNvPr id="8397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39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a:miter lim="800000"/>
          </a:ln>
        </p:spPr>
      </p:sp>
      <p:sp>
        <p:nvSpPr>
          <p:cNvPr id="8499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49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a:miter lim="800000"/>
          </a:ln>
        </p:spPr>
      </p:sp>
      <p:sp>
        <p:nvSpPr>
          <p:cNvPr id="8601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60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a:miter lim="800000"/>
          </a:ln>
        </p:spPr>
      </p:sp>
      <p:sp>
        <p:nvSpPr>
          <p:cNvPr id="8704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70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miter lim="800000"/>
          </a:ln>
        </p:spPr>
      </p:sp>
      <p:sp>
        <p:nvSpPr>
          <p:cNvPr id="8806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80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a:miter lim="800000"/>
          </a:ln>
        </p:spPr>
      </p:sp>
      <p:sp>
        <p:nvSpPr>
          <p:cNvPr id="8909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90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a:miter lim="800000"/>
          </a:ln>
        </p:spPr>
      </p:sp>
      <p:sp>
        <p:nvSpPr>
          <p:cNvPr id="9011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01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a:miter lim="800000"/>
          </a:ln>
        </p:spPr>
      </p:sp>
      <p:sp>
        <p:nvSpPr>
          <p:cNvPr id="9113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11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a:miter lim="800000"/>
          </a:ln>
        </p:spPr>
      </p:sp>
      <p:sp>
        <p:nvSpPr>
          <p:cNvPr id="9216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21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a:miter lim="800000"/>
          </a:ln>
        </p:spPr>
      </p:sp>
      <p:sp>
        <p:nvSpPr>
          <p:cNvPr id="6553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55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ln>
            <a:miter lim="800000"/>
          </a:ln>
        </p:spPr>
      </p:sp>
      <p:sp>
        <p:nvSpPr>
          <p:cNvPr id="9318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31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a:miter lim="800000"/>
          </a:ln>
        </p:spPr>
      </p:sp>
      <p:sp>
        <p:nvSpPr>
          <p:cNvPr id="9421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42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ln>
            <a:miter lim="800000"/>
          </a:ln>
        </p:spPr>
      </p:sp>
      <p:sp>
        <p:nvSpPr>
          <p:cNvPr id="9523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52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ln>
            <a:miter lim="800000"/>
          </a:ln>
        </p:spPr>
      </p:sp>
      <p:sp>
        <p:nvSpPr>
          <p:cNvPr id="9625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62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ln>
            <a:miter lim="800000"/>
          </a:ln>
        </p:spPr>
      </p:sp>
      <p:sp>
        <p:nvSpPr>
          <p:cNvPr id="9728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72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a:miter lim="800000"/>
          </a:ln>
        </p:spPr>
      </p:sp>
      <p:sp>
        <p:nvSpPr>
          <p:cNvPr id="9830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83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ln>
            <a:miter lim="800000"/>
          </a:ln>
        </p:spPr>
      </p:sp>
      <p:sp>
        <p:nvSpPr>
          <p:cNvPr id="9933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93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a:miter lim="800000"/>
          </a:ln>
        </p:spPr>
      </p:sp>
      <p:sp>
        <p:nvSpPr>
          <p:cNvPr id="10035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003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a:miter lim="800000"/>
          </a:ln>
        </p:spPr>
      </p:sp>
      <p:sp>
        <p:nvSpPr>
          <p:cNvPr id="10137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013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a:miter lim="800000"/>
          </a:ln>
        </p:spPr>
      </p:sp>
      <p:sp>
        <p:nvSpPr>
          <p:cNvPr id="10137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1013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a:miter lim="800000"/>
          </a:ln>
        </p:spPr>
      </p:sp>
      <p:sp>
        <p:nvSpPr>
          <p:cNvPr id="6656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65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ln>
            <a:miter lim="800000"/>
          </a:ln>
        </p:spPr>
      </p:sp>
      <p:sp>
        <p:nvSpPr>
          <p:cNvPr id="9728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972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4294967295"/>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a:miter lim="800000"/>
          </a:ln>
        </p:spPr>
      </p:sp>
      <p:sp>
        <p:nvSpPr>
          <p:cNvPr id="68611"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86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96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a:miter lim="800000"/>
          </a:ln>
        </p:spPr>
      </p:sp>
      <p:sp>
        <p:nvSpPr>
          <p:cNvPr id="70659"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06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miter lim="800000"/>
          </a:ln>
        </p:spPr>
      </p:sp>
      <p:sp>
        <p:nvSpPr>
          <p:cNvPr id="71683"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16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solidFill>
                  <a:srgbClr val="000000"/>
                </a:solidFill>
                <a:latin typeface="Calibri" panose="020F0502020204030204" pitchFamily="34" charset="0"/>
                <a:ea typeface="微软雅黑" panose="020B0503020204020204" pitchFamily="34" charset="-122"/>
              </a:rPr>
            </a:fld>
            <a:endParaRPr lang="zh-CN"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4589F19F-9CDE-4076-B801-9C30A8EB8299}"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5F4327D0-5B84-4AE6-A680-3C662A5CB9F0}"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9" name="Picture 2" descr="E:\7、药物临床试验机构聘任、授权、简介及人员设置\新LOGO（2019）.png"/>
          <p:cNvPicPr>
            <a:picLocks noChangeAspect="1"/>
          </p:cNvPicPr>
          <p:nvPr userDrawn="1"/>
        </p:nvPicPr>
        <p:blipFill>
          <a:blip r:embed="rId3"/>
          <a:stretch>
            <a:fillRect/>
          </a:stretch>
        </p:blipFill>
        <p:spPr>
          <a:xfrm>
            <a:off x="215900" y="214313"/>
            <a:ext cx="3598863" cy="508000"/>
          </a:xfrm>
          <a:prstGeom prst="rect">
            <a:avLst/>
          </a:prstGeom>
          <a:noFill/>
          <a:ln w="9525">
            <a:noFill/>
          </a:ln>
        </p:spPr>
      </p:pic>
      <p:sp>
        <p:nvSpPr>
          <p:cNvPr id="2" name="标题 1"/>
          <p:cNvSpPr>
            <a:spLocks noGrp="1"/>
          </p:cNvSpPr>
          <p:nvPr>
            <p:ph type="ctrTitle"/>
          </p:nvPr>
        </p:nvSpPr>
        <p:spPr>
          <a:xfrm>
            <a:off x="599302" y="2656096"/>
            <a:ext cx="6878595" cy="1200329"/>
          </a:xfrm>
        </p:spPr>
        <p:txBody>
          <a:bodyPr anchor="b">
            <a:normAutofit/>
          </a:bodyPr>
          <a:lstStyle>
            <a:lvl1pPr algn="l">
              <a:defRPr sz="6000">
                <a:solidFill>
                  <a:schemeClr val="tx2"/>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599301" y="3910853"/>
            <a:ext cx="6878595"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BB082D62-6666-489F-9398-6C71766FCB5A}"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t>V14</a:t>
            </a: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123" name="组合 8"/>
          <p:cNvGrpSpPr/>
          <p:nvPr userDrawn="1"/>
        </p:nvGrpSpPr>
        <p:grpSpPr>
          <a:xfrm>
            <a:off x="201613" y="119063"/>
            <a:ext cx="550862" cy="539750"/>
            <a:chOff x="693998" y="596900"/>
            <a:chExt cx="855403" cy="859973"/>
          </a:xfrm>
        </p:grpSpPr>
        <p:sp>
          <p:nvSpPr>
            <p:cNvPr id="9" name="椭圆 8"/>
            <p:cNvSpPr/>
            <p:nvPr/>
          </p:nvSpPr>
          <p:spPr>
            <a:xfrm>
              <a:off x="711253" y="596900"/>
              <a:ext cx="838148" cy="8245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30" name="图片 9" descr="省医最新LOGO-圆2019.png"/>
            <p:cNvPicPr>
              <a:picLocks noChangeAspect="1"/>
            </p:cNvPicPr>
            <p:nvPr userDrawn="1"/>
          </p:nvPicPr>
          <p:blipFill>
            <a:blip r:embed="rId3"/>
            <a:stretch>
              <a:fillRect/>
            </a:stretch>
          </p:blipFill>
          <p:spPr>
            <a:xfrm>
              <a:off x="693998" y="601469"/>
              <a:ext cx="855403" cy="855404"/>
            </a:xfrm>
            <a:prstGeom prst="rect">
              <a:avLst/>
            </a:prstGeom>
            <a:noFill/>
            <a:ln w="9525">
              <a:noFill/>
            </a:ln>
          </p:spPr>
        </p:pic>
      </p:grpSp>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97539498-FA3F-4071-9BC7-F83DFAF6B7A7}"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t>V14</a:t>
            </a: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userDrawn="1"/>
        </p:nvCxnSpPr>
        <p:spPr>
          <a:xfrm>
            <a:off x="10998200" y="3417888"/>
            <a:ext cx="7112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6148" name="组合 8"/>
          <p:cNvGrpSpPr/>
          <p:nvPr userDrawn="1"/>
        </p:nvGrpSpPr>
        <p:grpSpPr>
          <a:xfrm>
            <a:off x="576263" y="193675"/>
            <a:ext cx="1277937" cy="1233488"/>
            <a:chOff x="699720" y="589610"/>
            <a:chExt cx="855402" cy="855402"/>
          </a:xfrm>
        </p:grpSpPr>
        <p:sp>
          <p:nvSpPr>
            <p:cNvPr id="10" name="椭圆 9"/>
            <p:cNvSpPr/>
            <p:nvPr/>
          </p:nvSpPr>
          <p:spPr>
            <a:xfrm>
              <a:off x="711408" y="597317"/>
              <a:ext cx="838401" cy="8245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155" name="图片 10" descr="省医最新LOGO-圆2019.png"/>
            <p:cNvPicPr>
              <a:picLocks noChangeAspect="1"/>
            </p:cNvPicPr>
            <p:nvPr userDrawn="1"/>
          </p:nvPicPr>
          <p:blipFill>
            <a:blip r:embed="rId3"/>
            <a:stretch>
              <a:fillRect/>
            </a:stretch>
          </p:blipFill>
          <p:spPr>
            <a:xfrm>
              <a:off x="699720" y="589610"/>
              <a:ext cx="855402" cy="855402"/>
            </a:xfrm>
            <a:prstGeom prst="rect">
              <a:avLst/>
            </a:prstGeom>
            <a:noFill/>
            <a:ln w="9525">
              <a:noFill/>
            </a:ln>
          </p:spPr>
        </p:pic>
      </p:grpSp>
      <p:sp>
        <p:nvSpPr>
          <p:cNvPr id="2" name="标题 1"/>
          <p:cNvSpPr>
            <a:spLocks noGrp="1"/>
          </p:cNvSpPr>
          <p:nvPr>
            <p:ph type="title"/>
          </p:nvPr>
        </p:nvSpPr>
        <p:spPr>
          <a:xfrm>
            <a:off x="6610865" y="3469804"/>
            <a:ext cx="5233855" cy="833178"/>
          </a:xfrm>
        </p:spPr>
        <p:txBody>
          <a:bodyPr anchor="b">
            <a:normAutofit/>
          </a:bodyPr>
          <a:lstStyle>
            <a:lvl1pPr algn="r">
              <a:defRPr sz="4000">
                <a:solidFill>
                  <a:schemeClr val="tx2"/>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610865" y="4354684"/>
            <a:ext cx="5233855"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2"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303BC473-A334-4E35-B460-FC5B7B256F7D}"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3"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t>V14</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7171" name="组合 8"/>
          <p:cNvGrpSpPr/>
          <p:nvPr userDrawn="1"/>
        </p:nvGrpSpPr>
        <p:grpSpPr>
          <a:xfrm>
            <a:off x="409575" y="144463"/>
            <a:ext cx="565150" cy="555625"/>
            <a:chOff x="693998" y="596900"/>
            <a:chExt cx="855402" cy="859972"/>
          </a:xfrm>
        </p:grpSpPr>
        <p:sp>
          <p:nvSpPr>
            <p:cNvPr id="9" name="椭圆 8"/>
            <p:cNvSpPr/>
            <p:nvPr/>
          </p:nvSpPr>
          <p:spPr>
            <a:xfrm>
              <a:off x="710818" y="596900"/>
              <a:ext cx="838582" cy="8255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178" name="图片 9" descr="省医最新LOGO-圆2019.png"/>
            <p:cNvPicPr>
              <a:picLocks noChangeAspect="1"/>
            </p:cNvPicPr>
            <p:nvPr userDrawn="1"/>
          </p:nvPicPr>
          <p:blipFill>
            <a:blip r:embed="rId3"/>
            <a:stretch>
              <a:fillRect/>
            </a:stretch>
          </p:blipFill>
          <p:spPr>
            <a:xfrm>
              <a:off x="693998" y="601470"/>
              <a:ext cx="855402" cy="855402"/>
            </a:xfrm>
            <a:prstGeom prst="rect">
              <a:avLst/>
            </a:prstGeom>
            <a:noFill/>
            <a:ln w="9525">
              <a:noFill/>
            </a:ln>
          </p:spPr>
        </p:pic>
      </p:grpSp>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日期占位符 3"/>
          <p:cNvSpPr>
            <a:spLocks noGrp="1"/>
          </p:cNvSpPr>
          <p:nvPr>
            <p:ph type="dt" sz="half" idx="1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12455719-21E1-4E8B-8366-AA2E74B37C4B}"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sym typeface="+mn-ea"/>
              </a:rPr>
              <a:t>V14</a:t>
            </a:r>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417297"/>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827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06675"/>
            <a:ext cx="5157787" cy="368458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827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06675"/>
            <a:ext cx="5183188" cy="368458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20000"/>
              </a:lnSpc>
              <a:spcBef>
                <a:spcPct val="0"/>
              </a:spcBef>
              <a:spcAft>
                <a:spcPct val="0"/>
              </a:spcAft>
              <a:buClrTx/>
              <a:buSzTx/>
              <a:buFontTx/>
              <a:buNone/>
              <a:defRPr/>
            </a:pPr>
            <a:fld id="{970C677F-FB63-4B8E-8D50-D7AA81001C81}"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lvl="0" eaLnBrk="1" hangingPunct="1">
              <a:lnSpc>
                <a:spcPct val="120000"/>
              </a:lnSpc>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0" name="文本框 9"/>
          <p:cNvSpPr txBox="1"/>
          <p:nvPr userDrawn="1"/>
        </p:nvSpPr>
        <p:spPr>
          <a:xfrm>
            <a:off x="11374755" y="262890"/>
            <a:ext cx="4064000" cy="368300"/>
          </a:xfrm>
          <a:prstGeom prst="rect">
            <a:avLst/>
          </a:prstGeom>
          <a:noFill/>
        </p:spPr>
        <p:txBody>
          <a:bodyPr wrap="square" rtlCol="0">
            <a:spAutoFit/>
          </a:bodyPr>
          <a:p>
            <a:r>
              <a:rPr lang="en-US" altLang="zh-CN">
                <a:sym typeface="+mn-ea"/>
              </a:rPr>
              <a:t>V14</a:t>
            </a:r>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5" name="图片 7" descr="省医新logo-上下1（2016）.tif"/>
          <p:cNvPicPr>
            <a:picLocks noChangeAspect="1"/>
          </p:cNvPicPr>
          <p:nvPr userDrawn="1"/>
        </p:nvPicPr>
        <p:blipFill>
          <a:blip r:embed="rId3"/>
          <a:stretch>
            <a:fillRect/>
          </a:stretch>
        </p:blipFill>
        <p:spPr>
          <a:xfrm>
            <a:off x="396875" y="357188"/>
            <a:ext cx="2312988" cy="944562"/>
          </a:xfrm>
          <a:prstGeom prst="rect">
            <a:avLst/>
          </a:prstGeom>
          <a:noFill/>
          <a:ln w="9525">
            <a:noFill/>
          </a:ln>
        </p:spPr>
      </p:pic>
      <p:sp>
        <p:nvSpPr>
          <p:cNvPr id="2" name="标题 1"/>
          <p:cNvSpPr>
            <a:spLocks noGrp="1"/>
          </p:cNvSpPr>
          <p:nvPr>
            <p:ph type="title"/>
          </p:nvPr>
        </p:nvSpPr>
        <p:spPr>
          <a:xfrm>
            <a:off x="838200" y="2713200"/>
            <a:ext cx="6822989" cy="1202510"/>
          </a:xfrm>
        </p:spPr>
        <p:txBody>
          <a:bodyPr anchor="b">
            <a:normAutofit/>
          </a:bodyPr>
          <a:lstStyle>
            <a:lvl1pPr>
              <a:defRPr sz="6000">
                <a:solidFill>
                  <a:schemeClr val="tx2"/>
                </a:solidFill>
              </a:defRPr>
            </a:lvl1pPr>
          </a:lstStyle>
          <a:p>
            <a:r>
              <a:rPr lang="zh-CN" altLang="en-US" noProof="1"/>
              <a:t>单击此处编辑母版标题样式</a:t>
            </a:r>
            <a:endParaRPr lang="zh-CN" altLang="en-US" noProof="1"/>
          </a:p>
        </p:txBody>
      </p:sp>
      <p:sp>
        <p:nvSpPr>
          <p:cNvPr id="7" name="内容占位符 6"/>
          <p:cNvSpPr>
            <a:spLocks noGrp="1"/>
          </p:cNvSpPr>
          <p:nvPr>
            <p:ph sz="quarter" idx="13"/>
          </p:nvPr>
        </p:nvSpPr>
        <p:spPr>
          <a:xfrm>
            <a:off x="838200" y="3966134"/>
            <a:ext cx="6823075" cy="537712"/>
          </a:xfrm>
        </p:spPr>
        <p:txBody>
          <a:bodyPr>
            <a:normAutofit/>
          </a:bodyPr>
          <a:lstStyle>
            <a:lvl1pPr marL="0" indent="0">
              <a:buNone/>
              <a:defRPr sz="2400">
                <a:solidFill>
                  <a:schemeClr val="tx2"/>
                </a:solidFill>
              </a:defRPr>
            </a:lvl1pPr>
          </a:lstStyle>
          <a:p>
            <a:pPr lvl="0"/>
            <a:r>
              <a:rPr lang="zh-CN" altLang="en-US" noProof="1"/>
              <a:t>单击此处编辑母版文本样式</a:t>
            </a:r>
            <a:endParaRPr lang="zh-CN" altLang="en-US" noProof="1"/>
          </a:p>
        </p:txBody>
      </p:sp>
      <p:sp>
        <p:nvSpPr>
          <p:cNvPr id="9" name="日期占位符 2"/>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0CDA45CB-43A6-4617-B5F7-4AE5643E2760}"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0" name="页脚占位符 3"/>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1" name="灯片编号占位符 4"/>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t>V13</a:t>
            </a:r>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9219" name="组合 5"/>
          <p:cNvGrpSpPr/>
          <p:nvPr userDrawn="1"/>
        </p:nvGrpSpPr>
        <p:grpSpPr>
          <a:xfrm>
            <a:off x="461963" y="119063"/>
            <a:ext cx="574675" cy="565150"/>
            <a:chOff x="693998" y="596900"/>
            <a:chExt cx="855402" cy="859972"/>
          </a:xfrm>
        </p:grpSpPr>
        <p:sp>
          <p:nvSpPr>
            <p:cNvPr id="9" name="椭圆 8"/>
            <p:cNvSpPr/>
            <p:nvPr/>
          </p:nvSpPr>
          <p:spPr>
            <a:xfrm>
              <a:off x="710538" y="596900"/>
              <a:ext cx="838862" cy="826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226" name="图片 9" descr="省医最新LOGO-圆2019.png"/>
            <p:cNvPicPr>
              <a:picLocks noChangeAspect="1"/>
            </p:cNvPicPr>
            <p:nvPr userDrawn="1"/>
          </p:nvPicPr>
          <p:blipFill>
            <a:blip r:embed="rId3"/>
            <a:stretch>
              <a:fillRect/>
            </a:stretch>
          </p:blipFill>
          <p:spPr>
            <a:xfrm>
              <a:off x="693998" y="601470"/>
              <a:ext cx="855402" cy="855402"/>
            </a:xfrm>
            <a:prstGeom prst="rect">
              <a:avLst/>
            </a:prstGeom>
            <a:noFill/>
            <a:ln w="9525">
              <a:noFill/>
            </a:ln>
          </p:spPr>
        </p:pic>
      </p:grpSp>
      <p:sp>
        <p:nvSpPr>
          <p:cNvPr id="11"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F0B83A9D-3BC1-4C11-BEDE-4B7499DFCC4C}"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pPr algn="r">
              <a:lnSpc>
                <a:spcPct val="120000"/>
              </a:lnSpc>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
        <p:nvSpPr>
          <p:cNvPr id="5" name="文本框 4"/>
          <p:cNvSpPr txBox="1"/>
          <p:nvPr userDrawn="1"/>
        </p:nvSpPr>
        <p:spPr>
          <a:xfrm>
            <a:off x="11374755" y="262890"/>
            <a:ext cx="4064000" cy="368300"/>
          </a:xfrm>
          <a:prstGeom prst="rect">
            <a:avLst/>
          </a:prstGeom>
          <a:noFill/>
        </p:spPr>
        <p:txBody>
          <a:bodyPr wrap="square" rtlCol="0">
            <a:spAutoFit/>
          </a:bodyPr>
          <a:p>
            <a:r>
              <a:rPr lang="en-US" altLang="zh-CN"/>
              <a:t>V14</a:t>
            </a:r>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80822" y="365125"/>
            <a:ext cx="1072978" cy="5811838"/>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9356124" cy="5811838"/>
          </a:xfrm>
        </p:spPr>
        <p:txBody>
          <a:bodyPr vert="eaVert"/>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20000"/>
              </a:lnSpc>
              <a:spcBef>
                <a:spcPct val="0"/>
              </a:spcBef>
              <a:spcAft>
                <a:spcPct val="0"/>
              </a:spcAft>
              <a:buClrTx/>
              <a:buSzTx/>
              <a:buFontTx/>
              <a:buNone/>
              <a:defRPr/>
            </a:pPr>
            <a:fld id="{F235F64A-5546-4911-944D-F557FE3600FB}"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lnSpc>
                <a:spcPct val="120000"/>
              </a:lnSpc>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文本框 6"/>
          <p:cNvSpPr txBox="1"/>
          <p:nvPr userDrawn="1"/>
        </p:nvSpPr>
        <p:spPr>
          <a:xfrm>
            <a:off x="11374755" y="262890"/>
            <a:ext cx="4064000" cy="368300"/>
          </a:xfrm>
          <a:prstGeom prst="rect">
            <a:avLst/>
          </a:prstGeom>
          <a:noFill/>
        </p:spPr>
        <p:txBody>
          <a:bodyPr wrap="square" rtlCol="0">
            <a:spAutoFit/>
          </a:bodyPr>
          <a:p>
            <a:r>
              <a:rPr lang="en-US" altLang="zh-CN">
                <a:sym typeface="+mn-ea"/>
              </a:rPr>
              <a:t>V14</a:t>
            </a:r>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13DD1F2-14E1-478C-B1F0-5DC4C45FD20C}"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DA279A3B-BF3C-43E4-87AB-7DF0783E1E4D}"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EB7278A-3141-4908-8795-7BD41822F286}"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CB00EB9-76CB-48EE-BAB1-9CCFE651B4AB}"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D1D43474-89B9-4FC5-9C61-98A73109C7AD}"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34BAF41F-C8A5-4597-8CA1-9E2AC8B6505F}"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A369647-4B92-444F-A9B9-172015F56C47}"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096D3D5-64E3-4482-AFEB-7480B44B7381}"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520159-4B54-4E61-AC86-D85051641720}"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F12A0E7-DC5A-4FB0-9370-45B5088972B4}"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954C9543-CDE9-4E00-8484-529EBCDFF5B1}"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39389B3D-70C8-4828-A73F-B648A685E780}"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文本框 6"/>
          <p:cNvSpPr txBox="1"/>
          <p:nvPr userDrawn="1"/>
        </p:nvSpPr>
        <p:spPr>
          <a:xfrm>
            <a:off x="11736705" y="408940"/>
            <a:ext cx="4064000" cy="368300"/>
          </a:xfrm>
          <a:prstGeom prst="rect">
            <a:avLst/>
          </a:prstGeom>
          <a:noFill/>
        </p:spPr>
        <p:txBody>
          <a:bodyPr wrap="square" rtlCol="0">
            <a:spAutoFit/>
          </a:bodyPr>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7B557D2E-26F5-42AA-A83A-95043239B0F3}"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42790A2D-0954-43FD-A09A-05985F59753E}"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A18B7CA-169C-4EB2-8683-B6F82E69762D}"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BA1BB9E1-0D66-4E38-A77A-CAF1161E0AFB}"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52CBA31D-AEF2-463F-B636-E4786FB96DF8}"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E15D338F-2AE6-4B70-9B74-AA765F1D3990}"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3BEE2A31-7541-4D97-A993-9EA51A2E8C26}"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3.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1"/>
            </p:custDataLst>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custDataLst>
              <p:tags r:id="rId12"/>
            </p:custDataLst>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fld id="{17F2615E-EA73-42FE-A0EA-5C2DF70271BF}" type="datetime1">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pitchFamily="49" charset="-122"/>
                <a:ea typeface="黑体" panose="02010609060101010101" pitchFamily="49" charset="-122"/>
              </a:defRPr>
            </a:lvl1pPr>
          </a:lstStyle>
          <a:p>
            <a:pPr lvl="0" eaLnBrk="1" hangingPunct="1"/>
            <a:fld id="{9A0DB2DC-4C9A-4742-B13C-FB6460FD3503}" type="slidenum">
              <a:rPr lang="zh-CN" altLang="en-US" dirty="0"/>
            </a:fld>
            <a:endParaRPr lang="zh-CN" altLang="en-US" dirty="0"/>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0"/>
            </p:custDataLst>
          </p:nvPr>
        </p:nvSpPr>
        <p:spPr>
          <a:xfrm>
            <a:off x="838200" y="428625"/>
            <a:ext cx="10515600" cy="1325563"/>
          </a:xfrm>
          <a:prstGeom prst="rect">
            <a:avLst/>
          </a:prstGeom>
          <a:noFill/>
          <a:ln w="9525">
            <a:noFill/>
          </a:ln>
        </p:spPr>
        <p:txBody>
          <a:bodyPr lIns="90000" tIns="46800" rIns="90000" bIns="46800" anchor="ctr" anchorCtr="0"/>
          <a:lstStyle/>
          <a:p>
            <a:pPr lvl="0"/>
            <a:r>
              <a:rPr lang="zh-CN" altLang="en-US" dirty="0"/>
              <a:t>单击此处编辑母版标题样式</a:t>
            </a:r>
            <a:endParaRPr lang="zh-CN" altLang="en-US" dirty="0"/>
          </a:p>
        </p:txBody>
      </p:sp>
      <p:sp>
        <p:nvSpPr>
          <p:cNvPr id="2051" name="文本占位符 2"/>
          <p:cNvSpPr>
            <a:spLocks noGrp="1"/>
          </p:cNvSpPr>
          <p:nvPr>
            <p:ph type="body"/>
            <p:custDataLst>
              <p:tags r:id="rId11"/>
            </p:custDataLst>
          </p:nvPr>
        </p:nvSpPr>
        <p:spPr>
          <a:xfrm>
            <a:off x="838200" y="1889125"/>
            <a:ext cx="10515600" cy="4351338"/>
          </a:xfrm>
          <a:prstGeom prst="rect">
            <a:avLst/>
          </a:prstGeom>
          <a:noFill/>
          <a:ln w="9525">
            <a:noFill/>
          </a:ln>
        </p:spPr>
        <p:txBody>
          <a:bodyPr lIns="90000" tIns="46800" rIns="90000" bIns="4680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lgn="l" eaLnBrk="1" fontAlgn="auto" hangingPunct="1">
              <a:lnSpc>
                <a:spcPct val="120000"/>
              </a:lnSpc>
              <a:defRPr sz="1200" noProof="1">
                <a:solidFill>
                  <a:schemeClr val="bg1">
                    <a:lumMod val="50000"/>
                  </a:schemeClr>
                </a:solidFill>
                <a:latin typeface="+mn-lt"/>
                <a:ea typeface="+mn-ea"/>
              </a:defRPr>
            </a:lvl1pPr>
          </a:lstStyle>
          <a:p>
            <a:pPr marL="0" marR="0" lvl="0" indent="0" algn="l" defTabSz="914400" rtl="0" eaLnBrk="1" fontAlgn="auto" latinLnBrk="0" hangingPunct="1">
              <a:lnSpc>
                <a:spcPct val="120000"/>
              </a:lnSpc>
              <a:spcBef>
                <a:spcPct val="0"/>
              </a:spcBef>
              <a:spcAft>
                <a:spcPct val="0"/>
              </a:spcAft>
              <a:buClrTx/>
              <a:buSzTx/>
              <a:buFontTx/>
              <a:buNone/>
              <a:defRPr/>
            </a:pPr>
            <a:fld id="{AFBE2BF9-054F-4EA4-88D2-6A86DAD4D717}" type="datetime1">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lgn="ctr" eaLnBrk="1" fontAlgn="auto" hangingPunct="1">
              <a:lnSpc>
                <a:spcPct val="120000"/>
              </a:lnSpc>
              <a:defRPr sz="1200" noProof="1">
                <a:solidFill>
                  <a:schemeClr val="bg1">
                    <a:lumMod val="50000"/>
                  </a:schemeClr>
                </a:solidFill>
                <a:latin typeface="Arial" panose="020B0604020202020204" pitchFamily="34" charset="0"/>
                <a:ea typeface="微软雅黑" panose="020B0503020204020204" pitchFamily="34" charset="-122"/>
              </a:defRPr>
            </a:lvl1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lvl1pPr algn="r">
              <a:defRPr sz="1200">
                <a:solidFill>
                  <a:srgbClr val="7F7F7F"/>
                </a:solidFill>
                <a:ea typeface="黑体" panose="02010609060101010101" pitchFamily="49" charset="-122"/>
              </a:defRPr>
            </a:lvl1pPr>
          </a:lstStyle>
          <a:p>
            <a:pPr lvl="0" eaLnBrk="1" hangingPunct="1">
              <a:lnSpc>
                <a:spcPct val="120000"/>
              </a:lnSpc>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rtl="0" eaLnBrk="0" fontAlgn="base" hangingPunct="0">
        <a:lnSpc>
          <a:spcPct val="120000"/>
        </a:lnSpc>
        <a:spcBef>
          <a:spcPct val="0"/>
        </a:spcBef>
        <a:spcAft>
          <a:spcPct val="0"/>
        </a:spcAft>
        <a:defRPr sz="4400" b="1" kern="1200">
          <a:solidFill>
            <a:srgbClr val="404040"/>
          </a:solidFill>
          <a:latin typeface="+mj-lt"/>
          <a:ea typeface="+mj-ea"/>
          <a:cs typeface="+mj-cs"/>
        </a:defRPr>
      </a:lvl1pPr>
      <a:lvl2pPr algn="l" rtl="0" eaLnBrk="0" fontAlgn="base" hangingPunct="0">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eaLnBrk="0" fontAlgn="base" hangingPunct="0">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eaLnBrk="0" fontAlgn="base" hangingPunct="0">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eaLnBrk="0" fontAlgn="base" hangingPunct="0">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6172E59-7138-4602-8E62-E04C4DA89C8A}" type="datetime1">
              <a:rPr kumimoji="0" lang="zh-CN" alt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机构办地址：广州市越秀区东华南路</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96</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9F</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，电话：</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，邮箱：</a:t>
            </a:r>
            <a:r>
              <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 name="文本框 1"/>
          <p:cNvSpPr txBox="1"/>
          <p:nvPr userDrawn="1"/>
        </p:nvSpPr>
        <p:spPr>
          <a:xfrm>
            <a:off x="11374755" y="262890"/>
            <a:ext cx="4064000" cy="368300"/>
          </a:xfrm>
          <a:prstGeom prst="rect">
            <a:avLst/>
          </a:prstGeom>
          <a:noFill/>
        </p:spPr>
        <p:txBody>
          <a:bodyPr wrap="square" rtlCol="0">
            <a:spAutoFit/>
          </a:bodyPr>
          <a:p>
            <a:r>
              <a:rPr lang="en-US" altLang="zh-CN">
                <a:sym typeface="+mn-ea"/>
              </a:rPr>
              <a:t>V14</a:t>
            </a:r>
            <a:endParaRPr lang="en-US" altLang="zh-CN"/>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7.xml"/><Relationship Id="rId4" Type="http://schemas.openxmlformats.org/officeDocument/2006/relationships/tags" Target="../tags/tag2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7.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7.xml"/><Relationship Id="rId2" Type="http://schemas.openxmlformats.org/officeDocument/2006/relationships/tags" Target="../tags/tag29.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7.xml"/><Relationship Id="rId4" Type="http://schemas.openxmlformats.org/officeDocument/2006/relationships/tags" Target="../tags/tag3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7.xml"/><Relationship Id="rId3" Type="http://schemas.openxmlformats.org/officeDocument/2006/relationships/tags" Target="../tags/tag34.xml"/><Relationship Id="rId2" Type="http://schemas.openxmlformats.org/officeDocument/2006/relationships/image" Target="../media/image15.png"/><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7.xml"/><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7.xml"/><Relationship Id="rId4" Type="http://schemas.openxmlformats.org/officeDocument/2006/relationships/tags" Target="../tags/tag39.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7.xml"/><Relationship Id="rId2" Type="http://schemas.openxmlformats.org/officeDocument/2006/relationships/tags" Target="../tags/tag40.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7.xml"/><Relationship Id="rId2" Type="http://schemas.openxmlformats.org/officeDocument/2006/relationships/tags" Target="../tags/tag42.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7.xml"/><Relationship Id="rId2" Type="http://schemas.openxmlformats.org/officeDocument/2006/relationships/tags" Target="../tags/tag44.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7.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7.xml"/><Relationship Id="rId2" Type="http://schemas.openxmlformats.org/officeDocument/2006/relationships/tags" Target="../tags/tag49.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7.xml"/><Relationship Id="rId3" Type="http://schemas.openxmlformats.org/officeDocument/2006/relationships/tags" Target="../tags/tag51.xml"/><Relationship Id="rId2" Type="http://schemas.openxmlformats.org/officeDocument/2006/relationships/image" Target="../media/image19.png"/><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7.xml"/><Relationship Id="rId4" Type="http://schemas.openxmlformats.org/officeDocument/2006/relationships/tags" Target="../tags/tag5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5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7.xml"/><Relationship Id="rId2" Type="http://schemas.openxmlformats.org/officeDocument/2006/relationships/tags" Target="../tags/tag5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7.xml"/><Relationship Id="rId4" Type="http://schemas.openxmlformats.org/officeDocument/2006/relationships/tags" Target="../tags/tag5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56.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7.xml"/><Relationship Id="rId4" Type="http://schemas.openxmlformats.org/officeDocument/2006/relationships/tags" Target="../tags/tag59.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7.xml"/><Relationship Id="rId2" Type="http://schemas.openxmlformats.org/officeDocument/2006/relationships/tags" Target="../tags/tag62.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7.xml"/><Relationship Id="rId2" Type="http://schemas.openxmlformats.org/officeDocument/2006/relationships/tags" Target="../tags/tag64.xml"/><Relationship Id="rId1" Type="http://schemas.openxmlformats.org/officeDocument/2006/relationships/tags" Target="../tags/tag63.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7.xml"/><Relationship Id="rId3" Type="http://schemas.openxmlformats.org/officeDocument/2006/relationships/tags" Target="../tags/tag66.xml"/><Relationship Id="rId2" Type="http://schemas.openxmlformats.org/officeDocument/2006/relationships/image" Target="../media/image26.png"/><Relationship Id="rId1" Type="http://schemas.openxmlformats.org/officeDocument/2006/relationships/tags" Target="../tags/tag6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7.xml"/><Relationship Id="rId2" Type="http://schemas.openxmlformats.org/officeDocument/2006/relationships/tags" Target="../tags/tag69.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7.xml"/><Relationship Id="rId2" Type="http://schemas.openxmlformats.org/officeDocument/2006/relationships/tags" Target="../tags/tag71.xml"/><Relationship Id="rId1" Type="http://schemas.openxmlformats.org/officeDocument/2006/relationships/tags" Target="../tags/tag7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7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7.xml"/><Relationship Id="rId2" Type="http://schemas.openxmlformats.org/officeDocument/2006/relationships/tags" Target="../tags/tag13.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7.xml"/><Relationship Id="rId2" Type="http://schemas.openxmlformats.org/officeDocument/2006/relationships/tags" Target="../tags/tag75.xml"/><Relationship Id="rId1" Type="http://schemas.openxmlformats.org/officeDocument/2006/relationships/tags" Target="../tags/tag74.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7.xml"/><Relationship Id="rId2" Type="http://schemas.openxmlformats.org/officeDocument/2006/relationships/tags" Target="../tags/tag77.xml"/><Relationship Id="rId1" Type="http://schemas.openxmlformats.org/officeDocument/2006/relationships/tags" Target="../tags/tag76.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7.xml"/><Relationship Id="rId2" Type="http://schemas.openxmlformats.org/officeDocument/2006/relationships/tags" Target="../tags/tag79.xml"/><Relationship Id="rId1" Type="http://schemas.openxmlformats.org/officeDocument/2006/relationships/tags" Target="../tags/tag7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7.xml"/><Relationship Id="rId2" Type="http://schemas.openxmlformats.org/officeDocument/2006/relationships/tags" Target="../tags/tag81.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7.xml"/><Relationship Id="rId3" Type="http://schemas.openxmlformats.org/officeDocument/2006/relationships/tags" Target="../tags/tag84.xml"/><Relationship Id="rId2" Type="http://schemas.openxmlformats.org/officeDocument/2006/relationships/image" Target="../media/image28.png"/><Relationship Id="rId1" Type="http://schemas.openxmlformats.org/officeDocument/2006/relationships/tags" Target="../tags/tag83.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7.xml"/><Relationship Id="rId2" Type="http://schemas.openxmlformats.org/officeDocument/2006/relationships/tags" Target="../tags/tag86.xml"/><Relationship Id="rId1" Type="http://schemas.openxmlformats.org/officeDocument/2006/relationships/tags" Target="../tags/tag85.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7.xml"/><Relationship Id="rId3" Type="http://schemas.openxmlformats.org/officeDocument/2006/relationships/tags" Target="../tags/tag88.xml"/><Relationship Id="rId2" Type="http://schemas.openxmlformats.org/officeDocument/2006/relationships/image" Target="../media/image29.png"/><Relationship Id="rId1" Type="http://schemas.openxmlformats.org/officeDocument/2006/relationships/tags" Target="../tags/tag8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7.xml"/><Relationship Id="rId3" Type="http://schemas.openxmlformats.org/officeDocument/2006/relationships/tags" Target="../tags/tag15.xml"/><Relationship Id="rId2" Type="http://schemas.openxmlformats.org/officeDocument/2006/relationships/hyperlink" Target="mailto:gdphgcp@gdph.org.cn" TargetMode="Externa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7.xml"/><Relationship Id="rId2" Type="http://schemas.openxmlformats.org/officeDocument/2006/relationships/tags" Target="../tags/tag90.xml"/><Relationship Id="rId1" Type="http://schemas.openxmlformats.org/officeDocument/2006/relationships/tags" Target="../tags/tag89.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7.xml"/><Relationship Id="rId2" Type="http://schemas.openxmlformats.org/officeDocument/2006/relationships/tags" Target="../tags/tag91.xml"/><Relationship Id="rId1" Type="http://schemas.openxmlformats.org/officeDocument/2006/relationships/image" Target="../media/image30.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7.xml"/><Relationship Id="rId2" Type="http://schemas.openxmlformats.org/officeDocument/2006/relationships/tags" Target="../tags/tag92.xml"/><Relationship Id="rId1"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17.xml"/><Relationship Id="rId4" Type="http://schemas.openxmlformats.org/officeDocument/2006/relationships/tags" Target="../tags/tag95.xml"/><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36588" y="1354138"/>
            <a:ext cx="4787900" cy="1449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b">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8800" b="1" i="0" u="none" strike="noStrike" kern="1200" cap="none" spc="0" normalizeH="0" baseline="0" noProof="1">
              <a:ln>
                <a:noFill/>
              </a:ln>
              <a:solidFill>
                <a:schemeClr val="tx2"/>
              </a:solidFill>
              <a:effectLst/>
              <a:uLnTx/>
              <a:uFillTx/>
              <a:latin typeface="+mn-lt"/>
              <a:ea typeface="+mn-ea"/>
              <a:cs typeface="+mn-cs"/>
            </a:endParaRPr>
          </a:p>
        </p:txBody>
      </p:sp>
      <p:sp>
        <p:nvSpPr>
          <p:cNvPr id="10243" name="标题 3"/>
          <p:cNvSpPr>
            <a:spLocks noGrp="1" noChangeArrowheads="1"/>
          </p:cNvSpPr>
          <p:nvPr>
            <p:ph type="ctrTitle"/>
            <p:custDataLst>
              <p:tags r:id="rId2"/>
            </p:custDataLst>
          </p:nvPr>
        </p:nvSpPr>
        <p:spPr>
          <a:xfrm>
            <a:off x="942975" y="2268538"/>
            <a:ext cx="10361613" cy="2217738"/>
          </a:xfrm>
        </p:spPr>
        <p:txBody>
          <a:bodyPr vert="horz" wrap="square" lIns="90000" tIns="46800" rIns="90000" bIns="46800" numCol="1" anchor="b" anchorCtr="0" compatLnSpc="1">
            <a:normAutofit fontScale="90000"/>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chemeClr val="tx2"/>
                </a:solidFill>
                <a:effectLst/>
                <a:uLnTx/>
                <a:uFillTx/>
                <a:latin typeface="+mj-lt"/>
                <a:ea typeface="+mj-ea"/>
                <a:cs typeface="+mj-cs"/>
              </a:rPr>
              <a:t>广东省人民医院临床试验机构</a:t>
            </a:r>
            <a:br>
              <a:rPr kumimoji="0" lang="en-US" altLang="zh-CN" sz="6000" b="1" i="0" u="none" strike="noStrike" kern="1200" cap="none" spc="0" normalizeH="0" baseline="0" noProof="0" dirty="0">
                <a:ln>
                  <a:noFill/>
                </a:ln>
                <a:solidFill>
                  <a:schemeClr val="tx2"/>
                </a:solidFill>
                <a:effectLst/>
                <a:uLnTx/>
                <a:uFillTx/>
                <a:latin typeface="+mj-lt"/>
                <a:ea typeface="+mj-ea"/>
                <a:cs typeface="+mj-cs"/>
              </a:rPr>
            </a:br>
            <a:r>
              <a:rPr kumimoji="0" lang="zh-CN" altLang="en-US" sz="6000" b="1" i="0" u="none" strike="noStrike" kern="1200" cap="none" spc="0" normalizeH="0" baseline="0" noProof="0" dirty="0">
                <a:ln>
                  <a:noFill/>
                </a:ln>
                <a:solidFill>
                  <a:schemeClr val="tx2"/>
                </a:solidFill>
                <a:effectLst/>
                <a:uLnTx/>
                <a:uFillTx/>
                <a:latin typeface="+mj-lt"/>
                <a:ea typeface="+mj-ea"/>
                <a:cs typeface="+mj-cs"/>
              </a:rPr>
              <a:t>办事流程及注意事项</a:t>
            </a:r>
            <a:br>
              <a:rPr kumimoji="0" lang="en-US" altLang="zh-CN" sz="6000" b="1" i="0" u="none" strike="noStrike" kern="1200" cap="none" spc="0" normalizeH="0" baseline="0" noProof="0" dirty="0">
                <a:ln>
                  <a:noFill/>
                </a:ln>
                <a:solidFill>
                  <a:schemeClr val="tx2"/>
                </a:solidFill>
                <a:effectLst/>
                <a:uLnTx/>
                <a:uFillTx/>
                <a:latin typeface="+mj-lt"/>
                <a:ea typeface="+mj-ea"/>
                <a:cs typeface="+mj-cs"/>
              </a:rPr>
            </a:br>
            <a:endParaRPr kumimoji="0" lang="zh-CN" altLang="en-US" sz="6000" b="1" i="0" u="none" strike="noStrike" kern="1200" cap="none" spc="0" normalizeH="0" baseline="0" noProof="0" dirty="0">
              <a:ln>
                <a:noFill/>
              </a:ln>
              <a:solidFill>
                <a:schemeClr val="tx2"/>
              </a:solidFill>
              <a:effectLst/>
              <a:uLnTx/>
              <a:uFillTx/>
              <a:latin typeface="+mj-lt"/>
              <a:ea typeface="+mj-ea"/>
              <a:cs typeface="+mj-cs"/>
            </a:endParaRPr>
          </a:p>
        </p:txBody>
      </p:sp>
      <p:sp>
        <p:nvSpPr>
          <p:cNvPr id="10244" name="副标题 4"/>
          <p:cNvSpPr>
            <a:spLocks noGrp="1"/>
          </p:cNvSpPr>
          <p:nvPr>
            <p:ph type="subTitle" idx="1"/>
          </p:nvPr>
        </p:nvSpPr>
        <p:spPr>
          <a:xfrm>
            <a:off x="2533650" y="3633788"/>
            <a:ext cx="6878638" cy="1249362"/>
          </a:xfrm>
        </p:spPr>
        <p:txBody>
          <a:bodyPr vert="horz" wrap="square" lIns="90000" tIns="46800" rIns="90000" bIns="46800" anchor="t" anchorCtr="0"/>
          <a:lstStyle/>
          <a:p>
            <a:pPr algn="ctr">
              <a:buClrTx/>
              <a:buSzTx/>
            </a:pPr>
            <a:r>
              <a:rPr lang="zh-CN" altLang="en-US" kern="1200" dirty="0">
                <a:latin typeface="+mn-lt"/>
                <a:ea typeface="+mn-ea"/>
                <a:cs typeface="+mn-cs"/>
              </a:rPr>
              <a:t>临床试验机构办公室</a:t>
            </a:r>
            <a:endParaRPr lang="en-US" altLang="zh-CN" kern="1200" dirty="0">
              <a:latin typeface="+mn-lt"/>
              <a:ea typeface="+mn-ea"/>
              <a:cs typeface="+mn-cs"/>
            </a:endParaRPr>
          </a:p>
          <a:p>
            <a:pPr algn="ctr">
              <a:buClrTx/>
              <a:buSzTx/>
            </a:pPr>
            <a:r>
              <a:rPr lang="zh-CN" altLang="en-US" kern="1200" dirty="0">
                <a:latin typeface="+mn-lt"/>
                <a:ea typeface="+mn-ea"/>
                <a:cs typeface="+mn-cs"/>
              </a:rPr>
              <a:t>本版为</a:t>
            </a:r>
            <a:r>
              <a:rPr lang="en-US" altLang="zh-CN" kern="1200" dirty="0">
                <a:latin typeface="+mn-lt"/>
                <a:ea typeface="+mn-ea"/>
                <a:cs typeface="+mn-cs"/>
              </a:rPr>
              <a:t>V14</a:t>
            </a:r>
            <a:r>
              <a:rPr lang="zh-CN" altLang="en-US" kern="1200" dirty="0">
                <a:latin typeface="+mn-lt"/>
                <a:ea typeface="+mn-ea"/>
                <a:cs typeface="+mn-cs"/>
              </a:rPr>
              <a:t>，自</a:t>
            </a:r>
            <a:r>
              <a:rPr lang="en-US" altLang="zh-CN" kern="1200" dirty="0">
                <a:latin typeface="+mn-lt"/>
                <a:ea typeface="+mn-ea"/>
                <a:cs typeface="+mn-cs"/>
              </a:rPr>
              <a:t>2026</a:t>
            </a:r>
            <a:r>
              <a:rPr lang="zh-CN" altLang="en-US" kern="1200" dirty="0">
                <a:latin typeface="+mn-lt"/>
                <a:ea typeface="+mn-ea"/>
                <a:cs typeface="+mn-cs"/>
              </a:rPr>
              <a:t>年</a:t>
            </a:r>
            <a:r>
              <a:rPr lang="en-US" altLang="zh-CN" kern="1200" dirty="0">
                <a:latin typeface="+mn-lt"/>
                <a:ea typeface="+mn-ea"/>
                <a:cs typeface="+mn-cs"/>
              </a:rPr>
              <a:t>5</a:t>
            </a:r>
            <a:r>
              <a:rPr lang="zh-CN" altLang="en-US" kern="1200" dirty="0">
                <a:latin typeface="+mn-lt"/>
                <a:ea typeface="+mn-ea"/>
                <a:cs typeface="+mn-cs"/>
              </a:rPr>
              <a:t>月</a:t>
            </a:r>
            <a:r>
              <a:rPr lang="en-US" altLang="zh-CN" kern="1200" dirty="0">
                <a:latin typeface="+mn-lt"/>
                <a:ea typeface="+mn-ea"/>
                <a:cs typeface="+mn-cs"/>
              </a:rPr>
              <a:t>1</a:t>
            </a:r>
            <a:r>
              <a:rPr lang="zh-CN" altLang="en-US" kern="1200" dirty="0">
                <a:latin typeface="+mn-lt"/>
                <a:ea typeface="+mn-ea"/>
                <a:cs typeface="+mn-cs"/>
              </a:rPr>
              <a:t>日起施行</a:t>
            </a:r>
            <a:endParaRPr lang="zh-CN" altLang="en-US" kern="1200" dirty="0">
              <a:latin typeface="+mn-lt"/>
              <a:ea typeface="+mn-ea"/>
              <a:cs typeface="+mn-cs"/>
            </a:endParaRPr>
          </a:p>
        </p:txBody>
      </p:sp>
      <p:sp>
        <p:nvSpPr>
          <p:cNvPr id="4" name="文本框 3"/>
          <p:cNvSpPr txBox="1"/>
          <p:nvPr/>
        </p:nvSpPr>
        <p:spPr>
          <a:xfrm>
            <a:off x="11567160" y="459740"/>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项目立项与资料修订</a:t>
            </a:r>
            <a:endParaRPr lang="zh-CN" altLang="en-US" kern="1200" dirty="0">
              <a:latin typeface="+mj-lt"/>
              <a:ea typeface="+mj-ea"/>
              <a:cs typeface="+mj-cs"/>
            </a:endParaRPr>
          </a:p>
        </p:txBody>
      </p:sp>
      <p:sp>
        <p:nvSpPr>
          <p:cNvPr id="18435"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3</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18436"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3"/>
          <p:cNvSpPr>
            <a:spLocks noGrp="1"/>
          </p:cNvSpPr>
          <p:nvPr>
            <p:ph type="ctrTitle" idx="4294967295"/>
            <p:custDataLst>
              <p:tags r:id="rId1"/>
            </p:custDataLst>
          </p:nvPr>
        </p:nvSpPr>
        <p:spPr>
          <a:xfrm>
            <a:off x="2735263" y="261938"/>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项目立项</a:t>
            </a:r>
            <a:endParaRPr lang="zh-CN" altLang="en-US" dirty="0">
              <a:solidFill>
                <a:schemeClr val="tx2"/>
              </a:solidFill>
            </a:endParaRPr>
          </a:p>
        </p:txBody>
      </p:sp>
      <p:sp>
        <p:nvSpPr>
          <p:cNvPr id="20483" name="TextBox 3"/>
          <p:cNvSpPr txBox="1"/>
          <p:nvPr/>
        </p:nvSpPr>
        <p:spPr>
          <a:xfrm>
            <a:off x="1429638" y="1201769"/>
            <a:ext cx="9739312" cy="1421928"/>
          </a:xfrm>
          <a:prstGeom prst="rect">
            <a:avLst/>
          </a:prstGeom>
          <a:noFill/>
          <a:ln w="9525">
            <a:noFill/>
          </a:ln>
        </p:spPr>
        <p:txBody>
          <a:bodyPr>
            <a:spAutoFit/>
          </a:bodyPr>
          <a:lstStyle/>
          <a:p>
            <a:pPr>
              <a:lnSpc>
                <a:spcPct val="120000"/>
              </a:lnSpc>
              <a:spcBef>
                <a:spcPts val="0"/>
              </a:spcBef>
              <a:spcAft>
                <a:spcPts val="0"/>
              </a:spcAft>
              <a:buFont typeface="Wingdings" panose="05000000000000000000" pitchFamily="2" charset="2"/>
              <a:buChar char="u"/>
            </a:pPr>
            <a:r>
              <a:rPr lang="zh-CN" altLang="en-US" dirty="0">
                <a:ea typeface="微软雅黑" panose="020B0503020204020204" pitchFamily="34" charset="-122"/>
              </a:rPr>
              <a:t>优先受理：本院牵头、国际多中心</a:t>
            </a:r>
            <a:r>
              <a:rPr lang="en-US" altLang="zh-CN" dirty="0">
                <a:ea typeface="微软雅黑" panose="020B0503020204020204" pitchFamily="34" charset="-122"/>
              </a:rPr>
              <a:t>/</a:t>
            </a:r>
            <a:r>
              <a:rPr lang="zh-CN" altLang="en-US" dirty="0">
                <a:ea typeface="微软雅黑" panose="020B0503020204020204" pitchFamily="34" charset="-122"/>
              </a:rPr>
              <a:t>进口注册、创新药械</a:t>
            </a:r>
            <a:endParaRPr lang="en-US" altLang="zh-CN" dirty="0">
              <a:ea typeface="微软雅黑" panose="020B0503020204020204" pitchFamily="34" charset="-122"/>
            </a:endParaRPr>
          </a:p>
          <a:p>
            <a:pPr>
              <a:lnSpc>
                <a:spcPct val="120000"/>
              </a:lnSpc>
              <a:spcBef>
                <a:spcPts val="0"/>
              </a:spcBef>
              <a:spcAft>
                <a:spcPts val="0"/>
              </a:spcAft>
              <a:buFont typeface="Wingdings" panose="05000000000000000000" pitchFamily="2" charset="2"/>
              <a:buChar char="u"/>
            </a:pPr>
            <a:r>
              <a:rPr lang="zh-CN" altLang="en-US" dirty="0">
                <a:ea typeface="微软雅黑" panose="020B0503020204020204" pitchFamily="34" charset="-122"/>
              </a:rPr>
              <a:t>在我院开展的临床试验，原则上应在我院检验科</a:t>
            </a:r>
            <a:r>
              <a:rPr lang="en-US" altLang="zh-CN" dirty="0">
                <a:ea typeface="微软雅黑" panose="020B0503020204020204" pitchFamily="34" charset="-122"/>
              </a:rPr>
              <a:t>/</a:t>
            </a:r>
            <a:r>
              <a:rPr lang="zh-CN" altLang="en-US" dirty="0">
                <a:ea typeface="微软雅黑" panose="020B0503020204020204" pitchFamily="34" charset="-122"/>
              </a:rPr>
              <a:t>实验室进行次要疗效指标、常规安全性指标的检测，下列情况可接受外送申请</a:t>
            </a:r>
            <a:r>
              <a:rPr lang="en-US" altLang="zh-CN" dirty="0">
                <a:ea typeface="微软雅黑" panose="020B0503020204020204" pitchFamily="34" charset="-122"/>
              </a:rPr>
              <a:t>:</a:t>
            </a:r>
            <a:r>
              <a:rPr lang="zh-CN" altLang="en-US" dirty="0">
                <a:ea typeface="微软雅黑" panose="020B0503020204020204" pitchFamily="34" charset="-122"/>
              </a:rPr>
              <a:t>（</a:t>
            </a:r>
            <a:r>
              <a:rPr lang="en-US" altLang="zh-CN" dirty="0">
                <a:ea typeface="微软雅黑" panose="020B0503020204020204" pitchFamily="34" charset="-122"/>
              </a:rPr>
              <a:t>1</a:t>
            </a:r>
            <a:r>
              <a:rPr lang="zh-CN" altLang="en-US" dirty="0">
                <a:ea typeface="微软雅黑" panose="020B0503020204020204" pitchFamily="34" charset="-122"/>
              </a:rPr>
              <a:t>）本中心无检测条件；（</a:t>
            </a:r>
            <a:r>
              <a:rPr lang="en-US" altLang="zh-CN" dirty="0">
                <a:ea typeface="微软雅黑" panose="020B0503020204020204" pitchFamily="34" charset="-122"/>
              </a:rPr>
              <a:t>2</a:t>
            </a:r>
            <a:r>
              <a:rPr lang="zh-CN" altLang="en-US" dirty="0">
                <a:ea typeface="微软雅黑" panose="020B0503020204020204" pitchFamily="34" charset="-122"/>
              </a:rPr>
              <a:t>）安全性指标与主要疗效指标出于同一管血；（</a:t>
            </a:r>
            <a:r>
              <a:rPr lang="en-US" altLang="zh-CN" dirty="0">
                <a:ea typeface="微软雅黑" panose="020B0503020204020204" pitchFamily="34" charset="-122"/>
              </a:rPr>
              <a:t>3</a:t>
            </a:r>
            <a:r>
              <a:rPr lang="zh-CN" altLang="en-US" dirty="0">
                <a:ea typeface="微软雅黑" panose="020B0503020204020204" pitchFamily="34" charset="-122"/>
              </a:rPr>
              <a:t>）科室</a:t>
            </a:r>
            <a:r>
              <a:rPr lang="en-US" altLang="zh-CN" dirty="0">
                <a:ea typeface="微软雅黑" panose="020B0503020204020204" pitchFamily="34" charset="-122"/>
              </a:rPr>
              <a:t>/PI</a:t>
            </a:r>
            <a:r>
              <a:rPr lang="zh-CN" altLang="en-US" dirty="0">
                <a:ea typeface="微软雅黑" panose="020B0503020204020204" pitchFamily="34" charset="-122"/>
              </a:rPr>
              <a:t>首次承接国际多中心</a:t>
            </a:r>
            <a:r>
              <a:rPr lang="en-US" altLang="zh-CN" dirty="0">
                <a:ea typeface="微软雅黑" panose="020B0503020204020204" pitchFamily="34" charset="-122"/>
              </a:rPr>
              <a:t>/</a:t>
            </a:r>
            <a:r>
              <a:rPr lang="zh-CN" altLang="en-US" dirty="0">
                <a:ea typeface="微软雅黑" panose="020B0503020204020204" pitchFamily="34" charset="-122"/>
              </a:rPr>
              <a:t>进口注册项目等。</a:t>
            </a:r>
            <a:endParaRPr lang="en-US" altLang="en-US" dirty="0">
              <a:ea typeface="微软雅黑" panose="020B0503020204020204" pitchFamily="34" charset="-122"/>
            </a:endParaRPr>
          </a:p>
        </p:txBody>
      </p:sp>
      <p:sp>
        <p:nvSpPr>
          <p:cNvPr id="2048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graphicFrame>
        <p:nvGraphicFramePr>
          <p:cNvPr id="2" name="表格 1"/>
          <p:cNvGraphicFramePr>
            <a:graphicFrameLocks noGrp="1"/>
          </p:cNvGraphicFramePr>
          <p:nvPr/>
        </p:nvGraphicFramePr>
        <p:xfrm>
          <a:off x="1463194" y="2623697"/>
          <a:ext cx="9519640" cy="3393440"/>
        </p:xfrm>
        <a:graphic>
          <a:graphicData uri="http://schemas.openxmlformats.org/drawingml/2006/table">
            <a:tbl>
              <a:tblPr firstRow="1" bandRow="1">
                <a:tableStyleId>{5C22544A-7EE6-4342-B048-85BDC9FD1C3A}</a:tableStyleId>
              </a:tblPr>
              <a:tblGrid>
                <a:gridCol w="1179338"/>
                <a:gridCol w="3003259"/>
                <a:gridCol w="2365695"/>
                <a:gridCol w="2971348"/>
              </a:tblGrid>
              <a:tr h="370840">
                <a:tc>
                  <a:txBody>
                    <a:bodyPr/>
                    <a:lstStyle/>
                    <a:p>
                      <a:pPr algn="ctr"/>
                      <a:r>
                        <a:rPr lang="zh-CN" altLang="en-US" sz="1200" dirty="0">
                          <a:latin typeface="微软雅黑" panose="020B0503020204020204" pitchFamily="34" charset="-122"/>
                          <a:ea typeface="微软雅黑" panose="020B0503020204020204" pitchFamily="34" charset="-122"/>
                        </a:rPr>
                        <a:t>牵头</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参研</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latin typeface="微软雅黑" panose="020B0503020204020204" pitchFamily="34" charset="-122"/>
                          <a:ea typeface="微软雅黑" panose="020B0503020204020204" pitchFamily="34" charset="-122"/>
                        </a:rPr>
                        <a:t>项目类型</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latin typeface="微软雅黑" panose="020B0503020204020204" pitchFamily="34" charset="-122"/>
                          <a:ea typeface="微软雅黑" panose="020B0503020204020204" pitchFamily="34" charset="-122"/>
                        </a:rPr>
                        <a:t>处理情况</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latin typeface="微软雅黑" panose="020B0503020204020204" pitchFamily="34" charset="-122"/>
                          <a:ea typeface="微软雅黑" panose="020B0503020204020204" pitchFamily="34" charset="-122"/>
                        </a:rPr>
                        <a:t>备注</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562">
                <a:tc>
                  <a:txBody>
                    <a:bodyPr/>
                    <a:lstStyle/>
                    <a:p>
                      <a:pPr marL="0" algn="l" defTabSz="914400" rtl="0" eaLnBrk="1" latinLnBrk="0" hangingPunct="1"/>
                      <a:r>
                        <a:rPr lang="zh-CN" altLang="en-US" sz="1200" kern="1200" dirty="0">
                          <a:solidFill>
                            <a:schemeClr val="dk1"/>
                          </a:solidFill>
                          <a:latin typeface="微软雅黑" panose="020B0503020204020204" pitchFamily="34" charset="-122"/>
                          <a:ea typeface="微软雅黑" panose="020B0503020204020204" pitchFamily="34" charset="-122"/>
                          <a:cs typeface="+mn-cs"/>
                        </a:rPr>
                        <a:t>本院牵头</a:t>
                      </a:r>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a:latin typeface="微软雅黑" panose="020B0503020204020204" pitchFamily="34" charset="-122"/>
                          <a:ea typeface="微软雅黑" panose="020B0503020204020204" pitchFamily="34" charset="-122"/>
                        </a:rPr>
                        <a:t>所有多中心</a:t>
                      </a:r>
                      <a:r>
                        <a:rPr lang="en-US" altLang="en-US" sz="1200" dirty="0" err="1">
                          <a:latin typeface="微软雅黑" panose="020B0503020204020204" pitchFamily="34" charset="-122"/>
                          <a:ea typeface="微软雅黑" panose="020B0503020204020204" pitchFamily="34" charset="-122"/>
                        </a:rPr>
                        <a:t>药械临床试验项目</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a:latin typeface="微软雅黑" panose="020B0503020204020204" pitchFamily="34" charset="-122"/>
                          <a:ea typeface="微软雅黑" panose="020B0503020204020204" pitchFamily="34" charset="-122"/>
                        </a:rPr>
                        <a:t>机构办</a:t>
                      </a:r>
                      <a:r>
                        <a:rPr lang="en-US" altLang="zh-CN" sz="1200" dirty="0">
                          <a:solidFill>
                            <a:srgbClr val="FF0000"/>
                          </a:solidFill>
                          <a:latin typeface="微软雅黑" panose="020B0503020204020204" pitchFamily="34" charset="-122"/>
                          <a:ea typeface="微软雅黑" panose="020B0503020204020204" pitchFamily="34" charset="-122"/>
                        </a:rPr>
                        <a:t>1</a:t>
                      </a:r>
                      <a:r>
                        <a:rPr lang="en-US" altLang="en-US" sz="1200" dirty="0">
                          <a:solidFill>
                            <a:srgbClr val="FF0000"/>
                          </a:solidFill>
                          <a:latin typeface="微软雅黑" panose="020B0503020204020204" pitchFamily="34" charset="-122"/>
                          <a:ea typeface="微软雅黑" panose="020B0503020204020204" pitchFamily="34" charset="-122"/>
                        </a:rPr>
                        <a:t>个工作日内</a:t>
                      </a:r>
                      <a:r>
                        <a:rPr lang="en-US" altLang="en-US" sz="1200" dirty="0">
                          <a:latin typeface="微软雅黑" panose="020B0503020204020204" pitchFamily="34" charset="-122"/>
                          <a:ea typeface="微软雅黑" panose="020B0503020204020204" pitchFamily="34" charset="-122"/>
                        </a:rPr>
                        <a:t>将通过形式审查的项目交临床试验学术委员会审查</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9319">
                <a:tc rowSpan="4">
                  <a:txBody>
                    <a:bodyPr/>
                    <a:lstStyle/>
                    <a:p>
                      <a:pPr marL="0" algn="l" defTabSz="914400" rtl="0" eaLnBrk="1" latinLnBrk="0" hangingPunct="1"/>
                      <a:r>
                        <a:rPr lang="en-US" altLang="en-US" sz="1200" kern="1200" dirty="0">
                          <a:solidFill>
                            <a:schemeClr val="dk1"/>
                          </a:solidFill>
                          <a:latin typeface="微软雅黑" panose="020B0503020204020204" pitchFamily="34" charset="-122"/>
                          <a:ea typeface="微软雅黑" panose="020B0503020204020204" pitchFamily="34" charset="-122"/>
                          <a:cs typeface="+mn-cs"/>
                        </a:rPr>
                        <a:t>非本院牵头</a:t>
                      </a:r>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err="1">
                          <a:latin typeface="微软雅黑" panose="020B0503020204020204" pitchFamily="34" charset="-122"/>
                          <a:ea typeface="微软雅黑" panose="020B0503020204020204" pitchFamily="34" charset="-122"/>
                        </a:rPr>
                        <a:t>国际多中心</a:t>
                      </a:r>
                      <a:r>
                        <a:rPr lang="en-US" altLang="en-US" sz="1200" dirty="0">
                          <a:latin typeface="微软雅黑" panose="020B0503020204020204" pitchFamily="34" charset="-122"/>
                          <a:ea typeface="微软雅黑" panose="020B0503020204020204" pitchFamily="34" charset="-122"/>
                        </a:rPr>
                        <a:t>/</a:t>
                      </a:r>
                      <a:r>
                        <a:rPr lang="en-US" altLang="en-US" sz="1200" dirty="0" err="1">
                          <a:latin typeface="微软雅黑" panose="020B0503020204020204" pitchFamily="34" charset="-122"/>
                          <a:ea typeface="微软雅黑" panose="020B0503020204020204" pitchFamily="34" charset="-122"/>
                        </a:rPr>
                        <a:t>进口注册</a:t>
                      </a:r>
                      <a:r>
                        <a:rPr lang="zh-CN" altLang="en-US" sz="1200" dirty="0">
                          <a:latin typeface="微软雅黑" panose="020B0503020204020204" pitchFamily="34" charset="-122"/>
                          <a:ea typeface="微软雅黑" panose="020B0503020204020204" pitchFamily="34" charset="-122"/>
                        </a:rPr>
                        <a:t>药物</a:t>
                      </a:r>
                      <a:r>
                        <a:rPr lang="en-US" altLang="en-US" sz="1200" dirty="0" err="1">
                          <a:latin typeface="微软雅黑" panose="020B0503020204020204" pitchFamily="34" charset="-122"/>
                          <a:ea typeface="微软雅黑" panose="020B0503020204020204" pitchFamily="34" charset="-122"/>
                        </a:rPr>
                        <a:t>项目</a:t>
                      </a:r>
                      <a:r>
                        <a:rPr lang="en-US" altLang="en-US" sz="1050" dirty="0" err="1">
                          <a:latin typeface="微软雅黑" panose="020B0503020204020204" pitchFamily="34" charset="-122"/>
                          <a:ea typeface="微软雅黑" panose="020B0503020204020204" pitchFamily="34" charset="-122"/>
                        </a:rPr>
                        <a:t>（血生化血常规样本不外送或有充分理由外送</a:t>
                      </a:r>
                      <a:r>
                        <a:rPr lang="en-US" altLang="en-US" sz="105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dirty="0">
                          <a:latin typeface="微软雅黑" panose="020B0503020204020204" pitchFamily="34" charset="-122"/>
                          <a:ea typeface="微软雅黑" panose="020B0503020204020204" pitchFamily="34" charset="-122"/>
                        </a:rPr>
                        <a:t>机构办对项目进行形式审查，资料齐全者，机构办</a:t>
                      </a:r>
                      <a:r>
                        <a:rPr lang="en-US" altLang="zh-CN" sz="1200" dirty="0">
                          <a:solidFill>
                            <a:srgbClr val="FF0000"/>
                          </a:solidFill>
                          <a:latin typeface="微软雅黑" panose="020B0503020204020204" pitchFamily="34" charset="-122"/>
                          <a:ea typeface="微软雅黑" panose="020B0503020204020204" pitchFamily="34" charset="-122"/>
                        </a:rPr>
                        <a:t>3</a:t>
                      </a:r>
                      <a:r>
                        <a:rPr lang="en-US" altLang="en-US" sz="1200" dirty="0">
                          <a:solidFill>
                            <a:srgbClr val="FF0000"/>
                          </a:solidFill>
                          <a:latin typeface="微软雅黑" panose="020B0503020204020204" pitchFamily="34" charset="-122"/>
                          <a:ea typeface="微软雅黑" panose="020B0503020204020204" pitchFamily="34" charset="-122"/>
                        </a:rPr>
                        <a:t>个工作日内</a:t>
                      </a:r>
                      <a:r>
                        <a:rPr lang="en-US" altLang="en-US" sz="1200" dirty="0">
                          <a:latin typeface="微软雅黑" panose="020B0503020204020204" pitchFamily="34" charset="-122"/>
                          <a:ea typeface="微软雅黑" panose="020B0503020204020204" pitchFamily="34" charset="-122"/>
                        </a:rPr>
                        <a:t>对该项目予以登记立项</a:t>
                      </a:r>
                      <a:endParaRPr lang="en-US"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zh-CN" altLang="en-US" sz="1200" dirty="0">
                          <a:latin typeface="微软雅黑" panose="020B0503020204020204" pitchFamily="34" charset="-122"/>
                          <a:ea typeface="微软雅黑" panose="020B0503020204020204" pitchFamily="34" charset="-122"/>
                        </a:rPr>
                        <a:t>常规安全性指标外送检测，须提供中心实验室资质证明及加盖申办者公章的样本外送理由说明，内容包括但不限于外送理由、及时反馈检验结果的预案和流程、承诺确保检验结果及时反馈不影响受试者安全性评价、检验项目未收取患者费用、不得重复或超量采集样本、符合科技部人类遗传资源管理规定。</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6621">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国际多中心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进口注册药物项目</a:t>
                      </a:r>
                      <a:r>
                        <a:rPr lang="zh-CN" altLang="en-US" sz="1050" kern="1200" dirty="0">
                          <a:solidFill>
                            <a:schemeClr val="dk1"/>
                          </a:solidFill>
                          <a:latin typeface="微软雅黑" panose="020B0503020204020204" pitchFamily="34" charset="-122"/>
                          <a:ea typeface="微软雅黑" panose="020B0503020204020204" pitchFamily="34" charset="-122"/>
                          <a:cs typeface="+mn-cs"/>
                        </a:rPr>
                        <a:t>（无充分理由外送检测常规安全性指标）</a:t>
                      </a:r>
                      <a:endParaRPr lang="zh-CN" altLang="en-US"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1200" dirty="0">
                          <a:latin typeface="微软雅黑" panose="020B0503020204020204" pitchFamily="34" charset="-122"/>
                          <a:ea typeface="微软雅黑" panose="020B0503020204020204" pitchFamily="34" charset="-122"/>
                        </a:rPr>
                        <a:t>机构办</a:t>
                      </a:r>
                      <a:r>
                        <a:rPr lang="en-US" altLang="zh-CN" sz="1200" dirty="0">
                          <a:solidFill>
                            <a:srgbClr val="FF0000"/>
                          </a:solidFill>
                          <a:latin typeface="微软雅黑" panose="020B0503020204020204" pitchFamily="34" charset="-122"/>
                          <a:ea typeface="微软雅黑" panose="020B0503020204020204" pitchFamily="34" charset="-122"/>
                        </a:rPr>
                        <a:t>3</a:t>
                      </a:r>
                      <a:r>
                        <a:rPr lang="en-US" altLang="en-US" sz="1200" dirty="0">
                          <a:solidFill>
                            <a:srgbClr val="FF0000"/>
                          </a:solidFill>
                          <a:latin typeface="微软雅黑" panose="020B0503020204020204" pitchFamily="34" charset="-122"/>
                          <a:ea typeface="微软雅黑" panose="020B0503020204020204" pitchFamily="34" charset="-122"/>
                        </a:rPr>
                        <a:t>个工作日内</a:t>
                      </a:r>
                      <a:r>
                        <a:rPr lang="en-US" altLang="en-US" sz="1200" dirty="0">
                          <a:latin typeface="微软雅黑" panose="020B0503020204020204" pitchFamily="34" charset="-122"/>
                          <a:ea typeface="微软雅黑" panose="020B0503020204020204" pitchFamily="34" charset="-122"/>
                        </a:rPr>
                        <a:t>将通过形式审查的项目交临床试验学术委员会审查</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nchor="ctr"/>
                </a:tc>
              </a:tr>
              <a:tr h="370840">
                <a:tc vMerge="1">
                  <a:tcPr/>
                </a:tc>
                <a:tc>
                  <a:txBody>
                    <a:bodyPr/>
                    <a:lstStyle/>
                    <a:p>
                      <a:r>
                        <a:rPr lang="zh-CN" altLang="en-US" sz="1200" dirty="0">
                          <a:latin typeface="微软雅黑" panose="020B0503020204020204" pitchFamily="34" charset="-122"/>
                          <a:ea typeface="微软雅黑" panose="020B0503020204020204" pitchFamily="34" charset="-122"/>
                        </a:rPr>
                        <a:t>国产药物项目</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tc>
                <a:tc>
                  <a:txBody>
                    <a:bodyPr/>
                    <a:lstStyle/>
                    <a:p>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cPr/>
                </a:tc>
                <a:tc>
                  <a:txBody>
                    <a:bodyPr/>
                    <a:lstStyle/>
                    <a:p>
                      <a:r>
                        <a:rPr lang="zh-CN" altLang="en-US" sz="1200" dirty="0">
                          <a:latin typeface="微软雅黑" panose="020B0503020204020204" pitchFamily="34" charset="-122"/>
                          <a:ea typeface="微软雅黑" panose="020B0503020204020204" pitchFamily="34" charset="-122"/>
                        </a:rPr>
                        <a:t>医疗器械（含体外诊断试剂）项目（存有疑问）</a:t>
                      </a:r>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tc>
                <a:tc>
                  <a:txBody>
                    <a:bodyPr/>
                    <a:lstStyle/>
                    <a:p>
                      <a:endParaRPr lang="zh-CN" altLang="en-US" sz="12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3"/>
          <p:cNvSpPr>
            <a:spLocks noGrp="1"/>
          </p:cNvSpPr>
          <p:nvPr>
            <p:ph type="ctrTitle" idx="4294967295"/>
            <p:custDataLst>
              <p:tags r:id="rId1"/>
            </p:custDataLst>
          </p:nvPr>
        </p:nvSpPr>
        <p:spPr>
          <a:xfrm>
            <a:off x="2608263" y="63500"/>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项目立项</a:t>
            </a:r>
            <a:endParaRPr lang="zh-CN" altLang="en-US" dirty="0">
              <a:solidFill>
                <a:schemeClr val="tx2"/>
              </a:solidFill>
            </a:endParaRPr>
          </a:p>
        </p:txBody>
      </p:sp>
      <p:sp>
        <p:nvSpPr>
          <p:cNvPr id="21507" name="TextBox 6"/>
          <p:cNvSpPr txBox="1"/>
          <p:nvPr/>
        </p:nvSpPr>
        <p:spPr>
          <a:xfrm>
            <a:off x="774065" y="956945"/>
            <a:ext cx="11226800" cy="1757045"/>
          </a:xfrm>
          <a:prstGeom prst="rect">
            <a:avLst/>
          </a:prstGeom>
          <a:noFill/>
          <a:ln w="9525">
            <a:noFill/>
          </a:ln>
        </p:spPr>
        <p:txBody>
          <a:bodyPr>
            <a:noAutofit/>
          </a:bodyPr>
          <a:lstStyle/>
          <a:p>
            <a:pPr>
              <a:lnSpc>
                <a:spcPct val="150000"/>
              </a:lnSpc>
              <a:buFont typeface="Wingdings" panose="05000000000000000000" pitchFamily="2" charset="2"/>
              <a:buChar char="u"/>
            </a:pPr>
            <a:r>
              <a:rPr lang="en-US" altLang="zh-CN" sz="2000" dirty="0">
                <a:latin typeface="Arial" panose="020B0604020202020204" pitchFamily="34" charset="0"/>
                <a:ea typeface="微软雅黑" panose="020B0503020204020204" pitchFamily="34" charset="-122"/>
              </a:rPr>
              <a:t>CRA</a:t>
            </a:r>
            <a:r>
              <a:rPr lang="zh-CN" altLang="en-US" sz="2000" dirty="0">
                <a:latin typeface="Arial" panose="020B0604020202020204" pitchFamily="34" charset="0"/>
                <a:ea typeface="微软雅黑" panose="020B0503020204020204" pitchFamily="34" charset="-122"/>
              </a:rPr>
              <a:t>注册</a:t>
            </a:r>
            <a:r>
              <a:rPr lang="en-US" altLang="zh-CN" sz="2000" dirty="0">
                <a:latin typeface="Arial" panose="020B0604020202020204" pitchFamily="34" charset="0"/>
                <a:ea typeface="微软雅黑" panose="020B0503020204020204" pitchFamily="34" charset="-122"/>
              </a:rPr>
              <a:t>CTMS</a:t>
            </a:r>
            <a:r>
              <a:rPr lang="zh-CN" altLang="en-US" sz="2000" dirty="0">
                <a:latin typeface="Arial" panose="020B0604020202020204" pitchFamily="34" charset="0"/>
                <a:ea typeface="微软雅黑" panose="020B0503020204020204" pitchFamily="34" charset="-122"/>
              </a:rPr>
              <a:t>账号，创建项目并上传立项材料（https://gcp.gdghospital.org.cn）</a:t>
            </a:r>
            <a:endParaRPr lang="zh-CN" altLang="en-US" sz="2000"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机构办形审通过后，短信通知</a:t>
            </a:r>
            <a:r>
              <a:rPr lang="en-US" altLang="zh-CN" sz="2000" dirty="0">
                <a:latin typeface="Arial" panose="020B0604020202020204" pitchFamily="34" charset="0"/>
                <a:ea typeface="微软雅黑" panose="020B0503020204020204" pitchFamily="34" charset="-122"/>
              </a:rPr>
              <a:t>CRA</a:t>
            </a:r>
            <a:r>
              <a:rPr lang="zh-CN" altLang="en-US" sz="2000" dirty="0">
                <a:latin typeface="Arial" panose="020B0604020202020204" pitchFamily="34" charset="0"/>
                <a:ea typeface="微软雅黑" panose="020B0503020204020204" pitchFamily="34" charset="-122"/>
              </a:rPr>
              <a:t>递交立项纸质文件</a:t>
            </a:r>
            <a:endParaRPr lang="zh-CN" altLang="en-US" sz="2000"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递交材料清单、流程及临床研究信息系统（</a:t>
            </a:r>
            <a:r>
              <a:rPr lang="en-US" altLang="zh-CN" sz="2000" dirty="0">
                <a:latin typeface="Arial" panose="020B0604020202020204" pitchFamily="34" charset="0"/>
                <a:ea typeface="微软雅黑" panose="020B0503020204020204" pitchFamily="34" charset="-122"/>
              </a:rPr>
              <a:t>CTMS</a:t>
            </a:r>
            <a:r>
              <a:rPr lang="zh-CN" altLang="en-US" sz="2000" dirty="0">
                <a:latin typeface="Arial" panose="020B0604020202020204" pitchFamily="34" charset="0"/>
                <a:ea typeface="微软雅黑" panose="020B0503020204020204" pitchFamily="34" charset="-122"/>
              </a:rPr>
              <a:t>）操作手册可在医院官网、</a:t>
            </a:r>
            <a:r>
              <a:rPr lang="en-US" altLang="zh-CN" sz="2000" dirty="0">
                <a:latin typeface="Arial" panose="020B0604020202020204" pitchFamily="34" charset="0"/>
                <a:ea typeface="微软雅黑" panose="020B0503020204020204" pitchFamily="34" charset="-122"/>
              </a:rPr>
              <a:t>CTMS</a:t>
            </a:r>
            <a:r>
              <a:rPr lang="zh-CN" altLang="en-US" sz="2000" dirty="0">
                <a:latin typeface="Arial" panose="020B0604020202020204" pitchFamily="34" charset="0"/>
                <a:ea typeface="微软雅黑" panose="020B0503020204020204" pitchFamily="34" charset="-122"/>
              </a:rPr>
              <a:t>首页查看</a:t>
            </a:r>
            <a:endParaRPr lang="zh-CN" altLang="en-US" sz="2000"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立项通过后，研究团队可在CTMS导出《立项申请与审查表》</a:t>
            </a:r>
            <a:endParaRPr lang="zh-CN" altLang="en-US" sz="2000" dirty="0">
              <a:latin typeface="Arial" panose="020B0604020202020204" pitchFamily="34" charset="0"/>
              <a:ea typeface="微软雅黑" panose="020B0503020204020204" pitchFamily="34" charset="-122"/>
            </a:endParaRPr>
          </a:p>
        </p:txBody>
      </p:sp>
      <p:sp>
        <p:nvSpPr>
          <p:cNvPr id="21508" name="灯片编号占位符 5"/>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pic>
        <p:nvPicPr>
          <p:cNvPr id="21509" name="Picture 7"/>
          <p:cNvPicPr>
            <a:picLocks noChangeAspect="1"/>
          </p:cNvPicPr>
          <p:nvPr/>
        </p:nvPicPr>
        <p:blipFill>
          <a:blip r:embed="rId2"/>
          <a:stretch>
            <a:fillRect/>
          </a:stretch>
        </p:blipFill>
        <p:spPr>
          <a:xfrm>
            <a:off x="5988050" y="3061970"/>
            <a:ext cx="5775325" cy="2946400"/>
          </a:xfrm>
          <a:prstGeom prst="rect">
            <a:avLst/>
          </a:prstGeom>
          <a:noFill/>
          <a:ln w="9525">
            <a:noFill/>
          </a:ln>
        </p:spPr>
      </p:pic>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2" name="图片 1"/>
          <p:cNvPicPr>
            <a:picLocks noChangeAspect="1"/>
          </p:cNvPicPr>
          <p:nvPr/>
        </p:nvPicPr>
        <p:blipFill>
          <a:blip r:embed="rId3"/>
          <a:stretch>
            <a:fillRect/>
          </a:stretch>
        </p:blipFill>
        <p:spPr>
          <a:xfrm>
            <a:off x="774065" y="3172460"/>
            <a:ext cx="5038725" cy="290068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ctrTitle" idx="4294967295"/>
            <p:custDataLst>
              <p:tags r:id="rId1"/>
            </p:custDataLst>
          </p:nvPr>
        </p:nvSpPr>
        <p:spPr>
          <a:xfrm>
            <a:off x="2667000" y="254000"/>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项目立项</a:t>
            </a:r>
            <a:endParaRPr lang="zh-CN" altLang="en-US" dirty="0">
              <a:solidFill>
                <a:schemeClr val="tx2"/>
              </a:solidFill>
            </a:endParaRPr>
          </a:p>
        </p:txBody>
      </p:sp>
      <p:sp>
        <p:nvSpPr>
          <p:cNvPr id="22531" name="TextBox 3"/>
          <p:cNvSpPr txBox="1"/>
          <p:nvPr/>
        </p:nvSpPr>
        <p:spPr>
          <a:xfrm>
            <a:off x="1101725" y="1146175"/>
            <a:ext cx="10140950" cy="3261360"/>
          </a:xfrm>
          <a:prstGeom prst="rect">
            <a:avLst/>
          </a:prstGeom>
          <a:noFill/>
          <a:ln w="9525">
            <a:noFill/>
          </a:ln>
        </p:spPr>
        <p:txBody>
          <a:bodyPr wrap="square">
            <a:spAutoFit/>
          </a:bodyPr>
          <a:lstStyle/>
          <a:p>
            <a:pPr>
              <a:spcBef>
                <a:spcPts val="600"/>
              </a:spcBef>
              <a:spcAft>
                <a:spcPts val="600"/>
              </a:spcAft>
              <a:buFont typeface="Wingdings" panose="05000000000000000000" pitchFamily="2" charset="2"/>
              <a:buChar char="u"/>
            </a:pPr>
            <a:r>
              <a:rPr lang="zh-CN" altLang="en-US" sz="3200" dirty="0">
                <a:latin typeface="Arial" panose="020B0604020202020204" pitchFamily="34" charset="0"/>
                <a:ea typeface="微软雅黑" panose="020B0503020204020204" pitchFamily="34" charset="-122"/>
              </a:rPr>
              <a:t>装订要求：</a:t>
            </a:r>
            <a:endParaRPr lang="en-US" altLang="zh-CN" sz="3200" dirty="0">
              <a:latin typeface="Arial" panose="020B0604020202020204" pitchFamily="34" charset="0"/>
              <a:ea typeface="微软雅黑" panose="020B0503020204020204" pitchFamily="34" charset="-122"/>
            </a:endParaRPr>
          </a:p>
          <a:p>
            <a:pPr>
              <a:spcBef>
                <a:spcPts val="600"/>
              </a:spcBef>
              <a:spcAft>
                <a:spcPts val="600"/>
              </a:spcAft>
            </a:pPr>
            <a:r>
              <a:rPr lang="zh-CN" altLang="en-US" sz="2800" dirty="0">
                <a:latin typeface="Arial" panose="020B0604020202020204" pitchFamily="34" charset="0"/>
                <a:ea typeface="微软雅黑" panose="020B0503020204020204" pitchFamily="34" charset="-122"/>
              </a:rPr>
              <a:t>     使用两孔的可加页的文件夹，文件夹厚度需满足未来增加文件的需求</a:t>
            </a:r>
            <a:r>
              <a:rPr lang="zh-CN" altLang="en-US" sz="2800" dirty="0">
                <a:solidFill>
                  <a:srgbClr val="0070C0"/>
                </a:solidFill>
                <a:ea typeface="微软雅黑" panose="020B0503020204020204" pitchFamily="34" charset="-122"/>
                <a:sym typeface="+mn-ea"/>
              </a:rPr>
              <a:t>（方案英文版、IB中英文、CRF、ePRO系统截图、动物实验报告等文件无需递交纸质，亦无需刻盘）</a:t>
            </a:r>
            <a:endParaRPr lang="en-US" altLang="zh-CN" sz="28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3200" dirty="0">
                <a:latin typeface="Arial" panose="020B0604020202020204" pitchFamily="34" charset="0"/>
                <a:ea typeface="微软雅黑" panose="020B0503020204020204" pitchFamily="34" charset="-122"/>
              </a:rPr>
              <a:t>数量：</a:t>
            </a:r>
            <a:endParaRPr lang="en-US" altLang="zh-CN" sz="3200" dirty="0">
              <a:latin typeface="Arial" panose="020B0604020202020204" pitchFamily="34" charset="0"/>
              <a:ea typeface="微软雅黑" panose="020B0503020204020204" pitchFamily="34" charset="-122"/>
            </a:endParaRPr>
          </a:p>
          <a:p>
            <a:pPr>
              <a:spcBef>
                <a:spcPts val="600"/>
              </a:spcBef>
              <a:spcAft>
                <a:spcPts val="600"/>
              </a:spcAft>
            </a:pPr>
            <a:r>
              <a:rPr lang="zh-CN" altLang="en-US" sz="2800" dirty="0">
                <a:latin typeface="Arial" panose="020B0604020202020204" pitchFamily="34" charset="0"/>
                <a:ea typeface="微软雅黑" panose="020B0503020204020204" pitchFamily="34" charset="-122"/>
              </a:rPr>
              <a:t>     一份</a:t>
            </a:r>
            <a:endParaRPr lang="en-US" altLang="zh-CN" sz="2800" dirty="0">
              <a:latin typeface="Arial" panose="020B0604020202020204" pitchFamily="34" charset="0"/>
              <a:ea typeface="微软雅黑" panose="020B0503020204020204" pitchFamily="34" charset="-122"/>
            </a:endParaRPr>
          </a:p>
        </p:txBody>
      </p:sp>
      <p:sp>
        <p:nvSpPr>
          <p:cNvPr id="4" name="矩形 3"/>
          <p:cNvSpPr/>
          <p:nvPr/>
        </p:nvSpPr>
        <p:spPr>
          <a:xfrm>
            <a:off x="1101725" y="4603750"/>
            <a:ext cx="9964738" cy="1323439"/>
          </a:xfrm>
          <a:prstGeom prst="rect">
            <a:avLst/>
          </a:prstGeom>
          <a:solidFill>
            <a:schemeClr val="accent4">
              <a:lumMod val="20000"/>
              <a:lumOff val="80000"/>
            </a:schemeClr>
          </a:solidFill>
          <a:ln>
            <a:solidFill>
              <a:schemeClr val="tx2">
                <a:lumMod val="40000"/>
                <a:lumOff val="60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发现申办者或合同研究组织或</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SMO</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公司在临床试验过程中有伪造国家临床试验批件</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伦理批件等文件、伪造病例、辅助报告等临床试验数据造假问题，责令限期整改，整改期间，已开展的项目不得入组新病例，相关人员向社会公布，列入黑名单，同时我院</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3</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年内将不承该公司所负责的临床试验项目。</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2533"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3"/>
          <p:cNvSpPr>
            <a:spLocks noGrp="1"/>
          </p:cNvSpPr>
          <p:nvPr>
            <p:ph type="ctrTitle" idx="4294967295"/>
            <p:custDataLst>
              <p:tags r:id="rId1"/>
            </p:custDataLst>
          </p:nvPr>
        </p:nvSpPr>
        <p:spPr>
          <a:xfrm>
            <a:off x="2671763" y="261938"/>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资料修订</a:t>
            </a:r>
            <a:endParaRPr lang="zh-CN" altLang="en-US" dirty="0">
              <a:solidFill>
                <a:schemeClr val="tx2"/>
              </a:solidFill>
            </a:endParaRPr>
          </a:p>
        </p:txBody>
      </p:sp>
      <p:sp>
        <p:nvSpPr>
          <p:cNvPr id="23555" name="TextBox 3"/>
          <p:cNvSpPr txBox="1">
            <a:spLocks noChangeArrowheads="1"/>
          </p:cNvSpPr>
          <p:nvPr/>
        </p:nvSpPr>
        <p:spPr bwMode="auto">
          <a:xfrm>
            <a:off x="627380" y="1317625"/>
            <a:ext cx="11280140" cy="5539105"/>
          </a:xfrm>
          <a:prstGeom prst="rect">
            <a:avLst/>
          </a:prstGeom>
          <a:noFill/>
          <a:ln w="9525">
            <a:noFill/>
            <a:miter lim="800000"/>
          </a:ln>
        </p:spPr>
        <p:txBody>
          <a:bodyPr wrap="square">
            <a:spAutoFit/>
          </a:bodyPr>
          <a:lstStyle/>
          <a:p>
            <a:pPr marL="342900" marR="0" indent="-342900" defTabSz="914400">
              <a:spcBef>
                <a:spcPts val="600"/>
              </a:spcBef>
              <a:spcAft>
                <a:spcPts val="600"/>
              </a:spcAft>
              <a:buClrTx/>
              <a:buSzTx/>
              <a:buFont typeface="Wingdings" panose="05000000000000000000" charset="0"/>
              <a:buChar char="u"/>
              <a:defRPr/>
            </a:pPr>
            <a:r>
              <a:rPr kumimoji="0" lang="zh-CN" altLang="en-US" sz="2400" kern="1200" cap="none" spc="0" normalizeH="0" baseline="0" noProof="0" dirty="0">
                <a:latin typeface="Arial" panose="020B0604020202020204" pitchFamily="34" charset="0"/>
                <a:ea typeface="微软雅黑" panose="020B0503020204020204" pitchFamily="34" charset="-122"/>
                <a:cs typeface="+mn-cs"/>
              </a:rPr>
              <a:t>项目开展过程中，项目资料的修订应及时递交机构办公室备案，机构形式审查（</a:t>
            </a:r>
            <a:r>
              <a:rPr kumimoji="0" lang="en-US" altLang="zh-CN" sz="2400" kern="1200" cap="none" spc="0" normalizeH="0" baseline="0" noProof="0" dirty="0">
                <a:latin typeface="Arial" panose="020B0604020202020204" pitchFamily="34" charset="0"/>
                <a:ea typeface="微软雅黑" panose="020B0503020204020204" pitchFamily="34" charset="-122"/>
                <a:cs typeface="+mn-cs"/>
              </a:rPr>
              <a:t>3</a:t>
            </a:r>
            <a:r>
              <a:rPr kumimoji="0" lang="zh-CN" altLang="en-US" sz="2400" kern="1200" cap="none" spc="0" normalizeH="0" baseline="0" noProof="0" dirty="0">
                <a:latin typeface="Arial" panose="020B0604020202020204" pitchFamily="34" charset="0"/>
                <a:ea typeface="微软雅黑" panose="020B0503020204020204" pitchFamily="34" charset="-122"/>
                <a:cs typeface="+mn-cs"/>
              </a:rPr>
              <a:t>个工作日）后，涉及学术部分的内容如方案变更等，转临床试验学术委员会评审（</a:t>
            </a:r>
            <a:r>
              <a:rPr kumimoji="0" lang="en-US" altLang="zh-CN" sz="2400" kern="1200" cap="none" spc="0" normalizeH="0" baseline="0" noProof="0" dirty="0">
                <a:latin typeface="Arial" panose="020B0604020202020204" pitchFamily="34" charset="0"/>
                <a:ea typeface="微软雅黑" panose="020B0503020204020204" pitchFamily="34" charset="-122"/>
                <a:cs typeface="+mn-cs"/>
              </a:rPr>
              <a:t>5</a:t>
            </a:r>
            <a:r>
              <a:rPr kumimoji="0" lang="zh-CN" altLang="en-US" sz="2400" kern="1200" cap="none" spc="0" normalizeH="0" baseline="0" noProof="0" dirty="0">
                <a:latin typeface="Arial" panose="020B0604020202020204" pitchFamily="34" charset="0"/>
                <a:ea typeface="微软雅黑" panose="020B0503020204020204" pitchFamily="34" charset="-122"/>
                <a:cs typeface="+mn-cs"/>
              </a:rPr>
              <a:t>个工作日） 。</a:t>
            </a:r>
            <a:endParaRPr kumimoji="0" lang="zh-CN" altLang="en-US" sz="24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a:spcBef>
                <a:spcPts val="600"/>
              </a:spcBef>
              <a:spcAft>
                <a:spcPts val="600"/>
              </a:spcAft>
              <a:buClrTx/>
              <a:buSzTx/>
              <a:buFont typeface="Wingdings" panose="05000000000000000000" charset="0"/>
              <a:buChar char="u"/>
              <a:defRPr/>
            </a:pPr>
            <a:r>
              <a:rPr lang="zh-CN" altLang="en-US" sz="2400" dirty="0">
                <a:ea typeface="微软雅黑" panose="020B0503020204020204" pitchFamily="34" charset="-122"/>
                <a:sym typeface="+mn-ea"/>
              </a:rPr>
              <a:t>修订流程完成后，研究团队可在CTMS导出《修订资料递交与签收表》。</a:t>
            </a:r>
            <a:endParaRPr kumimoji="0" lang="en-US" altLang="zh-CN" sz="24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a:spcBef>
                <a:spcPts val="600"/>
              </a:spcBef>
              <a:spcAft>
                <a:spcPts val="600"/>
              </a:spcAft>
              <a:buClrTx/>
              <a:buSzTx/>
              <a:buFont typeface="Wingdings" panose="05000000000000000000" charset="0"/>
              <a:buChar char="Ø"/>
              <a:defRPr/>
            </a:pPr>
            <a:r>
              <a:rPr kumimoji="0" lang="zh-CN" altLang="en-US" sz="2800" kern="1200" cap="none" spc="0" normalizeH="0" baseline="0" noProof="0" dirty="0">
                <a:latin typeface="Arial" panose="020B0604020202020204" pitchFamily="34" charset="0"/>
                <a:ea typeface="微软雅黑" panose="020B0503020204020204" pitchFamily="34" charset="-122"/>
                <a:cs typeface="+mn-cs"/>
              </a:rPr>
              <a:t>递交要求：</a:t>
            </a:r>
            <a:endParaRPr kumimoji="0" lang="en-US" altLang="zh-CN" sz="2800" kern="1200" cap="none" spc="0" normalizeH="0" baseline="0" noProof="0" dirty="0">
              <a:latin typeface="Arial" panose="020B0604020202020204" pitchFamily="34" charset="0"/>
              <a:ea typeface="微软雅黑" panose="020B0503020204020204" pitchFamily="34" charset="-122"/>
              <a:cs typeface="+mn-cs"/>
            </a:endParaRPr>
          </a:p>
          <a:p>
            <a:pPr marR="0" defTabSz="914400">
              <a:spcBef>
                <a:spcPts val="600"/>
              </a:spcBef>
              <a:spcAft>
                <a:spcPts val="600"/>
              </a:spcAft>
              <a:buClrTx/>
              <a:buSzTx/>
              <a:buFontTx/>
              <a:buNone/>
              <a:defRPr/>
            </a:pPr>
            <a:r>
              <a:rPr kumimoji="0" lang="en-US" altLang="zh-CN" sz="2400" kern="1200" cap="none" spc="0" normalizeH="0" baseline="0" noProof="0" dirty="0">
                <a:ea typeface="微软雅黑" panose="020B0503020204020204" pitchFamily="34" charset="-122"/>
              </a:rPr>
              <a:t>1</a:t>
            </a:r>
            <a:r>
              <a:rPr kumimoji="0" lang="zh-CN" altLang="en-US" sz="2400" kern="1200" cap="none" spc="0" normalizeH="0" baseline="0" noProof="0" dirty="0">
                <a:ea typeface="微软雅黑" panose="020B0503020204020204" pitchFamily="34" charset="-122"/>
              </a:rPr>
              <a:t>、递交</a:t>
            </a:r>
            <a:r>
              <a:rPr kumimoji="0" lang="en-US" altLang="zh-CN" sz="2400" kern="1200" cap="none" spc="0" normalizeH="0" baseline="0" noProof="0" dirty="0">
                <a:ea typeface="微软雅黑" panose="020B0503020204020204" pitchFamily="34" charset="-122"/>
              </a:rPr>
              <a:t>PI</a:t>
            </a:r>
            <a:r>
              <a:rPr kumimoji="0" lang="zh-CN" altLang="en-US" sz="2400" kern="1200" cap="none" spc="0" normalizeH="0" baseline="0" noProof="0" dirty="0">
                <a:ea typeface="微软雅黑" panose="020B0503020204020204" pitchFamily="34" charset="-122"/>
              </a:rPr>
              <a:t>仍通过线下方式，相关文件妥善保存于研究者文件夹。</a:t>
            </a:r>
            <a:endParaRPr kumimoji="0" lang="zh-CN" altLang="en-US" sz="2400" kern="1200" cap="none" spc="0" normalizeH="0" baseline="0" noProof="0" dirty="0">
              <a:ea typeface="微软雅黑" panose="020B0503020204020204" pitchFamily="34" charset="-122"/>
            </a:endParaRPr>
          </a:p>
          <a:p>
            <a:pPr marR="0" defTabSz="914400">
              <a:spcBef>
                <a:spcPts val="600"/>
              </a:spcBef>
              <a:spcAft>
                <a:spcPts val="600"/>
              </a:spcAft>
              <a:buClrTx/>
              <a:buSzTx/>
              <a:buFontTx/>
              <a:buNone/>
              <a:defRPr/>
            </a:pPr>
            <a:r>
              <a:rPr kumimoji="0" lang="en-US" altLang="zh-CN" sz="2400" kern="1200" cap="none" spc="0" normalizeH="0" baseline="0" noProof="0" dirty="0">
                <a:ea typeface="微软雅黑" panose="020B0503020204020204" pitchFamily="34" charset="-122"/>
              </a:rPr>
              <a:t>2</a:t>
            </a:r>
            <a:r>
              <a:rPr kumimoji="0" lang="zh-CN" altLang="en-US" sz="2400" kern="1200" cap="none" spc="0" normalizeH="0" baseline="0" noProof="0" dirty="0">
                <a:ea typeface="微软雅黑" panose="020B0503020204020204" pitchFamily="34" charset="-122"/>
              </a:rPr>
              <a:t>、</a:t>
            </a:r>
            <a:r>
              <a:rPr lang="zh-CN" altLang="en-US" sz="2400" noProof="0" dirty="0">
                <a:ea typeface="微软雅黑" panose="020B0503020204020204" pitchFamily="34" charset="-122"/>
                <a:sym typeface="+mn-ea"/>
              </a:rPr>
              <a:t>递交机构办公室通过</a:t>
            </a:r>
            <a:r>
              <a:rPr lang="en-US" altLang="zh-CN" sz="2400" noProof="0" dirty="0">
                <a:ea typeface="微软雅黑" panose="020B0503020204020204" pitchFamily="34" charset="-122"/>
                <a:sym typeface="+mn-ea"/>
              </a:rPr>
              <a:t>CTMS</a:t>
            </a:r>
            <a:r>
              <a:rPr lang="zh-CN" altLang="en-US" sz="2400" noProof="0" dirty="0">
                <a:ea typeface="微软雅黑" panose="020B0503020204020204" pitchFamily="34" charset="-122"/>
                <a:sym typeface="+mn-ea"/>
              </a:rPr>
              <a:t>，严格按照系统提示上传文件。</a:t>
            </a:r>
            <a:endParaRPr kumimoji="0" lang="en-US" altLang="zh-CN" sz="2400" kern="1200" cap="none" spc="0" normalizeH="0" baseline="0" noProof="0" dirty="0">
              <a:ea typeface="微软雅黑" panose="020B0503020204020204" pitchFamily="34" charset="-122"/>
            </a:endParaRPr>
          </a:p>
          <a:p>
            <a:pPr marR="0" defTabSz="914400">
              <a:spcBef>
                <a:spcPts val="600"/>
              </a:spcBef>
              <a:spcAft>
                <a:spcPts val="600"/>
              </a:spcAft>
              <a:buClrTx/>
              <a:buSzTx/>
              <a:buFontTx/>
              <a:buNone/>
              <a:defRPr/>
            </a:pPr>
            <a:r>
              <a:rPr kumimoji="0" lang="en-US" altLang="zh-CN" sz="2400" kern="1200" cap="none" spc="0" normalizeH="0" baseline="0" noProof="0" dirty="0">
                <a:ea typeface="微软雅黑" panose="020B0503020204020204" pitchFamily="34" charset="-122"/>
              </a:rPr>
              <a:t>3</a:t>
            </a:r>
            <a:r>
              <a:rPr kumimoji="0" lang="zh-CN" altLang="en-US" sz="2400" kern="1200" cap="none" spc="0" normalizeH="0" baseline="0" noProof="0" dirty="0">
                <a:ea typeface="微软雅黑" panose="020B0503020204020204" pitchFamily="34" charset="-122"/>
              </a:rPr>
              <a:t>、</a:t>
            </a:r>
            <a:r>
              <a:rPr kumimoji="0" lang="zh-CN" altLang="en-US" sz="2400" kern="1200" cap="none" spc="0" normalizeH="0" baseline="0" noProof="0" dirty="0">
                <a:solidFill>
                  <a:srgbClr val="FF0000"/>
                </a:solidFill>
                <a:ea typeface="微软雅黑" panose="020B0503020204020204" pitchFamily="34" charset="-122"/>
              </a:rPr>
              <a:t>药物临床试验</a:t>
            </a:r>
            <a:r>
              <a:rPr kumimoji="0" lang="zh-CN" altLang="en-US" sz="2400" kern="1200" cap="none" spc="0" normalizeH="0" baseline="0" noProof="0" dirty="0">
                <a:ea typeface="微软雅黑" panose="020B0503020204020204" pitchFamily="34" charset="-122"/>
              </a:rPr>
              <a:t>涉及方案变更的，如为</a:t>
            </a:r>
            <a:r>
              <a:rPr lang="zh-CN" altLang="en-US" sz="2400" noProof="0" dirty="0">
                <a:solidFill>
                  <a:srgbClr val="FF0000"/>
                </a:solidFill>
                <a:ea typeface="微软雅黑" panose="020B0503020204020204" pitchFamily="34" charset="-122"/>
                <a:sym typeface="+mn-ea"/>
              </a:rPr>
              <a:t>实质性变更</a:t>
            </a:r>
            <a:r>
              <a:rPr lang="zh-CN" altLang="en-US" sz="2400" noProof="0" dirty="0">
                <a:ea typeface="微软雅黑" panose="020B0503020204020204" pitchFamily="34" charset="-122"/>
                <a:sym typeface="+mn-ea"/>
              </a:rPr>
              <a:t>，须提供</a:t>
            </a:r>
            <a:r>
              <a:rPr lang="zh-CN" altLang="en-US" sz="2400" noProof="0" dirty="0">
                <a:solidFill>
                  <a:srgbClr val="FF0000"/>
                </a:solidFill>
                <a:ea typeface="微软雅黑" panose="020B0503020204020204" pitchFamily="34" charset="-122"/>
                <a:sym typeface="+mn-ea"/>
              </a:rPr>
              <a:t>药物临床试验批准通知书</a:t>
            </a:r>
            <a:r>
              <a:rPr lang="zh-CN" altLang="en-US" sz="2400" noProof="0" dirty="0">
                <a:ea typeface="微软雅黑" panose="020B0503020204020204" pitchFamily="34" charset="-122"/>
                <a:sym typeface="+mn-ea"/>
              </a:rPr>
              <a:t>或</a:t>
            </a:r>
            <a:r>
              <a:rPr lang="zh-CN" altLang="zh-CN" sz="2400" noProof="0" dirty="0">
                <a:ea typeface="微软雅黑" panose="020B0503020204020204" pitchFamily="34" charset="-122"/>
                <a:sym typeface="+mn-ea"/>
              </a:rPr>
              <a:t>与</a:t>
            </a:r>
            <a:r>
              <a:rPr lang="en-US" altLang="zh-CN" sz="2400" noProof="0" dirty="0">
                <a:solidFill>
                  <a:srgbClr val="FF0000"/>
                </a:solidFill>
                <a:ea typeface="微软雅黑" panose="020B0503020204020204" pitchFamily="34" charset="-122"/>
                <a:sym typeface="+mn-ea"/>
              </a:rPr>
              <a:t>CDE</a:t>
            </a:r>
            <a:r>
              <a:rPr lang="zh-CN" altLang="en-US" sz="2400" noProof="0" dirty="0">
                <a:solidFill>
                  <a:srgbClr val="FF0000"/>
                </a:solidFill>
                <a:ea typeface="微软雅黑" panose="020B0503020204020204" pitchFamily="34" charset="-122"/>
                <a:sym typeface="+mn-ea"/>
              </a:rPr>
              <a:t>沟通记录</a:t>
            </a:r>
            <a:r>
              <a:rPr lang="zh-CN" altLang="en-US" sz="2400" noProof="0" dirty="0">
                <a:ea typeface="微软雅黑" panose="020B0503020204020204" pitchFamily="34" charset="-122"/>
                <a:sym typeface="+mn-ea"/>
              </a:rPr>
              <a:t>。</a:t>
            </a:r>
            <a:endParaRPr kumimoji="0" lang="zh-CN" altLang="en-US" sz="2400" kern="1200" cap="none" spc="0" normalizeH="0" baseline="0" noProof="0" dirty="0">
              <a:ea typeface="微软雅黑" panose="020B0503020204020204" pitchFamily="34" charset="-122"/>
            </a:endParaRPr>
          </a:p>
          <a:p>
            <a:pPr marR="0" defTabSz="914400">
              <a:spcBef>
                <a:spcPts val="600"/>
              </a:spcBef>
              <a:spcAft>
                <a:spcPts val="600"/>
              </a:spcAft>
              <a:buClrTx/>
              <a:buSzTx/>
              <a:buFontTx/>
              <a:buNone/>
              <a:defRPr/>
            </a:pPr>
            <a:r>
              <a:rPr kumimoji="0" lang="en-US" altLang="zh-CN" sz="2400" kern="1200" cap="none" spc="0" normalizeH="0" baseline="0" noProof="0" dirty="0">
                <a:ea typeface="微软雅黑" panose="020B0503020204020204" pitchFamily="34" charset="-122"/>
              </a:rPr>
              <a:t>4</a:t>
            </a:r>
            <a:r>
              <a:rPr kumimoji="0" lang="zh-CN" altLang="en-US" sz="2400" kern="1200" cap="none" spc="0" normalizeH="0" baseline="0" noProof="0" dirty="0">
                <a:ea typeface="微软雅黑" panose="020B0503020204020204" pitchFamily="34" charset="-122"/>
              </a:rPr>
              <a:t>、方案、知情、研究者手册须提供详细修订摘要</a:t>
            </a:r>
            <a:r>
              <a:rPr kumimoji="0" lang="en-US" altLang="zh-CN" sz="2400" kern="1200" cap="none" spc="0" normalizeH="0" baseline="0" noProof="0" dirty="0">
                <a:ea typeface="微软雅黑" panose="020B0503020204020204" pitchFamily="34" charset="-122"/>
              </a:rPr>
              <a:t>/</a:t>
            </a:r>
            <a:r>
              <a:rPr kumimoji="0" lang="zh-CN" altLang="en-US" sz="2400" kern="1200" cap="none" spc="0" normalizeH="0" baseline="0" noProof="0" dirty="0">
                <a:ea typeface="微软雅黑" panose="020B0503020204020204" pitchFamily="34" charset="-122"/>
              </a:rPr>
              <a:t>对比，修订原因不能太笼统，如：</a:t>
            </a:r>
            <a:r>
              <a:rPr lang="zh-CN" altLang="en-US" sz="2400" noProof="0" dirty="0">
                <a:ea typeface="微软雅黑" panose="020B0503020204020204" pitchFamily="34" charset="-122"/>
                <a:sym typeface="+mn-ea"/>
              </a:rPr>
              <a:t>根据方案修订，血量变更等</a:t>
            </a:r>
            <a:endParaRPr kumimoji="0" lang="en-US" altLang="zh-CN" sz="2400" kern="1200" cap="none" spc="0" normalizeH="0" baseline="0" noProof="0" dirty="0">
              <a:ea typeface="微软雅黑" panose="020B0503020204020204" pitchFamily="34" charset="-122"/>
            </a:endParaRPr>
          </a:p>
          <a:p>
            <a:pPr marR="0" defTabSz="914400">
              <a:spcBef>
                <a:spcPts val="600"/>
              </a:spcBef>
              <a:spcAft>
                <a:spcPts val="600"/>
              </a:spcAft>
              <a:buClrTx/>
              <a:buSzTx/>
              <a:buFontTx/>
              <a:buNone/>
              <a:defRPr/>
            </a:pPr>
            <a:endParaRPr kumimoji="0" lang="zh-CN" altLang="en-US" sz="1600" kern="1200" cap="none" spc="0" normalizeH="0" baseline="0" noProof="0" dirty="0">
              <a:latin typeface="Arial" panose="020B0604020202020204" pitchFamily="34" charset="0"/>
              <a:ea typeface="微软雅黑" panose="020B0503020204020204" pitchFamily="34" charset="-122"/>
              <a:cs typeface="+mn-cs"/>
            </a:endParaRPr>
          </a:p>
        </p:txBody>
      </p:sp>
      <p:sp>
        <p:nvSpPr>
          <p:cNvPr id="23558" name="灯片编号占位符 5"/>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协议审核与签署</a:t>
            </a:r>
            <a:endParaRPr lang="zh-CN" altLang="en-US" kern="1200" dirty="0">
              <a:latin typeface="+mj-lt"/>
              <a:ea typeface="+mj-ea"/>
              <a:cs typeface="+mj-cs"/>
            </a:endParaRPr>
          </a:p>
        </p:txBody>
      </p:sp>
      <p:sp>
        <p:nvSpPr>
          <p:cNvPr id="24579"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4</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24580"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3"/>
          <p:cNvSpPr>
            <a:spLocks noGrp="1"/>
          </p:cNvSpPr>
          <p:nvPr>
            <p:ph type="ctrTitle" idx="4294967295"/>
            <p:custDataLst>
              <p:tags r:id="rId1"/>
            </p:custDataLst>
          </p:nvPr>
        </p:nvSpPr>
        <p:spPr>
          <a:xfrm>
            <a:off x="2952750" y="425450"/>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latin typeface="微软雅黑" panose="020B0503020204020204" pitchFamily="34" charset="-122"/>
                <a:ea typeface="微软雅黑" panose="020B0503020204020204" pitchFamily="34" charset="-122"/>
              </a:rPr>
              <a:t>协议审核与签署</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25603" name="TextBox 3"/>
          <p:cNvSpPr txBox="1"/>
          <p:nvPr/>
        </p:nvSpPr>
        <p:spPr>
          <a:xfrm>
            <a:off x="569278" y="1625283"/>
            <a:ext cx="8259762" cy="460375"/>
          </a:xfrm>
          <a:prstGeom prst="rect">
            <a:avLst/>
          </a:prstGeom>
          <a:noFill/>
          <a:ln w="9525">
            <a:noFill/>
          </a:ln>
        </p:spPr>
        <p:txBody>
          <a:bodyPr>
            <a:spAutoFit/>
          </a:bodyPr>
          <a:lstStyle/>
          <a:p>
            <a:pPr>
              <a:spcBef>
                <a:spcPts val="1200"/>
              </a:spcBef>
              <a:spcAft>
                <a:spcPts val="600"/>
              </a:spcAft>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项目经机构办公室立项后可开始协议审核流程：</a:t>
            </a:r>
            <a:endParaRPr lang="zh-CN" altLang="en-US" sz="2400" dirty="0">
              <a:latin typeface="微软雅黑" panose="020B0503020204020204" pitchFamily="34" charset="-122"/>
              <a:ea typeface="微软雅黑" panose="020B0503020204020204" pitchFamily="34" charset="-122"/>
            </a:endParaRPr>
          </a:p>
        </p:txBody>
      </p:sp>
      <p:sp>
        <p:nvSpPr>
          <p:cNvPr id="25605" name="矩形 4"/>
          <p:cNvSpPr/>
          <p:nvPr/>
        </p:nvSpPr>
        <p:spPr>
          <a:xfrm>
            <a:off x="687070" y="2314575"/>
            <a:ext cx="11221720" cy="1826260"/>
          </a:xfrm>
          <a:prstGeom prst="rect">
            <a:avLst/>
          </a:prstGeom>
          <a:noFill/>
          <a:ln w="9525">
            <a:noFill/>
          </a:ln>
        </p:spPr>
        <p:txBody>
          <a:bodyPr wrap="square">
            <a:spAutoFit/>
          </a:bodyPr>
          <a:lstStyle/>
          <a:p>
            <a:pPr>
              <a:spcBef>
                <a:spcPts val="1200"/>
              </a:spcBef>
              <a:spcAft>
                <a:spcPts val="600"/>
              </a:spcAft>
              <a:buNone/>
            </a:pP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en-US" sz="2200" dirty="0">
                <a:latin typeface="微软雅黑" panose="020B0503020204020204" pitchFamily="34" charset="-122"/>
                <a:ea typeface="微软雅黑" panose="020B0503020204020204" pitchFamily="34" charset="-122"/>
                <a:cs typeface="微软雅黑" panose="020B0503020204020204" pitchFamily="34" charset="-122"/>
              </a:rPr>
              <a:t>、请科室认真审核把关各项协议条款，科室审核完毕，</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CTMS</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发起协议审核流程</a:t>
            </a:r>
            <a:r>
              <a:rPr lang="en-US" altLang="en-US" sz="2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fontAlgn="auto">
              <a:lnSpc>
                <a:spcPct val="130000"/>
              </a:lnSpc>
              <a:buClr>
                <a:srgbClr val="376FFF"/>
              </a:buClr>
              <a:buSzPct val="80000"/>
              <a:buFont typeface="Wingdings" panose="05000000000000000000" charset="0"/>
              <a:buChar char="Ø"/>
            </a:pPr>
            <a:r>
              <a:rPr 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注意区分主协议、CRC协议、补充协议及其它类型协议，在对应模块发起流程。</a:t>
            </a:r>
            <a:endParaRPr 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85750" indent="-285750" algn="l" fontAlgn="auto">
              <a:lnSpc>
                <a:spcPct val="130000"/>
              </a:lnSpc>
              <a:buClr>
                <a:srgbClr val="376FFF"/>
              </a:buClr>
              <a:buSzPct val="80000"/>
              <a:buFont typeface="Wingdings" panose="05000000000000000000" charset="0"/>
              <a:buChar char="Ø"/>
            </a:pP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不同</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SMO</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公司的</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CRC</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协议在</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“CRC</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协议</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处发起，同一</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SMO</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公司的</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CRC</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补充协议在</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补充协议</a:t>
            </a:r>
            <a:r>
              <a:rPr lang="en-US" altLang="zh-CN"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处发起。</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06" name="灯片编号占位符 6"/>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latin typeface="微软雅黑" panose="020B0503020204020204" pitchFamily="34" charset="-122"/>
                <a:ea typeface="微软雅黑" panose="020B0503020204020204" pitchFamily="34" charset="-122"/>
              </a:rPr>
            </a:fld>
            <a:endParaRPr lang="zh-CN" altLang="en-US" sz="1200" dirty="0">
              <a:solidFill>
                <a:srgbClr val="7F7F7F"/>
              </a:solidFill>
              <a:latin typeface="微软雅黑" panose="020B0503020204020204" pitchFamily="34" charset="-122"/>
              <a:ea typeface="微软雅黑" panose="020B0503020204020204" pitchFamily="34" charset="-122"/>
            </a:endParaRPr>
          </a:p>
        </p:txBody>
      </p:sp>
      <p:sp>
        <p:nvSpPr>
          <p:cNvPr id="10"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96</a:t>
            </a:r>
            <a:r>
              <a:rPr kumimoji="0" lang="zh-CN" altLang="en-US"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cs typeface="微软雅黑" panose="020B0503020204020204" pitchFamily="34" charset="-122"/>
              </a:rPr>
              <a:t>9</a:t>
            </a:r>
            <a:r>
              <a:rPr kumimoji="0" lang="en-US" altLang="zh-CN" sz="105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cs typeface="微软雅黑" panose="020B0503020204020204" pitchFamily="34" charset="-122"/>
              </a:rPr>
              <a:t>F</a:t>
            </a:r>
            <a:r>
              <a:rPr kumimoji="0" lang="zh-CN" altLang="en-US" sz="105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cs typeface="微软雅黑" panose="020B0503020204020204" pitchFamily="34" charset="-122"/>
              </a:rPr>
              <a:t>，电话</a:t>
            </a:r>
            <a:r>
              <a:rPr kumimoji="0" lang="zh-CN" altLang="en-US"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a:t>
            </a:r>
            <a:r>
              <a:rPr kumimoji="0" lang="en-US" altLang="zh-CN"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，邮箱：</a:t>
            </a:r>
            <a:r>
              <a:rPr kumimoji="0" lang="en-US" altLang="zh-CN"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2"/>
          <a:srcRect r="-7194" b="55662"/>
          <a:stretch>
            <a:fillRect/>
          </a:stretch>
        </p:blipFill>
        <p:spPr>
          <a:xfrm>
            <a:off x="6735445" y="4063365"/>
            <a:ext cx="2444750" cy="2149475"/>
          </a:xfrm>
          <a:prstGeom prst="rect">
            <a:avLst/>
          </a:prstGeom>
        </p:spPr>
      </p:pic>
      <p:pic>
        <p:nvPicPr>
          <p:cNvPr id="12" name="图片 11"/>
          <p:cNvPicPr>
            <a:picLocks noChangeAspect="1"/>
          </p:cNvPicPr>
          <p:nvPr/>
        </p:nvPicPr>
        <p:blipFill>
          <a:blip r:embed="rId3"/>
          <a:srcRect r="-322" b="64835"/>
          <a:stretch>
            <a:fillRect/>
          </a:stretch>
        </p:blipFill>
        <p:spPr>
          <a:xfrm>
            <a:off x="9217660" y="4063365"/>
            <a:ext cx="2510155" cy="1815465"/>
          </a:xfrm>
          <a:prstGeom prst="rect">
            <a:avLst/>
          </a:prstGeom>
        </p:spPr>
      </p:pic>
      <p:sp>
        <p:nvSpPr>
          <p:cNvPr id="2" name="TextBox 3"/>
          <p:cNvSpPr txBox="1"/>
          <p:nvPr/>
        </p:nvSpPr>
        <p:spPr>
          <a:xfrm>
            <a:off x="569595" y="4665980"/>
            <a:ext cx="6029960" cy="1198880"/>
          </a:xfrm>
          <a:prstGeom prst="rect">
            <a:avLst/>
          </a:prstGeom>
          <a:noFill/>
          <a:ln w="9525">
            <a:noFill/>
          </a:ln>
        </p:spPr>
        <p:txBody>
          <a:bodyPr wrap="square">
            <a:spAutoFit/>
          </a:bodyPr>
          <a:p>
            <a:pPr>
              <a:spcBef>
                <a:spcPts val="1200"/>
              </a:spcBef>
              <a:spcAft>
                <a:spcPts val="600"/>
              </a:spcAft>
              <a:buFont typeface="Wingdings" panose="05000000000000000000" pitchFamily="2" charset="2"/>
              <a:buChar char="u"/>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协议定稿后，</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CRA</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需下载</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带水印</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的协议，完成各方签字盖章后递交机构办公室，按要求</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带齐材料</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3"/>
          <p:cNvSpPr>
            <a:spLocks noGrp="1"/>
          </p:cNvSpPr>
          <p:nvPr>
            <p:ph type="ctrTitle" idx="4294967295"/>
            <p:custDataLst>
              <p:tags r:id="rId1"/>
            </p:custDataLst>
          </p:nvPr>
        </p:nvSpPr>
        <p:spPr>
          <a:xfrm>
            <a:off x="2419543" y="25876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协议审核与签署</a:t>
            </a:r>
            <a:endParaRPr lang="zh-CN" altLang="en-US" dirty="0">
              <a:solidFill>
                <a:schemeClr val="tx2"/>
              </a:solidFill>
            </a:endParaRPr>
          </a:p>
        </p:txBody>
      </p:sp>
      <p:sp>
        <p:nvSpPr>
          <p:cNvPr id="33795" name="TextBox 3"/>
          <p:cNvSpPr txBox="1">
            <a:spLocks noChangeArrowheads="1"/>
          </p:cNvSpPr>
          <p:nvPr/>
        </p:nvSpPr>
        <p:spPr bwMode="auto">
          <a:xfrm>
            <a:off x="577993" y="1407101"/>
            <a:ext cx="7434239" cy="2430145"/>
          </a:xfrm>
          <a:prstGeom prst="rect">
            <a:avLst/>
          </a:prstGeom>
          <a:noFill/>
          <a:ln w="9525">
            <a:noFill/>
            <a:miter lim="800000"/>
          </a:ln>
        </p:spPr>
        <p:txBody>
          <a:bodyPr wrap="square">
            <a:spAutoFit/>
          </a:bodyPr>
          <a:lstStyle/>
          <a:p>
            <a:pPr marR="0" defTabSz="914400">
              <a:spcBef>
                <a:spcPts val="1200"/>
              </a:spcBef>
              <a:spcAft>
                <a:spcPts val="600"/>
              </a:spcAft>
              <a:buClrTx/>
              <a:buSzTx/>
              <a:buFont typeface="Wingdings" panose="05000000000000000000" pitchFamily="2" charset="2"/>
              <a:buChar char="u"/>
              <a:defRPr/>
            </a:pPr>
            <a:r>
              <a:rPr kumimoji="0" lang="zh-CN" altLang="en-US" kern="1200" cap="none" spc="0" normalizeH="0" baseline="0" noProof="0" dirty="0">
                <a:latin typeface="Arial" panose="020B0604020202020204" pitchFamily="34" charset="0"/>
                <a:ea typeface="微软雅黑" panose="020B0503020204020204" pitchFamily="34" charset="-122"/>
                <a:cs typeface="+mn-cs"/>
              </a:rPr>
              <a:t>我院无固定协议模板，使用申办者</a:t>
            </a:r>
            <a:r>
              <a:rPr kumimoji="0" lang="en-US" altLang="zh-CN" kern="1200" cap="none" spc="0" normalizeH="0" baseline="0" noProof="0" dirty="0">
                <a:latin typeface="Arial" panose="020B0604020202020204" pitchFamily="34" charset="0"/>
                <a:ea typeface="微软雅黑" panose="020B0503020204020204" pitchFamily="34" charset="-122"/>
                <a:cs typeface="+mn-cs"/>
              </a:rPr>
              <a:t>/CRO</a:t>
            </a:r>
            <a:r>
              <a:rPr kumimoji="0" lang="zh-CN" altLang="en-US" kern="1200" cap="none" spc="0" normalizeH="0" baseline="0" noProof="0" dirty="0">
                <a:latin typeface="Arial" panose="020B0604020202020204" pitchFamily="34" charset="0"/>
                <a:ea typeface="微软雅黑" panose="020B0503020204020204" pitchFamily="34" charset="-122"/>
                <a:cs typeface="+mn-cs"/>
              </a:rPr>
              <a:t>协议模板。</a:t>
            </a:r>
            <a:endParaRPr kumimoji="0" lang="zh-CN" altLang="en-US" kern="1200" cap="none" spc="0" normalizeH="0" baseline="0" noProof="0" dirty="0">
              <a:latin typeface="Arial" panose="020B0604020202020204" pitchFamily="34" charset="0"/>
              <a:ea typeface="微软雅黑" panose="020B0503020204020204" pitchFamily="34" charset="-122"/>
              <a:cs typeface="+mn-cs"/>
            </a:endParaRPr>
          </a:p>
          <a:p>
            <a:pPr marR="0" defTabSz="914400">
              <a:spcBef>
                <a:spcPts val="1200"/>
              </a:spcBef>
              <a:spcAft>
                <a:spcPts val="600"/>
              </a:spcAft>
              <a:buClrTx/>
              <a:buSzTx/>
              <a:buFont typeface="Wingdings" panose="05000000000000000000" pitchFamily="2" charset="2"/>
              <a:buChar char="u"/>
              <a:defRPr/>
            </a:pPr>
            <a:r>
              <a:rPr kumimoji="0" lang="zh-CN" altLang="en-US" kern="1200" cap="none" spc="0" normalizeH="0" baseline="0" noProof="0" dirty="0">
                <a:latin typeface="Arial" panose="020B0604020202020204" pitchFamily="34" charset="0"/>
                <a:ea typeface="微软雅黑" panose="020B0503020204020204" pitchFamily="34" charset="-122"/>
                <a:cs typeface="+mn-cs"/>
              </a:rPr>
              <a:t>份数：协议方各执一份原件。</a:t>
            </a:r>
            <a:endParaRPr kumimoji="0" lang="en-US" altLang="zh-CN" kern="1200" cap="none" spc="0" normalizeH="0" baseline="0" noProof="0" dirty="0">
              <a:latin typeface="Arial" panose="020B0604020202020204" pitchFamily="34" charset="0"/>
              <a:ea typeface="微软雅黑" panose="020B0503020204020204" pitchFamily="34" charset="-122"/>
              <a:cs typeface="+mn-cs"/>
            </a:endParaRPr>
          </a:p>
          <a:p>
            <a:pPr marR="0" defTabSz="914400">
              <a:spcBef>
                <a:spcPts val="1200"/>
              </a:spcBef>
              <a:spcAft>
                <a:spcPts val="600"/>
              </a:spcAft>
              <a:buClrTx/>
              <a:buSzTx/>
              <a:buFont typeface="Wingdings" panose="05000000000000000000" pitchFamily="2" charset="2"/>
              <a:buChar char="u"/>
              <a:defRPr/>
            </a:pPr>
            <a:r>
              <a:rPr kumimoji="0" lang="zh-CN" altLang="en-US" kern="1200" cap="none" spc="0" normalizeH="0" baseline="0" noProof="0" dirty="0">
                <a:latin typeface="Arial" panose="020B0604020202020204" pitchFamily="34" charset="0"/>
                <a:ea typeface="微软雅黑" panose="020B0503020204020204" pitchFamily="34" charset="-122"/>
                <a:cs typeface="+mn-cs"/>
              </a:rPr>
              <a:t>处理时长：</a:t>
            </a:r>
            <a:endParaRPr kumimoji="0" lang="en-US" altLang="zh-CN" kern="1200" cap="none" spc="0" normalizeH="0" baseline="0" noProof="0" dirty="0">
              <a:latin typeface="Arial" panose="020B0604020202020204" pitchFamily="34" charset="0"/>
              <a:ea typeface="微软雅黑" panose="020B0503020204020204" pitchFamily="34" charset="-122"/>
              <a:cs typeface="+mn-cs"/>
            </a:endParaRPr>
          </a:p>
          <a:p>
            <a:pPr marL="361950" marR="0" defTabSz="914400">
              <a:spcBef>
                <a:spcPts val="600"/>
              </a:spcBef>
              <a:spcAft>
                <a:spcPts val="600"/>
              </a:spcAft>
              <a:buClrTx/>
              <a:buSzTx/>
              <a:buFont typeface="Wingdings" panose="05000000000000000000" pitchFamily="2" charset="2"/>
              <a:buChar char="ü"/>
              <a:defRPr/>
            </a:pPr>
            <a:r>
              <a:rPr kumimoji="0" lang="zh-CN" altLang="en-US" sz="1600" kern="1200" cap="none" spc="0" normalizeH="0" baseline="0" noProof="0" dirty="0">
                <a:latin typeface="Arial" panose="020B0604020202020204" pitchFamily="34" charset="0"/>
                <a:ea typeface="微软雅黑" panose="020B0503020204020204" pitchFamily="34" charset="-122"/>
                <a:cs typeface="+mn-cs"/>
              </a:rPr>
              <a:t>收到协议审核流程后，机构办</a:t>
            </a:r>
            <a:r>
              <a:rPr kumimoji="0" lang="en-US" altLang="zh-CN" sz="1600" kern="1200" cap="none" spc="0" normalizeH="0" baseline="0" noProof="0" dirty="0">
                <a:latin typeface="Arial" panose="020B0604020202020204" pitchFamily="34" charset="0"/>
                <a:ea typeface="微软雅黑" panose="020B0503020204020204" pitchFamily="34" charset="-122"/>
                <a:cs typeface="+mn-cs"/>
              </a:rPr>
              <a:t>5</a:t>
            </a:r>
            <a:r>
              <a:rPr kumimoji="0" lang="zh-CN" altLang="en-US" sz="1600" kern="1200" cap="none" spc="0" normalizeH="0" baseline="0" noProof="0" dirty="0">
                <a:latin typeface="Arial" panose="020B0604020202020204" pitchFamily="34" charset="0"/>
                <a:ea typeface="微软雅黑" panose="020B0503020204020204" pitchFamily="34" charset="-122"/>
                <a:cs typeface="+mn-cs"/>
              </a:rPr>
              <a:t>个工作日完成协议审核，反馈意见。</a:t>
            </a:r>
            <a:endParaRPr kumimoji="0" lang="en-US" altLang="zh-CN" sz="1600" kern="1200" cap="none" spc="0" normalizeH="0" baseline="0" noProof="0" dirty="0">
              <a:latin typeface="Arial" panose="020B0604020202020204" pitchFamily="34" charset="0"/>
              <a:ea typeface="微软雅黑" panose="020B0503020204020204" pitchFamily="34" charset="-122"/>
              <a:cs typeface="+mn-cs"/>
            </a:endParaRPr>
          </a:p>
          <a:p>
            <a:pPr marL="361950" marR="0" defTabSz="914400">
              <a:spcBef>
                <a:spcPts val="600"/>
              </a:spcBef>
              <a:spcAft>
                <a:spcPts val="600"/>
              </a:spcAft>
              <a:buClrTx/>
              <a:buSzTx/>
              <a:buFont typeface="Wingdings" panose="05000000000000000000" pitchFamily="2" charset="2"/>
              <a:buChar char="ü"/>
              <a:defRPr/>
            </a:pPr>
            <a:r>
              <a:rPr kumimoji="0" lang="zh-CN" altLang="en-US" sz="1600" kern="1200" cap="none" spc="0" normalizeH="0" baseline="0" noProof="0" dirty="0">
                <a:latin typeface="Arial" panose="020B0604020202020204" pitchFamily="34" charset="0"/>
                <a:ea typeface="微软雅黑" panose="020B0503020204020204" pitchFamily="34" charset="-122"/>
                <a:cs typeface="+mn-cs"/>
              </a:rPr>
              <a:t>申办者及</a:t>
            </a:r>
            <a:r>
              <a:rPr kumimoji="0" lang="en-US" altLang="zh-CN" sz="1600" kern="1200" cap="none" spc="0" normalizeH="0" baseline="0" noProof="0" dirty="0">
                <a:latin typeface="Arial" panose="020B0604020202020204" pitchFamily="34" charset="0"/>
                <a:ea typeface="微软雅黑" panose="020B0503020204020204" pitchFamily="34" charset="-122"/>
                <a:cs typeface="+mn-cs"/>
              </a:rPr>
              <a:t>PI</a:t>
            </a:r>
            <a:r>
              <a:rPr kumimoji="0" lang="zh-CN" altLang="en-US" sz="1600" kern="1200" cap="none" spc="0" normalizeH="0" baseline="0" noProof="0" dirty="0">
                <a:latin typeface="Arial" panose="020B0604020202020204" pitchFamily="34" charset="0"/>
                <a:ea typeface="微软雅黑" panose="020B0503020204020204" pitchFamily="34" charset="-122"/>
                <a:cs typeface="+mn-cs"/>
              </a:rPr>
              <a:t>签字后递交机构办公室，资料齐全者，机构办</a:t>
            </a:r>
            <a:r>
              <a:rPr kumimoji="0" lang="en-US" altLang="zh-CN" sz="1600" kern="1200" cap="none" spc="0" normalizeH="0" baseline="0" noProof="0" dirty="0">
                <a:latin typeface="Arial" panose="020B0604020202020204" pitchFamily="34" charset="0"/>
                <a:ea typeface="微软雅黑" panose="020B0503020204020204" pitchFamily="34" charset="-122"/>
                <a:cs typeface="+mn-cs"/>
              </a:rPr>
              <a:t>5</a:t>
            </a:r>
            <a:r>
              <a:rPr kumimoji="0" lang="zh-CN" altLang="en-US" sz="1600" kern="1200" cap="none" spc="0" normalizeH="0" baseline="0" noProof="0" dirty="0">
                <a:latin typeface="Arial" panose="020B0604020202020204" pitchFamily="34" charset="0"/>
                <a:ea typeface="微软雅黑" panose="020B0503020204020204" pitchFamily="34" charset="-122"/>
                <a:cs typeface="+mn-cs"/>
              </a:rPr>
              <a:t>个工作日完成协议签署</a:t>
            </a:r>
            <a:r>
              <a:rPr kumimoji="0" lang="zh-CN" altLang="en-US" sz="1600" kern="1200" cap="none" spc="0" normalizeH="0" baseline="0" noProof="0" dirty="0" smtClean="0">
                <a:latin typeface="Arial" panose="020B0604020202020204" pitchFamily="34" charset="0"/>
                <a:ea typeface="微软雅黑" panose="020B0503020204020204" pitchFamily="34" charset="-122"/>
                <a:cs typeface="+mn-cs"/>
              </a:rPr>
              <a:t>。</a:t>
            </a:r>
            <a:endParaRPr kumimoji="0" lang="en-US" altLang="zh-CN" sz="1600" kern="1200" cap="none" spc="0" normalizeH="0" baseline="0" noProof="0" dirty="0">
              <a:latin typeface="Arial" panose="020B0604020202020204" pitchFamily="34" charset="0"/>
              <a:ea typeface="微软雅黑" panose="020B0503020204020204" pitchFamily="34" charset="-122"/>
              <a:cs typeface="+mn-cs"/>
            </a:endParaRPr>
          </a:p>
        </p:txBody>
      </p:sp>
      <p:sp>
        <p:nvSpPr>
          <p:cNvPr id="2662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ea typeface="黑体" panose="02010609060101010101" pitchFamily="49" charset="-122"/>
              </a:rPr>
            </a:fld>
            <a:endParaRPr lang="zh-CN" altLang="en-US" sz="1200" dirty="0">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 name="矩形 1"/>
          <p:cNvSpPr/>
          <p:nvPr/>
        </p:nvSpPr>
        <p:spPr>
          <a:xfrm>
            <a:off x="534811" y="4220888"/>
            <a:ext cx="11198195" cy="2214880"/>
          </a:xfrm>
          <a:prstGeom prst="rect">
            <a:avLst/>
          </a:prstGeom>
        </p:spPr>
        <p:txBody>
          <a:bodyPr wrap="square">
            <a:spAutoFit/>
          </a:bodyPr>
          <a:lstStyle/>
          <a:p>
            <a:pPr>
              <a:spcBef>
                <a:spcPts val="600"/>
              </a:spcBef>
              <a:spcAft>
                <a:spcPts val="600"/>
              </a:spcAft>
              <a:buFont typeface="Wingdings" panose="05000000000000000000" pitchFamily="2" charset="2"/>
              <a:buChar char="u"/>
              <a:defRPr/>
            </a:pPr>
            <a:r>
              <a:rPr lang="zh-CN" altLang="en-US" dirty="0">
                <a:ea typeface="微软雅黑" panose="020B0503020204020204" pitchFamily="34" charset="-122"/>
              </a:rPr>
              <a:t>如果项目拟聘用</a:t>
            </a:r>
            <a:r>
              <a:rPr lang="en-US" altLang="en-US" dirty="0">
                <a:ea typeface="微软雅黑" panose="020B0503020204020204" pitchFamily="34" charset="-122"/>
              </a:rPr>
              <a:t>CRC</a:t>
            </a:r>
            <a:r>
              <a:rPr lang="zh-CN" altLang="en-US" dirty="0">
                <a:ea typeface="微软雅黑" panose="020B0503020204020204" pitchFamily="34" charset="-122"/>
              </a:rPr>
              <a:t>，须签署</a:t>
            </a:r>
            <a:r>
              <a:rPr lang="en-US" altLang="en-US" dirty="0">
                <a:ea typeface="微软雅黑" panose="020B0503020204020204" pitchFamily="34" charset="-122"/>
              </a:rPr>
              <a:t>CRC</a:t>
            </a:r>
            <a:r>
              <a:rPr lang="zh-CN" altLang="en-US" dirty="0">
                <a:ea typeface="微软雅黑" panose="020B0503020204020204" pitchFamily="34" charset="-122"/>
              </a:rPr>
              <a:t>三方协议，由申办者</a:t>
            </a:r>
            <a:r>
              <a:rPr lang="en-US" altLang="zh-CN" dirty="0">
                <a:ea typeface="微软雅黑" panose="020B0503020204020204" pitchFamily="34" charset="-122"/>
              </a:rPr>
              <a:t>/CRO</a:t>
            </a:r>
            <a:r>
              <a:rPr lang="zh-CN" altLang="en-US" dirty="0">
                <a:ea typeface="微软雅黑" panose="020B0503020204020204" pitchFamily="34" charset="-122"/>
              </a:rPr>
              <a:t>、</a:t>
            </a:r>
            <a:r>
              <a:rPr lang="zh-CN" altLang="en-US" dirty="0" smtClean="0">
                <a:ea typeface="微软雅黑" panose="020B0503020204020204" pitchFamily="34" charset="-122"/>
              </a:rPr>
              <a:t>机构与</a:t>
            </a:r>
            <a:r>
              <a:rPr lang="en-US" altLang="zh-CN" dirty="0" smtClean="0">
                <a:ea typeface="微软雅黑" panose="020B0503020204020204" pitchFamily="34" charset="-122"/>
              </a:rPr>
              <a:t>PI</a:t>
            </a:r>
            <a:r>
              <a:rPr lang="zh-CN" altLang="en-US" dirty="0" smtClean="0">
                <a:ea typeface="微软雅黑" panose="020B0503020204020204" pitchFamily="34" charset="-122"/>
              </a:rPr>
              <a:t>、</a:t>
            </a:r>
            <a:r>
              <a:rPr lang="zh-CN" altLang="en-US" dirty="0">
                <a:ea typeface="微软雅黑" panose="020B0503020204020204" pitchFamily="34" charset="-122"/>
              </a:rPr>
              <a:t>服务方三方签署。</a:t>
            </a:r>
            <a:endParaRPr lang="en-US" altLang="zh-CN" dirty="0">
              <a:ea typeface="微软雅黑" panose="020B0503020204020204" pitchFamily="34" charset="-122"/>
            </a:endParaRPr>
          </a:p>
          <a:p>
            <a:pPr>
              <a:spcBef>
                <a:spcPts val="600"/>
              </a:spcBef>
              <a:spcAft>
                <a:spcPts val="600"/>
              </a:spcAft>
              <a:buFont typeface="Wingdings" panose="05000000000000000000" pitchFamily="2" charset="2"/>
              <a:buChar char="u"/>
              <a:defRPr/>
            </a:pPr>
            <a:r>
              <a:rPr dirty="0">
                <a:ea typeface="微软雅黑" panose="020B0503020204020204" pitchFamily="34" charset="-122"/>
              </a:rPr>
              <a:t>若项目聘请CRO，协议须列明CRO权利义务且CRO应作为合同方。</a:t>
            </a:r>
            <a:endParaRPr dirty="0">
              <a:ea typeface="微软雅黑" panose="020B0503020204020204" pitchFamily="34" charset="-122"/>
            </a:endParaRPr>
          </a:p>
          <a:p>
            <a:pPr>
              <a:spcBef>
                <a:spcPts val="600"/>
              </a:spcBef>
              <a:spcAft>
                <a:spcPts val="600"/>
              </a:spcAft>
              <a:buFont typeface="Wingdings" panose="05000000000000000000" pitchFamily="2" charset="2"/>
              <a:buChar char="u"/>
              <a:defRPr/>
            </a:pPr>
            <a:r>
              <a:rPr dirty="0">
                <a:ea typeface="微软雅黑" panose="020B0503020204020204" pitchFamily="34" charset="-122"/>
              </a:rPr>
              <a:t>若项目由本中心牵头，而牵头PI与本中心PI非同一人，应在主协议中列明牵头PI职责，并由牵头PI共同签署，或另行签署牵头服务协议。</a:t>
            </a:r>
            <a:endParaRPr dirty="0">
              <a:ea typeface="微软雅黑" panose="020B0503020204020204" pitchFamily="34" charset="-122"/>
            </a:endParaRPr>
          </a:p>
          <a:p>
            <a:pPr>
              <a:spcBef>
                <a:spcPts val="600"/>
              </a:spcBef>
              <a:spcAft>
                <a:spcPts val="600"/>
              </a:spcAft>
              <a:buFont typeface="Wingdings" panose="05000000000000000000" pitchFamily="2" charset="2"/>
              <a:buChar char="u"/>
              <a:defRPr/>
            </a:pPr>
            <a:r>
              <a:rPr dirty="0">
                <a:ea typeface="微软雅黑" panose="020B0503020204020204" pitchFamily="34" charset="-122"/>
              </a:rPr>
              <a:t>若申办者与我院签署过临床试验框架协议，申办者应向PI提供临床试验框架协议副本，PI仔细阅读条款后进行签名确认，妥善保存于项目文件夹。</a:t>
            </a:r>
            <a:endParaRPr dirty="0">
              <a:ea typeface="微软雅黑" panose="020B0503020204020204" pitchFamily="34" charset="-122"/>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7698"/>
          <a:stretch>
            <a:fillRect/>
          </a:stretch>
        </p:blipFill>
        <p:spPr bwMode="auto">
          <a:xfrm>
            <a:off x="8368558" y="62432"/>
            <a:ext cx="3600000" cy="419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3"/>
          <p:cNvSpPr>
            <a:spLocks noGrp="1"/>
          </p:cNvSpPr>
          <p:nvPr>
            <p:ph type="ctrTitle" idx="4294967295"/>
            <p:custDataLst>
              <p:tags r:id="rId1"/>
            </p:custDataLst>
          </p:nvPr>
        </p:nvSpPr>
        <p:spPr>
          <a:xfrm>
            <a:off x="2684463" y="258763"/>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协议审核与签署</a:t>
            </a:r>
            <a:endParaRPr lang="zh-CN" altLang="en-US" dirty="0">
              <a:solidFill>
                <a:schemeClr val="tx2"/>
              </a:solidFill>
            </a:endParaRPr>
          </a:p>
        </p:txBody>
      </p:sp>
      <p:sp>
        <p:nvSpPr>
          <p:cNvPr id="27651" name="TextBox 3"/>
          <p:cNvSpPr txBox="1"/>
          <p:nvPr/>
        </p:nvSpPr>
        <p:spPr>
          <a:xfrm>
            <a:off x="774700" y="2044700"/>
            <a:ext cx="10793095" cy="2768600"/>
          </a:xfrm>
          <a:prstGeom prst="rect">
            <a:avLst/>
          </a:prstGeom>
          <a:noFill/>
          <a:ln w="9525">
            <a:noFill/>
          </a:ln>
        </p:spPr>
        <p:txBody>
          <a:bodyPr wrap="square">
            <a:spAutoFit/>
          </a:bodyPr>
          <a:lstStyle/>
          <a:p>
            <a:pPr>
              <a:spcBef>
                <a:spcPts val="1200"/>
              </a:spcBef>
              <a:spcAft>
                <a:spcPts val="6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凡属人类遗传资源国际合作项目，原则上在签署协议时应同时递交</a:t>
            </a:r>
            <a:r>
              <a:rPr lang="zh-CN" sz="2400" dirty="0">
                <a:latin typeface="Arial" panose="020B0604020202020204" pitchFamily="34" charset="0"/>
                <a:ea typeface="微软雅黑" panose="020B0503020204020204" pitchFamily="34" charset="-122"/>
              </a:rPr>
              <a:t>人遗批准</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备案文件。</a:t>
            </a:r>
            <a:endParaRPr lang="en-US" altLang="zh-CN" sz="2400" dirty="0">
              <a:latin typeface="Arial" panose="020B0604020202020204" pitchFamily="34" charset="0"/>
              <a:ea typeface="微软雅黑" panose="020B0503020204020204" pitchFamily="34" charset="-122"/>
            </a:endParaRPr>
          </a:p>
          <a:p>
            <a:pPr>
              <a:spcBef>
                <a:spcPts val="1200"/>
              </a:spcBef>
              <a:spcAft>
                <a:spcPts val="6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为加快项目进度，临床试验协议可在获得人遗批准/备案前签署，但须在协议中明确项目获得人遗批准/备案后方可筛选受试者。</a:t>
            </a:r>
            <a:endParaRPr lang="en-US" altLang="zh-CN" sz="2400" dirty="0">
              <a:latin typeface="Arial" panose="020B0604020202020204" pitchFamily="34" charset="0"/>
              <a:ea typeface="微软雅黑" panose="020B0503020204020204" pitchFamily="34" charset="-122"/>
            </a:endParaRPr>
          </a:p>
          <a:p>
            <a:pPr>
              <a:spcBef>
                <a:spcPts val="1200"/>
              </a:spcBef>
              <a:spcAft>
                <a:spcPts val="6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如不涉及人类遗传资源申报，签署协议时应同时递交申办方</a:t>
            </a:r>
            <a:r>
              <a:rPr lang="en-US" altLang="zh-CN" sz="2400" dirty="0">
                <a:latin typeface="Arial" panose="020B0604020202020204" pitchFamily="34" charset="0"/>
                <a:ea typeface="微软雅黑" panose="020B0503020204020204" pitchFamily="34" charset="-122"/>
              </a:rPr>
              <a:t>/CRO</a:t>
            </a:r>
            <a:r>
              <a:rPr lang="zh-CN" altLang="en-US" sz="2400" dirty="0">
                <a:latin typeface="Arial" panose="020B0604020202020204" pitchFamily="34" charset="0"/>
                <a:ea typeface="微软雅黑" panose="020B0503020204020204" pitchFamily="34" charset="-122"/>
              </a:rPr>
              <a:t>盖章出具的不需办理声明。</a:t>
            </a:r>
            <a:endParaRPr lang="zh-CN" altLang="en-US" sz="2400" dirty="0">
              <a:latin typeface="Arial" panose="020B0604020202020204" pitchFamily="34" charset="0"/>
              <a:ea typeface="微软雅黑" panose="020B0503020204020204" pitchFamily="34" charset="-122"/>
            </a:endParaRPr>
          </a:p>
        </p:txBody>
      </p:sp>
      <p:sp>
        <p:nvSpPr>
          <p:cNvPr id="27652"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10350" y="3470275"/>
            <a:ext cx="5233988" cy="833438"/>
          </a:xfrm>
        </p:spPr>
        <p:txBody>
          <a:bodyPr vert="horz" wrap="square" lIns="90000" tIns="46800" rIns="90000" bIns="46800" numCol="1" anchor="b" anchorCtr="0" compatLnSpc="1">
            <a:normAutofit fontScale="90000"/>
          </a:bodyPr>
          <a:lstStyle/>
          <a:p>
            <a:pPr marL="0" marR="0" lvl="0" indent="0" algn="r" defTabSz="914400" rtl="0" eaLnBrk="0" fontAlgn="base" latinLnBrk="0" hangingPunct="0">
              <a:lnSpc>
                <a:spcPct val="12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rPr>
              <a:t>人类遗传资源管理与申报</a:t>
            </a: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28675" name="TextBox 3"/>
          <p:cNvSpPr txBox="1"/>
          <p:nvPr/>
        </p:nvSpPr>
        <p:spPr>
          <a:xfrm>
            <a:off x="10860088" y="2760663"/>
            <a:ext cx="958850" cy="646112"/>
          </a:xfrm>
          <a:prstGeom prst="rect">
            <a:avLst/>
          </a:prstGeom>
          <a:noFill/>
          <a:ln w="9525">
            <a:noFill/>
          </a:ln>
        </p:spPr>
        <p:txBody>
          <a:bodyPr>
            <a:spAutoFit/>
          </a:bodyPr>
          <a:lstStyle/>
          <a:p>
            <a:pPr algn="ctr" eaLnBrk="0" hangingPunct="0"/>
            <a:r>
              <a:rPr lang="en-US" altLang="zh-CN" sz="3600" b="1" dirty="0">
                <a:solidFill>
                  <a:schemeClr val="tx2"/>
                </a:solidFill>
                <a:latin typeface="Arial" panose="020B0604020202020204" pitchFamily="34" charset="0"/>
                <a:ea typeface="微软雅黑" panose="020B0503020204020204" pitchFamily="34" charset="-122"/>
              </a:rPr>
              <a:t>5</a:t>
            </a:r>
            <a:endParaRPr lang="zh-CN" altLang="en-US" sz="3600" b="1" dirty="0">
              <a:solidFill>
                <a:schemeClr val="tx2"/>
              </a:solidFill>
              <a:latin typeface="Arial" panose="020B0604020202020204" pitchFamily="34" charset="0"/>
              <a:ea typeface="微软雅黑" panose="020B0503020204020204" pitchFamily="34" charset="-122"/>
            </a:endParaRPr>
          </a:p>
        </p:txBody>
      </p:sp>
      <p:sp>
        <p:nvSpPr>
          <p:cNvPr id="28676"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p:nvPr/>
        </p:nvSpPr>
        <p:spPr>
          <a:xfrm>
            <a:off x="3044825" y="138113"/>
            <a:ext cx="6365875" cy="708025"/>
          </a:xfrm>
          <a:prstGeom prst="rect">
            <a:avLst/>
          </a:prstGeom>
          <a:noFill/>
          <a:ln w="9525">
            <a:noFill/>
          </a:ln>
        </p:spPr>
        <p:txBody>
          <a:bodyPr>
            <a:spAutoFit/>
          </a:bodyPr>
          <a:lstStyle/>
          <a:p>
            <a:pPr algn="ctr" eaLnBrk="0" hangingPunct="0"/>
            <a:r>
              <a:rPr lang="zh-CN" altLang="en-US" sz="4000" b="1" dirty="0">
                <a:solidFill>
                  <a:schemeClr val="tx2"/>
                </a:solidFill>
                <a:latin typeface="Arial" panose="020B0604020202020204" pitchFamily="34" charset="0"/>
                <a:ea typeface="黑体" panose="02010609060101010101" pitchFamily="49" charset="-122"/>
              </a:rPr>
              <a:t>目录</a:t>
            </a:r>
            <a:endParaRPr lang="zh-CN" altLang="en-US" sz="4000" b="1" dirty="0">
              <a:solidFill>
                <a:schemeClr val="tx2"/>
              </a:solidFill>
              <a:latin typeface="Arial" panose="020B0604020202020204" pitchFamily="34" charset="0"/>
              <a:ea typeface="黑体" panose="02010609060101010101" pitchFamily="49" charset="-122"/>
            </a:endParaRPr>
          </a:p>
        </p:txBody>
      </p:sp>
      <p:sp>
        <p:nvSpPr>
          <p:cNvPr id="11267" name="TextBox 3"/>
          <p:cNvSpPr txBox="1"/>
          <p:nvPr/>
        </p:nvSpPr>
        <p:spPr>
          <a:xfrm>
            <a:off x="2679700" y="913173"/>
            <a:ext cx="7092950" cy="5539105"/>
          </a:xfrm>
          <a:prstGeom prst="rect">
            <a:avLst/>
          </a:prstGeom>
          <a:noFill/>
          <a:ln w="9525">
            <a:noFill/>
          </a:ln>
        </p:spPr>
        <p:txBody>
          <a:bodyPr wrap="square">
            <a:spAutoFit/>
          </a:bodyPr>
          <a:lstStyle/>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一、办公时间、联系方式及分工</a:t>
            </a:r>
            <a:r>
              <a:rPr lang="en-US" altLang="zh-CN" sz="1800" dirty="0">
                <a:latin typeface="Arial" panose="020B0604020202020204" pitchFamily="34" charset="0"/>
                <a:ea typeface="微软雅黑" panose="020B0503020204020204" pitchFamily="34" charset="-122"/>
              </a:rPr>
              <a:t>···················3</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二、具备临床试验资质的专业</a:t>
            </a:r>
            <a:r>
              <a:rPr lang="en-US" altLang="zh-CN" sz="1800" dirty="0">
                <a:latin typeface="Arial" panose="020B0604020202020204" pitchFamily="34" charset="0"/>
                <a:ea typeface="微软雅黑" panose="020B0503020204020204" pitchFamily="34" charset="-122"/>
              </a:rPr>
              <a:t>·············7</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三、项目立项与资料修订</a:t>
            </a:r>
            <a:r>
              <a:rPr lang="en-US" altLang="zh-CN" sz="1800" dirty="0">
                <a:latin typeface="Arial" panose="020B0604020202020204" pitchFamily="34" charset="0"/>
                <a:ea typeface="微软雅黑" panose="020B0503020204020204" pitchFamily="34" charset="-122"/>
              </a:rPr>
              <a:t>···················10</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四、协议审核与签署</a:t>
            </a:r>
            <a:r>
              <a:rPr lang="en-US" altLang="zh-CN" sz="1800" dirty="0">
                <a:latin typeface="Arial" panose="020B0604020202020204" pitchFamily="34" charset="0"/>
                <a:ea typeface="微软雅黑" panose="020B0503020204020204" pitchFamily="34" charset="-122"/>
              </a:rPr>
              <a:t>·························15</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五、人类遗传资源管理与申报</a:t>
            </a:r>
            <a:r>
              <a:rPr lang="en-US" altLang="zh-CN" sz="1800" dirty="0">
                <a:latin typeface="Arial" panose="020B0604020202020204" pitchFamily="34" charset="0"/>
                <a:ea typeface="微软雅黑" panose="020B0503020204020204" pitchFamily="34" charset="-122"/>
              </a:rPr>
              <a:t>·············19</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六、经费管理</a:t>
            </a:r>
            <a:r>
              <a:rPr lang="en-US" altLang="zh-CN" sz="1800" dirty="0">
                <a:latin typeface="Arial" panose="020B0604020202020204" pitchFamily="34" charset="0"/>
                <a:ea typeface="微软雅黑" panose="020B0503020204020204" pitchFamily="34" charset="-122"/>
              </a:rPr>
              <a:t>··································24</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七、项目质控</a:t>
            </a:r>
            <a:r>
              <a:rPr lang="en-US" altLang="zh-CN" sz="1800" dirty="0">
                <a:latin typeface="Arial" panose="020B0604020202020204" pitchFamily="34" charset="0"/>
                <a:ea typeface="微软雅黑" panose="020B0503020204020204" pitchFamily="34" charset="-122"/>
              </a:rPr>
              <a:t>··································32</a:t>
            </a:r>
            <a:endParaRPr lang="en-US" altLang="zh-CN" sz="1800" dirty="0">
              <a:latin typeface="Arial" panose="020B0604020202020204" pitchFamily="34" charset="0"/>
              <a:ea typeface="微软雅黑" panose="020B0503020204020204" pitchFamily="34" charset="-122"/>
            </a:endParaRPr>
          </a:p>
          <a:p>
            <a:pPr algn="dist" eaLnBrk="0">
              <a:spcBef>
                <a:spcPts val="600"/>
              </a:spcBef>
              <a:spcAft>
                <a:spcPts val="600"/>
              </a:spcAft>
            </a:pPr>
            <a:r>
              <a:rPr lang="zh-CN" altLang="en-US" sz="1800" dirty="0">
                <a:latin typeface="Arial" panose="020B0604020202020204" pitchFamily="34" charset="0"/>
                <a:ea typeface="微软雅黑" panose="020B0503020204020204" pitchFamily="34" charset="-122"/>
              </a:rPr>
              <a:t>八、安全性信息报告接收流程</a:t>
            </a:r>
            <a:r>
              <a:rPr lang="en-US" altLang="zh-CN" sz="1800" dirty="0">
                <a:latin typeface="Arial" panose="020B0604020202020204" pitchFamily="34" charset="0"/>
                <a:ea typeface="微软雅黑" panose="020B0503020204020204" pitchFamily="34" charset="-122"/>
              </a:rPr>
              <a:t>····················36</a:t>
            </a:r>
            <a:endParaRPr lang="en-US" altLang="zh-CN" sz="1800" dirty="0">
              <a:latin typeface="Arial" panose="020B0604020202020204" pitchFamily="34" charset="0"/>
              <a:ea typeface="微软雅黑" panose="020B0503020204020204" pitchFamily="34" charset="-122"/>
            </a:endParaRPr>
          </a:p>
          <a:p>
            <a:pPr algn="dist" eaLnBrk="0">
              <a:spcBef>
                <a:spcPts val="600"/>
              </a:spcBef>
              <a:spcAft>
                <a:spcPts val="600"/>
              </a:spcAft>
            </a:pPr>
            <a:r>
              <a:rPr lang="zh-CN" altLang="en-US" sz="1800" dirty="0">
                <a:latin typeface="Arial" panose="020B0604020202020204" pitchFamily="34" charset="0"/>
                <a:ea typeface="微软雅黑" panose="020B0503020204020204" pitchFamily="34" charset="-122"/>
              </a:rPr>
              <a:t>九、</a:t>
            </a:r>
            <a:r>
              <a:rPr lang="en-US" altLang="zh-CN" sz="1800" dirty="0">
                <a:latin typeface="Arial" panose="020B0604020202020204" pitchFamily="34" charset="0"/>
                <a:ea typeface="微软雅黑" panose="020B0503020204020204" pitchFamily="34" charset="-122"/>
              </a:rPr>
              <a:t>CRC</a:t>
            </a:r>
            <a:r>
              <a:rPr lang="zh-CN" altLang="en-US" sz="1800" dirty="0">
                <a:latin typeface="Arial" panose="020B0604020202020204" pitchFamily="34" charset="0"/>
                <a:ea typeface="微软雅黑" panose="020B0503020204020204" pitchFamily="34" charset="-122"/>
              </a:rPr>
              <a:t>管理</a:t>
            </a:r>
            <a:r>
              <a:rPr lang="en-US" altLang="zh-CN" sz="1800" dirty="0">
                <a:latin typeface="Arial" panose="020B0604020202020204" pitchFamily="34" charset="0"/>
                <a:ea typeface="微软雅黑" panose="020B0503020204020204" pitchFamily="34" charset="-122"/>
              </a:rPr>
              <a:t>···························40</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十、敏感数据查询</a:t>
            </a:r>
            <a:r>
              <a:rPr lang="en-US" altLang="zh-CN" sz="1800" dirty="0">
                <a:latin typeface="Arial" panose="020B0604020202020204" pitchFamily="34" charset="0"/>
                <a:ea typeface="微软雅黑" panose="020B0503020204020204" pitchFamily="34" charset="-122"/>
              </a:rPr>
              <a:t>·······················44</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latin typeface="Arial" panose="020B0604020202020204" pitchFamily="34" charset="0"/>
                <a:ea typeface="微软雅黑" panose="020B0503020204020204" pitchFamily="34" charset="-122"/>
              </a:rPr>
              <a:t>十一、归档</a:t>
            </a:r>
            <a:r>
              <a:rPr lang="en-US" altLang="zh-CN" sz="1800" dirty="0">
                <a:latin typeface="Arial" panose="020B0604020202020204" pitchFamily="34" charset="0"/>
                <a:ea typeface="微软雅黑" panose="020B0503020204020204" pitchFamily="34" charset="-122"/>
              </a:rPr>
              <a:t>···································46</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r>
              <a:rPr lang="zh-CN" altLang="en-US" sz="1800" dirty="0">
                <a:ea typeface="微软雅黑" panose="020B0503020204020204" pitchFamily="34" charset="-122"/>
                <a:sym typeface="+mn-ea"/>
              </a:rPr>
              <a:t>十二、招募广告发布申请</a:t>
            </a:r>
            <a:r>
              <a:rPr lang="en-US" altLang="zh-CN" sz="1800" dirty="0">
                <a:ea typeface="微软雅黑" panose="020B0503020204020204" pitchFamily="34" charset="-122"/>
                <a:sym typeface="+mn-ea"/>
              </a:rPr>
              <a:t>···································53</a:t>
            </a:r>
            <a:endParaRPr lang="en-US" altLang="zh-CN" sz="1800" dirty="0">
              <a:latin typeface="Arial" panose="020B0604020202020204" pitchFamily="34" charset="0"/>
              <a:ea typeface="微软雅黑" panose="020B0503020204020204" pitchFamily="34" charset="-122"/>
            </a:endParaRPr>
          </a:p>
          <a:p>
            <a:pPr algn="dist">
              <a:spcBef>
                <a:spcPts val="600"/>
              </a:spcBef>
              <a:spcAft>
                <a:spcPts val="600"/>
              </a:spcAft>
            </a:pPr>
            <a:endParaRPr lang="en-US" altLang="zh-CN" sz="1800" dirty="0">
              <a:latin typeface="Arial" panose="020B0604020202020204" pitchFamily="34" charset="0"/>
              <a:ea typeface="微软雅黑" panose="020B0503020204020204" pitchFamily="34" charset="-122"/>
            </a:endParaRPr>
          </a:p>
        </p:txBody>
      </p:sp>
      <p:sp>
        <p:nvSpPr>
          <p:cNvPr id="1126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2"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3"/>
          <p:cNvSpPr>
            <a:spLocks noGrp="1"/>
          </p:cNvSpPr>
          <p:nvPr>
            <p:ph type="ctrTitle" idx="4294967295"/>
            <p:custDataLst>
              <p:tags r:id="rId1"/>
            </p:custDataLst>
          </p:nvPr>
        </p:nvSpPr>
        <p:spPr>
          <a:xfrm>
            <a:off x="2584450" y="0"/>
            <a:ext cx="79438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人类遗传资源申报与管理</a:t>
            </a:r>
            <a:endParaRPr lang="zh-CN" altLang="en-US" dirty="0">
              <a:solidFill>
                <a:schemeClr val="tx2"/>
              </a:solidFill>
            </a:endParaRPr>
          </a:p>
        </p:txBody>
      </p:sp>
      <p:sp>
        <p:nvSpPr>
          <p:cNvPr id="29699" name="TextBox 3"/>
          <p:cNvSpPr txBox="1"/>
          <p:nvPr/>
        </p:nvSpPr>
        <p:spPr>
          <a:xfrm>
            <a:off x="1123950" y="983615"/>
            <a:ext cx="10117455" cy="2500630"/>
          </a:xfrm>
          <a:prstGeom prst="rect">
            <a:avLst/>
          </a:prstGeom>
          <a:noFill/>
          <a:ln w="9525">
            <a:noFill/>
          </a:ln>
        </p:spPr>
        <p:txBody>
          <a:bodyPr>
            <a:noAutofit/>
          </a:bodyPr>
          <a:lstStyle/>
          <a:p>
            <a:pPr>
              <a:spcBef>
                <a:spcPts val="600"/>
              </a:spcBef>
              <a:spcAft>
                <a:spcPts val="600"/>
              </a:spcAft>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符合申报要求的临床试验项目，经机构办公室立项后，可开始人类遗传资源申报流程，在</a:t>
            </a:r>
            <a:r>
              <a:rPr lang="en-US" altLang="zh-CN" sz="2000" dirty="0">
                <a:latin typeface="Arial" panose="020B0604020202020204" pitchFamily="34" charset="0"/>
                <a:ea typeface="微软雅黑" panose="020B0503020204020204" pitchFamily="34" charset="-122"/>
              </a:rPr>
              <a:t>OA</a:t>
            </a:r>
            <a:r>
              <a:rPr lang="zh-CN" altLang="en-US" sz="2000" dirty="0">
                <a:latin typeface="Arial" panose="020B0604020202020204" pitchFamily="34" charset="0"/>
                <a:ea typeface="微软雅黑" panose="020B0503020204020204" pitchFamily="34" charset="-122"/>
              </a:rPr>
              <a:t>系统发起使用公章的申请流程。</a:t>
            </a:r>
            <a:endParaRPr lang="zh-CN" altLang="en-US" sz="20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000" dirty="0">
                <a:ea typeface="微软雅黑" panose="020B0503020204020204" pitchFamily="34" charset="-122"/>
                <a:sym typeface="+mn-ea"/>
              </a:rPr>
              <a:t>项目需在获得人遗批准</a:t>
            </a:r>
            <a:r>
              <a:rPr lang="en-US" altLang="zh-CN" sz="2000" dirty="0">
                <a:ea typeface="微软雅黑" panose="020B0503020204020204" pitchFamily="34" charset="-122"/>
                <a:sym typeface="+mn-ea"/>
              </a:rPr>
              <a:t>/</a:t>
            </a:r>
            <a:r>
              <a:rPr lang="zh-CN" altLang="en-US" sz="2000" dirty="0">
                <a:ea typeface="微软雅黑" panose="020B0503020204020204" pitchFamily="34" charset="-122"/>
                <a:sym typeface="+mn-ea"/>
              </a:rPr>
              <a:t>备案后方可启动。</a:t>
            </a:r>
            <a:endParaRPr lang="en-US" altLang="zh-CN" sz="20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主要研究者必须指定专人按照国家卫生健康委员会规定做好人类遗传资源管理工作，并参照</a:t>
            </a:r>
            <a:r>
              <a:rPr lang="en-US" altLang="zh-CN" sz="2000" b="1" dirty="0">
                <a:solidFill>
                  <a:srgbClr val="FF0000"/>
                </a:solidFill>
                <a:latin typeface="Arial" panose="020B0604020202020204" pitchFamily="34" charset="0"/>
                <a:ea typeface="微软雅黑" panose="020B0503020204020204" pitchFamily="34" charset="-122"/>
              </a:rPr>
              <a:t>《</a:t>
            </a:r>
            <a:r>
              <a:rPr lang="zh-CN" altLang="en-US" sz="2000" b="1" dirty="0">
                <a:solidFill>
                  <a:srgbClr val="FF0000"/>
                </a:solidFill>
                <a:latin typeface="Arial" panose="020B0604020202020204" pitchFamily="34" charset="0"/>
                <a:ea typeface="微软雅黑" panose="020B0503020204020204" pitchFamily="34" charset="-122"/>
              </a:rPr>
              <a:t>人类遗传资源管理文件目录</a:t>
            </a:r>
            <a:r>
              <a:rPr lang="en-US" altLang="zh-CN" sz="2000" b="1" dirty="0">
                <a:solidFill>
                  <a:srgbClr val="FF0000"/>
                </a:solidFill>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妥善保管相关申报文件。</a:t>
            </a:r>
            <a:endParaRPr lang="en-US" altLang="zh-CN" sz="20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rPr>
              <a:t>相关申请表格可在医院</a:t>
            </a:r>
            <a:r>
              <a:rPr lang="en-US" altLang="zh-CN" sz="2000" dirty="0">
                <a:latin typeface="Arial" panose="020B0604020202020204" pitchFamily="34" charset="0"/>
                <a:ea typeface="微软雅黑" panose="020B0503020204020204" pitchFamily="34" charset="-122"/>
              </a:rPr>
              <a:t>OA</a:t>
            </a:r>
            <a:r>
              <a:rPr lang="zh-CN" altLang="en-US" sz="2000" dirty="0">
                <a:latin typeface="Arial" panose="020B0604020202020204" pitchFamily="34" charset="0"/>
                <a:ea typeface="微软雅黑" panose="020B0503020204020204" pitchFamily="34" charset="-122"/>
              </a:rPr>
              <a:t>系统查询下载。</a:t>
            </a:r>
            <a:endParaRPr lang="zh-CN" altLang="en-US" sz="2000" dirty="0">
              <a:latin typeface="Arial" panose="020B0604020202020204" pitchFamily="34" charset="0"/>
              <a:ea typeface="微软雅黑" panose="020B0503020204020204" pitchFamily="34" charset="-122"/>
            </a:endParaRPr>
          </a:p>
        </p:txBody>
      </p:sp>
      <p:pic>
        <p:nvPicPr>
          <p:cNvPr id="29700" name="Picture 4"/>
          <p:cNvPicPr>
            <a:picLocks noChangeAspect="1"/>
          </p:cNvPicPr>
          <p:nvPr/>
        </p:nvPicPr>
        <p:blipFill>
          <a:blip r:embed="rId2"/>
          <a:srcRect r="20772"/>
          <a:stretch>
            <a:fillRect/>
          </a:stretch>
        </p:blipFill>
        <p:spPr>
          <a:xfrm>
            <a:off x="762162" y="3364104"/>
            <a:ext cx="5588219" cy="2992071"/>
          </a:xfrm>
          <a:prstGeom prst="rect">
            <a:avLst/>
          </a:prstGeom>
          <a:noFill/>
          <a:ln w="9525">
            <a:noFill/>
          </a:ln>
        </p:spPr>
      </p:pic>
      <p:pic>
        <p:nvPicPr>
          <p:cNvPr id="29701" name="Picture 5"/>
          <p:cNvPicPr>
            <a:picLocks noChangeAspect="1"/>
          </p:cNvPicPr>
          <p:nvPr/>
        </p:nvPicPr>
        <p:blipFill>
          <a:blip r:embed="rId3"/>
          <a:stretch>
            <a:fillRect/>
          </a:stretch>
        </p:blipFill>
        <p:spPr>
          <a:xfrm>
            <a:off x="6576968" y="3289174"/>
            <a:ext cx="5012088" cy="3002538"/>
          </a:xfrm>
          <a:prstGeom prst="rect">
            <a:avLst/>
          </a:prstGeom>
          <a:noFill/>
          <a:ln w="9525">
            <a:noFill/>
          </a:ln>
        </p:spPr>
      </p:pic>
      <p:sp>
        <p:nvSpPr>
          <p:cNvPr id="29702" name="灯片编号占位符 5"/>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9"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2" name="TextBox 1"/>
          <p:cNvSpPr txBox="1"/>
          <p:nvPr/>
        </p:nvSpPr>
        <p:spPr>
          <a:xfrm>
            <a:off x="395605" y="1383665"/>
            <a:ext cx="5700395" cy="4364355"/>
          </a:xfrm>
          <a:prstGeom prst="rect">
            <a:avLst/>
          </a:prstGeom>
          <a:noFill/>
        </p:spPr>
        <p:txBody>
          <a:bodyPr wrap="square" rtlCol="0">
            <a:noAutofit/>
          </a:bodyPr>
          <a:lstStyle/>
          <a:p>
            <a:pPr>
              <a:lnSpc>
                <a:spcPct val="100000"/>
              </a:lnSpc>
            </a:pPr>
            <a:r>
              <a:rPr lang="en-US" altLang="zh-CN" dirty="0">
                <a:ea typeface="微软雅黑" panose="020B0503020204020204" pitchFamily="34" charset="-122"/>
              </a:rPr>
              <a:t>1</a:t>
            </a:r>
            <a:r>
              <a:rPr lang="zh-CN" altLang="en-US" dirty="0">
                <a:ea typeface="微软雅黑" panose="020B0503020204020204" pitchFamily="34" charset="-122"/>
              </a:rPr>
              <a:t>、申办者</a:t>
            </a:r>
            <a:r>
              <a:rPr lang="en-US" altLang="zh-CN" dirty="0">
                <a:ea typeface="微软雅黑" panose="020B0503020204020204" pitchFamily="34" charset="-122"/>
              </a:rPr>
              <a:t>/</a:t>
            </a:r>
            <a:r>
              <a:rPr lang="zh-CN" altLang="en-US" dirty="0">
                <a:ea typeface="微软雅黑" panose="020B0503020204020204" pitchFamily="34" charset="-122"/>
              </a:rPr>
              <a:t>研究者按要求在</a:t>
            </a:r>
            <a:r>
              <a:rPr lang="en-US" altLang="zh-CN" dirty="0">
                <a:ea typeface="微软雅黑" panose="020B0503020204020204" pitchFamily="34" charset="-122"/>
              </a:rPr>
              <a:t>《</a:t>
            </a:r>
            <a:r>
              <a:rPr lang="zh-CN" altLang="en-US" dirty="0">
                <a:ea typeface="微软雅黑" panose="020B0503020204020204" pitchFamily="34" charset="-122"/>
              </a:rPr>
              <a:t>人类遗传资源服务管理系统</a:t>
            </a:r>
            <a:r>
              <a:rPr lang="en-US" altLang="zh-CN" dirty="0">
                <a:ea typeface="微软雅黑" panose="020B0503020204020204" pitchFamily="34" charset="-122"/>
              </a:rPr>
              <a:t>》</a:t>
            </a:r>
            <a:r>
              <a:rPr lang="zh-CN" altLang="en-US" dirty="0">
                <a:ea typeface="微软雅黑" panose="020B0503020204020204" pitchFamily="34" charset="-122"/>
              </a:rPr>
              <a:t>填写申报材料，研究团队提交合作签章页或承诺书的医院公章使用申请。</a:t>
            </a:r>
            <a:endParaRPr lang="zh-CN" altLang="en-US" dirty="0">
              <a:ea typeface="微软雅黑" panose="020B0503020204020204" pitchFamily="34" charset="-122"/>
            </a:endParaRPr>
          </a:p>
          <a:p>
            <a:pPr>
              <a:lnSpc>
                <a:spcPct val="100000"/>
              </a:lnSpc>
            </a:pPr>
            <a:r>
              <a:rPr lang="en-US" altLang="zh-CN" dirty="0">
                <a:ea typeface="微软雅黑" panose="020B0503020204020204" pitchFamily="34" charset="-122"/>
              </a:rPr>
              <a:t>2</a:t>
            </a:r>
            <a:r>
              <a:rPr lang="zh-CN" altLang="en-US" dirty="0">
                <a:ea typeface="微软雅黑" panose="020B0503020204020204" pitchFamily="34" charset="-122"/>
              </a:rPr>
              <a:t>、在我院</a:t>
            </a:r>
            <a:r>
              <a:rPr lang="en-US" altLang="zh-CN" dirty="0">
                <a:ea typeface="微软雅黑" panose="020B0503020204020204" pitchFamily="34" charset="-122"/>
              </a:rPr>
              <a:t>OA</a:t>
            </a:r>
            <a:r>
              <a:rPr lang="zh-CN" altLang="en-US" dirty="0">
                <a:ea typeface="微软雅黑" panose="020B0503020204020204" pitchFamily="34" charset="-122"/>
              </a:rPr>
              <a:t>系统发起申请流程，按照指引上传审批所需文件，审批通过后打印该审批表；将需要盖章的文件和审批表递交至机构办公室（东华南路</a:t>
            </a:r>
            <a:r>
              <a:rPr lang="en-US" altLang="zh-CN" dirty="0">
                <a:ea typeface="微软雅黑" panose="020B0503020204020204" pitchFamily="34" charset="-122"/>
              </a:rPr>
              <a:t>96</a:t>
            </a:r>
            <a:r>
              <a:rPr lang="zh-CN" altLang="en-US" dirty="0">
                <a:ea typeface="微软雅黑" panose="020B0503020204020204" pitchFamily="34" charset="-122"/>
              </a:rPr>
              <a:t>号海印中心</a:t>
            </a:r>
            <a:r>
              <a:rPr lang="en-US" altLang="zh-CN" dirty="0">
                <a:ea typeface="微软雅黑" panose="020B0503020204020204" pitchFamily="34" charset="-122"/>
              </a:rPr>
              <a:t>23</a:t>
            </a:r>
            <a:r>
              <a:rPr lang="zh-CN" altLang="en-US" dirty="0">
                <a:ea typeface="微软雅黑" panose="020B0503020204020204" pitchFamily="34" charset="-122"/>
              </a:rPr>
              <a:t>楼）走盖章流程。</a:t>
            </a:r>
            <a:endParaRPr lang="zh-CN" altLang="en-US" dirty="0">
              <a:ea typeface="微软雅黑" panose="020B0503020204020204" pitchFamily="34" charset="-122"/>
            </a:endParaRPr>
          </a:p>
          <a:p>
            <a:pPr>
              <a:lnSpc>
                <a:spcPct val="100000"/>
              </a:lnSpc>
            </a:pPr>
            <a:r>
              <a:rPr lang="en-US" altLang="zh-CN" dirty="0">
                <a:ea typeface="微软雅黑" panose="020B0503020204020204" pitchFamily="34" charset="-122"/>
              </a:rPr>
              <a:t>3</a:t>
            </a:r>
            <a:r>
              <a:rPr lang="zh-CN" altLang="en-US" dirty="0">
                <a:ea typeface="微软雅黑" panose="020B0503020204020204" pitchFamily="34" charset="-122"/>
              </a:rPr>
              <a:t>、涉及样本出境的，组长项目收集知情同意书，填报出境审批，获得批准后办理通关手续，参研项目向组长单位提供知情同意书复印件，由机构办密封盖章。</a:t>
            </a:r>
            <a:endParaRPr lang="zh-CN" altLang="en-US" dirty="0">
              <a:ea typeface="微软雅黑" panose="020B0503020204020204" pitchFamily="34" charset="-122"/>
            </a:endParaRPr>
          </a:p>
          <a:p>
            <a:pPr>
              <a:lnSpc>
                <a:spcPct val="100000"/>
              </a:lnSpc>
            </a:pPr>
            <a:r>
              <a:rPr lang="en-US" altLang="zh-CN" dirty="0">
                <a:solidFill>
                  <a:srgbClr val="FF0000"/>
                </a:solidFill>
                <a:ea typeface="微软雅黑" panose="020B0503020204020204" pitchFamily="34" charset="-122"/>
                <a:sym typeface="+mn-ea"/>
              </a:rPr>
              <a:t>4</a:t>
            </a:r>
            <a:r>
              <a:rPr lang="zh-CN" altLang="en-US" dirty="0">
                <a:solidFill>
                  <a:srgbClr val="FF0000"/>
                </a:solidFill>
                <a:ea typeface="微软雅黑" panose="020B0503020204020204" pitchFamily="34" charset="-122"/>
                <a:sym typeface="+mn-ea"/>
              </a:rPr>
              <a:t>、获得人遗批件</a:t>
            </a:r>
            <a:r>
              <a:rPr lang="en-US" altLang="zh-CN" dirty="0">
                <a:solidFill>
                  <a:srgbClr val="FF0000"/>
                </a:solidFill>
                <a:ea typeface="微软雅黑" panose="020B0503020204020204" pitchFamily="34" charset="-122"/>
                <a:sym typeface="+mn-ea"/>
              </a:rPr>
              <a:t>/</a:t>
            </a:r>
            <a:r>
              <a:rPr lang="zh-CN" altLang="en-US" dirty="0">
                <a:solidFill>
                  <a:srgbClr val="FF0000"/>
                </a:solidFill>
                <a:ea typeface="微软雅黑" panose="020B0503020204020204" pitchFamily="34" charset="-122"/>
                <a:sym typeface="+mn-ea"/>
              </a:rPr>
              <a:t>完成备案后，由研究团队成员或监查员在</a:t>
            </a:r>
            <a:r>
              <a:rPr lang="en-US" altLang="zh-CN" dirty="0">
                <a:solidFill>
                  <a:srgbClr val="FF0000"/>
                </a:solidFill>
                <a:ea typeface="微软雅黑" panose="020B0503020204020204" pitchFamily="34" charset="-122"/>
                <a:sym typeface="+mn-ea"/>
              </a:rPr>
              <a:t> CTMS“</a:t>
            </a:r>
            <a:r>
              <a:rPr lang="zh-CN" altLang="en-US" dirty="0">
                <a:solidFill>
                  <a:srgbClr val="FF0000"/>
                </a:solidFill>
                <a:ea typeface="微软雅黑" panose="020B0503020204020204" pitchFamily="34" charset="-122"/>
                <a:sym typeface="+mn-ea"/>
              </a:rPr>
              <a:t>人类遗传资源批件管理</a:t>
            </a:r>
            <a:r>
              <a:rPr lang="en-US" altLang="zh-CN" dirty="0">
                <a:solidFill>
                  <a:srgbClr val="FF0000"/>
                </a:solidFill>
                <a:ea typeface="微软雅黑" panose="020B0503020204020204" pitchFamily="34" charset="-122"/>
                <a:sym typeface="+mn-ea"/>
              </a:rPr>
              <a:t>”</a:t>
            </a:r>
            <a:r>
              <a:rPr lang="zh-CN" altLang="en-US" dirty="0">
                <a:solidFill>
                  <a:srgbClr val="FF0000"/>
                </a:solidFill>
                <a:ea typeface="微软雅黑" panose="020B0503020204020204" pitchFamily="34" charset="-122"/>
                <a:sym typeface="+mn-ea"/>
              </a:rPr>
              <a:t>模块填写申请书</a:t>
            </a:r>
            <a:r>
              <a:rPr lang="en-US" altLang="zh-CN" dirty="0">
                <a:solidFill>
                  <a:srgbClr val="FF0000"/>
                </a:solidFill>
                <a:ea typeface="微软雅黑" panose="020B0503020204020204" pitchFamily="34" charset="-122"/>
                <a:sym typeface="+mn-ea"/>
              </a:rPr>
              <a:t>/</a:t>
            </a:r>
            <a:r>
              <a:rPr lang="zh-CN" altLang="en-US" dirty="0">
                <a:solidFill>
                  <a:srgbClr val="FF0000"/>
                </a:solidFill>
                <a:ea typeface="微软雅黑" panose="020B0503020204020204" pitchFamily="34" charset="-122"/>
                <a:sym typeface="+mn-ea"/>
              </a:rPr>
              <a:t>备案信息表和审批决定书</a:t>
            </a:r>
            <a:r>
              <a:rPr lang="en-US" altLang="zh-CN" dirty="0">
                <a:solidFill>
                  <a:srgbClr val="FF0000"/>
                </a:solidFill>
                <a:ea typeface="微软雅黑" panose="020B0503020204020204" pitchFamily="34" charset="-122"/>
                <a:sym typeface="+mn-ea"/>
              </a:rPr>
              <a:t>/</a:t>
            </a:r>
            <a:r>
              <a:rPr lang="zh-CN" altLang="en-US" dirty="0">
                <a:solidFill>
                  <a:srgbClr val="FF0000"/>
                </a:solidFill>
                <a:ea typeface="微软雅黑" panose="020B0503020204020204" pitchFamily="34" charset="-122"/>
                <a:sym typeface="+mn-ea"/>
              </a:rPr>
              <a:t>备案截图的信息，并上传相关附件。</a:t>
            </a:r>
            <a:endParaRPr lang="zh-CN" altLang="en-US" dirty="0">
              <a:solidFill>
                <a:srgbClr val="FF0000"/>
              </a:solidFill>
              <a:ea typeface="微软雅黑" panose="020B0503020204020204" pitchFamily="34" charset="-122"/>
            </a:endParaRPr>
          </a:p>
          <a:p>
            <a:pPr>
              <a:lnSpc>
                <a:spcPct val="100000"/>
              </a:lnSpc>
            </a:pPr>
            <a:r>
              <a:rPr lang="en-US" altLang="zh-CN" dirty="0">
                <a:ea typeface="微软雅黑" panose="020B0503020204020204" pitchFamily="34" charset="-122"/>
                <a:sym typeface="+mn-ea"/>
              </a:rPr>
              <a:t>5</a:t>
            </a:r>
            <a:r>
              <a:rPr lang="zh-CN" altLang="en-US" dirty="0">
                <a:ea typeface="微软雅黑" panose="020B0503020204020204" pitchFamily="34" charset="-122"/>
                <a:sym typeface="+mn-ea"/>
              </a:rPr>
              <a:t>、参照《人类遗传资源管理文件目录》妥善保管相关申报文件。</a:t>
            </a:r>
            <a:endParaRPr lang="zh-CN" altLang="en-US" dirty="0">
              <a:ea typeface="微软雅黑" panose="020B0503020204020204" pitchFamily="34" charset="-122"/>
            </a:endParaRPr>
          </a:p>
          <a:p>
            <a:pPr>
              <a:lnSpc>
                <a:spcPct val="100000"/>
              </a:lnSpc>
            </a:pPr>
            <a:endParaRPr lang="en-US" altLang="zh-CN" dirty="0">
              <a:ea typeface="微软雅黑" panose="020B0503020204020204" pitchFamily="34" charset="-122"/>
            </a:endParaRPr>
          </a:p>
        </p:txBody>
      </p:sp>
      <p:sp>
        <p:nvSpPr>
          <p:cNvPr id="3" name="TextBox 2"/>
          <p:cNvSpPr txBox="1"/>
          <p:nvPr/>
        </p:nvSpPr>
        <p:spPr>
          <a:xfrm>
            <a:off x="1559344" y="921432"/>
            <a:ext cx="3867324" cy="400110"/>
          </a:xfrm>
          <a:prstGeom prst="rect">
            <a:avLst/>
          </a:prstGeom>
          <a:noFill/>
        </p:spPr>
        <p:txBody>
          <a:bodyPr wrap="square" rtlCol="0">
            <a:spAutoFit/>
          </a:bodyPr>
          <a:lstStyle/>
          <a:p>
            <a:r>
              <a:rPr lang="en-US" altLang="zh-CN" sz="2000" b="1" dirty="0"/>
              <a:t>GCP</a:t>
            </a:r>
            <a:r>
              <a:rPr lang="zh-CN" altLang="en-US" sz="2000" b="1" dirty="0"/>
              <a:t>项目人类遗传资源申报流程</a:t>
            </a:r>
            <a:endParaRPr lang="zh-CN" altLang="en-US" sz="2000" dirty="0"/>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6493510" y="307975"/>
            <a:ext cx="5007610" cy="5983605"/>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
          <p:cNvSpPr>
            <a:spLocks noGrp="1"/>
          </p:cNvSpPr>
          <p:nvPr>
            <p:ph type="ctrTitle" idx="4294967295"/>
            <p:custDataLst>
              <p:tags r:id="rId1"/>
            </p:custDataLst>
          </p:nvPr>
        </p:nvSpPr>
        <p:spPr>
          <a:xfrm>
            <a:off x="2339975" y="128905"/>
            <a:ext cx="7945438"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人类遗传资源申报与管理</a:t>
            </a:r>
            <a:endParaRPr lang="zh-CN" altLang="en-US" dirty="0">
              <a:solidFill>
                <a:schemeClr val="tx2"/>
              </a:solidFill>
            </a:endParaRPr>
          </a:p>
        </p:txBody>
      </p:sp>
      <p:sp>
        <p:nvSpPr>
          <p:cNvPr id="32771" name="TextBox 3"/>
          <p:cNvSpPr txBox="1"/>
          <p:nvPr/>
        </p:nvSpPr>
        <p:spPr>
          <a:xfrm>
            <a:off x="490855" y="1458595"/>
            <a:ext cx="11115675" cy="4892675"/>
          </a:xfrm>
          <a:prstGeom prst="rect">
            <a:avLst/>
          </a:prstGeom>
          <a:noFill/>
          <a:ln w="9525">
            <a:noFill/>
          </a:ln>
        </p:spPr>
        <p:txBody>
          <a:bodyPr wrap="square">
            <a:spAutoFit/>
          </a:bodyPr>
          <a:lstStyle/>
          <a:p>
            <a:pPr>
              <a:spcBef>
                <a:spcPts val="1200"/>
              </a:spcBef>
              <a:spcAft>
                <a:spcPts val="12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样本出境</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牵头项目</a:t>
            </a:r>
            <a:endParaRPr lang="en-US" altLang="zh-CN" sz="2000" dirty="0">
              <a:latin typeface="Arial" panose="020B0604020202020204" pitchFamily="34" charset="0"/>
              <a:ea typeface="微软雅黑" panose="020B0503020204020204" pitchFamily="34" charset="-122"/>
            </a:endParaRPr>
          </a:p>
          <a:p>
            <a:pPr>
              <a:spcBef>
                <a:spcPts val="600"/>
              </a:spcBef>
              <a:spcAft>
                <a:spcPts val="600"/>
              </a:spcAft>
            </a:pPr>
            <a:r>
              <a:rPr lang="en-US" altLang="zh-CN" sz="1800" dirty="0">
                <a:latin typeface="Arial" panose="020B0604020202020204" pitchFamily="34" charset="0"/>
                <a:ea typeface="微软雅黑" panose="020B0503020204020204" pitchFamily="34" charset="-122"/>
              </a:rPr>
              <a:t>1</a:t>
            </a:r>
            <a:r>
              <a:rPr lang="zh-CN" altLang="en-US" sz="1800" dirty="0">
                <a:latin typeface="Arial" panose="020B0604020202020204" pitchFamily="34" charset="0"/>
                <a:ea typeface="微软雅黑" panose="020B0503020204020204" pitchFamily="34" charset="-122"/>
              </a:rPr>
              <a:t>、作为组长单位，</a:t>
            </a:r>
            <a:r>
              <a:rPr lang="zh-CN" altLang="en-US" sz="1800" dirty="0">
                <a:ea typeface="微软雅黑" panose="020B0503020204020204" pitchFamily="34" charset="-122"/>
              </a:rPr>
              <a:t>研究团队应</a:t>
            </a:r>
            <a:r>
              <a:rPr lang="zh-CN" altLang="zh-CN" sz="1800" dirty="0">
                <a:ea typeface="微软雅黑" panose="020B0503020204020204" pitchFamily="34" charset="-122"/>
              </a:rPr>
              <a:t>收集样本出境涉及到的各参研单位的患者知情同意书签名页复印件，登录人类遗传资源服务管理系统进行出境申报。</a:t>
            </a:r>
            <a:r>
              <a:rPr lang="en-US" altLang="zh-CN" sz="1800" dirty="0">
                <a:ea typeface="微软雅黑" panose="020B0503020204020204" pitchFamily="34" charset="-122"/>
              </a:rPr>
              <a:t>PI</a:t>
            </a:r>
            <a:r>
              <a:rPr lang="zh-CN" altLang="en-US" sz="1800" dirty="0">
                <a:ea typeface="微软雅黑" panose="020B0503020204020204" pitchFamily="34" charset="-122"/>
              </a:rPr>
              <a:t>填写</a:t>
            </a:r>
            <a:r>
              <a:rPr lang="en-US" altLang="zh-CN" sz="1800" dirty="0">
                <a:ea typeface="微软雅黑" panose="020B0503020204020204" pitchFamily="34" charset="-122"/>
              </a:rPr>
              <a:t>《</a:t>
            </a:r>
            <a:r>
              <a:rPr lang="zh-CN" altLang="zh-CN" sz="1800" dirty="0">
                <a:ea typeface="微软雅黑" panose="020B0503020204020204" pitchFamily="34" charset="-122"/>
              </a:rPr>
              <a:t>人类遗传资源出境申报信息审核确认表</a:t>
            </a:r>
            <a:r>
              <a:rPr lang="en-US" altLang="zh-CN" sz="1800" dirty="0">
                <a:ea typeface="微软雅黑" panose="020B0503020204020204" pitchFamily="34" charset="-122"/>
              </a:rPr>
              <a:t>》</a:t>
            </a:r>
            <a:r>
              <a:rPr lang="zh-CN" altLang="en-US" sz="1800" dirty="0">
                <a:ea typeface="微软雅黑" panose="020B0503020204020204" pitchFamily="34" charset="-122"/>
              </a:rPr>
              <a:t>，审核</a:t>
            </a:r>
            <a:r>
              <a:rPr lang="zh-CN" altLang="zh-CN" sz="1800" dirty="0">
                <a:ea typeface="微软雅黑" panose="020B0503020204020204" pitchFamily="34" charset="-122"/>
              </a:rPr>
              <a:t>确认出境样本（数量、规格、检测目的）与人遗办批件内容是否一致</a:t>
            </a:r>
            <a:r>
              <a:rPr lang="zh-CN" altLang="en-US" sz="1800" dirty="0">
                <a:ea typeface="微软雅黑" panose="020B0503020204020204" pitchFamily="34" charset="-122"/>
              </a:rPr>
              <a:t>。</a:t>
            </a:r>
            <a:endParaRPr lang="en-US" altLang="zh-CN" sz="1800" dirty="0">
              <a:ea typeface="微软雅黑" panose="020B0503020204020204" pitchFamily="34" charset="-122"/>
            </a:endParaRPr>
          </a:p>
          <a:p>
            <a:pPr>
              <a:spcBef>
                <a:spcPts val="600"/>
              </a:spcBef>
              <a:spcAft>
                <a:spcPts val="600"/>
              </a:spcAft>
            </a:pPr>
            <a:r>
              <a:rPr lang="en-US" altLang="zh-CN" sz="1800" dirty="0">
                <a:ea typeface="微软雅黑" panose="020B0503020204020204" pitchFamily="34" charset="-122"/>
              </a:rPr>
              <a:t>2</a:t>
            </a:r>
            <a:r>
              <a:rPr lang="zh-CN" altLang="en-US" sz="1800" dirty="0">
                <a:ea typeface="微软雅黑" panose="020B0503020204020204" pitchFamily="34" charset="-122"/>
              </a:rPr>
              <a:t>、如委托申办者或第三方收集知情同意书，本中心受试者知情同意书应由机构办公室密封加盖公章后寄出，办理盖章提交以下资料：</a:t>
            </a:r>
            <a:endParaRPr lang="en-US" altLang="zh-CN" sz="1800" dirty="0">
              <a:ea typeface="微软雅黑" panose="020B0503020204020204" pitchFamily="34" charset="-122"/>
            </a:endParaRPr>
          </a:p>
          <a:p>
            <a:pPr>
              <a:spcBef>
                <a:spcPts val="600"/>
              </a:spcBef>
              <a:spcAft>
                <a:spcPts val="600"/>
              </a:spcAft>
            </a:pPr>
            <a:r>
              <a:rPr lang="en-US" altLang="zh-CN" sz="1800" dirty="0">
                <a:ea typeface="微软雅黑" panose="020B0503020204020204" pitchFamily="34" charset="-122"/>
              </a:rPr>
              <a:t>      </a:t>
            </a:r>
            <a:r>
              <a:rPr lang="zh-CN" altLang="en-US" sz="1800" dirty="0">
                <a:ea typeface="微软雅黑" panose="020B0503020204020204" pitchFamily="34" charset="-122"/>
              </a:rPr>
              <a:t>①</a:t>
            </a:r>
            <a:r>
              <a:rPr lang="en-US" altLang="zh-CN" sz="1800" dirty="0">
                <a:ea typeface="微软雅黑" panose="020B0503020204020204" pitchFamily="34" charset="-122"/>
              </a:rPr>
              <a:t>PI</a:t>
            </a:r>
            <a:r>
              <a:rPr lang="zh-CN" altLang="en-US" sz="1800" dirty="0">
                <a:ea typeface="微软雅黑" panose="020B0503020204020204" pitchFamily="34" charset="-122"/>
              </a:rPr>
              <a:t>签字的样本出境说明（</a:t>
            </a:r>
            <a:r>
              <a:rPr lang="zh-CN" altLang="zh-CN" sz="1800" dirty="0">
                <a:ea typeface="微软雅黑" panose="020B0503020204020204" pitchFamily="34" charset="-122"/>
              </a:rPr>
              <a:t>内容应包括：项目信息、获批出境的样本情况、</a:t>
            </a:r>
            <a:r>
              <a:rPr lang="zh-CN" altLang="en-US" sz="1800" dirty="0">
                <a:ea typeface="微软雅黑" panose="020B0503020204020204" pitchFamily="34" charset="-122"/>
              </a:rPr>
              <a:t>历次出境情况、</a:t>
            </a:r>
            <a:r>
              <a:rPr lang="zh-CN" altLang="zh-CN" sz="1800" dirty="0">
                <a:ea typeface="微软雅黑" panose="020B0503020204020204" pitchFamily="34" charset="-122"/>
              </a:rPr>
              <a:t>本次出境样本</a:t>
            </a:r>
            <a:r>
              <a:rPr lang="zh-CN" altLang="en-US" sz="1800" dirty="0">
                <a:ea typeface="微软雅黑" panose="020B0503020204020204" pitchFamily="34" charset="-122"/>
              </a:rPr>
              <a:t>总量及所涉及的中心</a:t>
            </a:r>
            <a:r>
              <a:rPr lang="zh-CN" altLang="zh-CN" sz="1800" dirty="0">
                <a:ea typeface="微软雅黑" panose="020B0503020204020204" pitchFamily="34" charset="-122"/>
              </a:rPr>
              <a:t>、本中心出境样本数量</a:t>
            </a:r>
            <a:r>
              <a:rPr lang="zh-CN" altLang="en-US" sz="1800" dirty="0">
                <a:ea typeface="微软雅黑" panose="020B0503020204020204" pitchFamily="34" charset="-122"/>
              </a:rPr>
              <a:t>和受试者编号</a:t>
            </a:r>
            <a:r>
              <a:rPr lang="zh-CN" altLang="zh-CN" sz="1800" dirty="0">
                <a:ea typeface="微软雅黑" panose="020B0503020204020204" pitchFamily="34" charset="-122"/>
              </a:rPr>
              <a:t>、样本寄送地址、知情同意书寄送地址</a:t>
            </a:r>
            <a:r>
              <a:rPr lang="zh-CN" altLang="en-US" sz="1800" dirty="0">
                <a:ea typeface="微软雅黑" panose="020B0503020204020204" pitchFamily="34" charset="-122"/>
              </a:rPr>
              <a:t>）</a:t>
            </a:r>
            <a:endParaRPr lang="en-US" altLang="zh-CN" sz="1800" dirty="0">
              <a:ea typeface="微软雅黑" panose="020B0503020204020204" pitchFamily="34" charset="-122"/>
            </a:endParaRPr>
          </a:p>
          <a:p>
            <a:pPr>
              <a:spcBef>
                <a:spcPts val="600"/>
              </a:spcBef>
              <a:spcAft>
                <a:spcPts val="600"/>
              </a:spcAft>
            </a:pPr>
            <a:r>
              <a:rPr lang="en-US" altLang="zh-CN" sz="1800" dirty="0">
                <a:ea typeface="微软雅黑" panose="020B0503020204020204" pitchFamily="34" charset="-122"/>
              </a:rPr>
              <a:t>      </a:t>
            </a:r>
            <a:r>
              <a:rPr lang="zh-CN" altLang="en-US" sz="1800" dirty="0">
                <a:ea typeface="微软雅黑" panose="020B0503020204020204" pitchFamily="34" charset="-122"/>
              </a:rPr>
              <a:t>②此次出境对应的</a:t>
            </a:r>
            <a:r>
              <a:rPr lang="en-US" altLang="zh-CN" sz="1800" dirty="0">
                <a:ea typeface="微软雅黑" panose="020B0503020204020204" pitchFamily="34" charset="-122"/>
              </a:rPr>
              <a:t>《</a:t>
            </a:r>
            <a:r>
              <a:rPr lang="zh-CN" altLang="en-US" sz="1800" dirty="0">
                <a:ea typeface="微软雅黑" panose="020B0503020204020204" pitchFamily="34" charset="-122"/>
              </a:rPr>
              <a:t>中国人类遗传资源国际合作科学研究审批决定书</a:t>
            </a:r>
            <a:r>
              <a:rPr lang="en-US" altLang="zh-CN" sz="1800" dirty="0">
                <a:ea typeface="微软雅黑" panose="020B0503020204020204" pitchFamily="34" charset="-122"/>
              </a:rPr>
              <a:t>》</a:t>
            </a:r>
            <a:r>
              <a:rPr lang="zh-CN" altLang="en-US" sz="1800" dirty="0">
                <a:ea typeface="微软雅黑" panose="020B0503020204020204" pitchFamily="34" charset="-122"/>
              </a:rPr>
              <a:t>。</a:t>
            </a:r>
            <a:endParaRPr lang="en-US" altLang="zh-CN" sz="1800" dirty="0">
              <a:ea typeface="微软雅黑" panose="020B0503020204020204" pitchFamily="34" charset="-122"/>
            </a:endParaRPr>
          </a:p>
          <a:p>
            <a:pPr>
              <a:spcBef>
                <a:spcPts val="1200"/>
              </a:spcBef>
              <a:spcAft>
                <a:spcPts val="600"/>
              </a:spcAft>
            </a:pPr>
            <a:r>
              <a:rPr lang="en-US" altLang="zh-CN" sz="1800" dirty="0">
                <a:solidFill>
                  <a:srgbClr val="FF0000"/>
                </a:solidFill>
                <a:ea typeface="微软雅黑" panose="020B0503020204020204" pitchFamily="34" charset="-122"/>
              </a:rPr>
              <a:t>3</a:t>
            </a:r>
            <a:r>
              <a:rPr lang="zh-CN" altLang="en-US" sz="1800" dirty="0">
                <a:solidFill>
                  <a:srgbClr val="FF0000"/>
                </a:solidFill>
                <a:ea typeface="微软雅黑" panose="020B0503020204020204" pitchFamily="34" charset="-122"/>
              </a:rPr>
              <a:t>、获得</a:t>
            </a:r>
            <a:r>
              <a:rPr lang="en-US" altLang="zh-CN" sz="1800" dirty="0">
                <a:solidFill>
                  <a:srgbClr val="FF0000"/>
                </a:solidFill>
                <a:ea typeface="微软雅黑" panose="020B0503020204020204" pitchFamily="34" charset="-122"/>
              </a:rPr>
              <a:t>《</a:t>
            </a:r>
            <a:r>
              <a:rPr lang="zh-CN" altLang="en-US" sz="1800" dirty="0">
                <a:solidFill>
                  <a:srgbClr val="FF0000"/>
                </a:solidFill>
                <a:ea typeface="微软雅黑" panose="020B0503020204020204" pitchFamily="34" charset="-122"/>
              </a:rPr>
              <a:t>中国人类遗传资源材料出境审批决定书</a:t>
            </a:r>
            <a:r>
              <a:rPr lang="en-US" altLang="zh-CN" sz="1800" dirty="0">
                <a:solidFill>
                  <a:srgbClr val="FF0000"/>
                </a:solidFill>
                <a:ea typeface="微软雅黑" panose="020B0503020204020204" pitchFamily="34" charset="-122"/>
              </a:rPr>
              <a:t>》</a:t>
            </a:r>
            <a:r>
              <a:rPr lang="zh-CN" altLang="en-US" sz="1800" dirty="0">
                <a:solidFill>
                  <a:srgbClr val="FF0000"/>
                </a:solidFill>
                <a:ea typeface="微软雅黑" panose="020B0503020204020204" pitchFamily="34" charset="-122"/>
              </a:rPr>
              <a:t>后，</a:t>
            </a:r>
            <a:r>
              <a:rPr lang="zh-CN" altLang="en-US" sz="1800" dirty="0">
                <a:solidFill>
                  <a:srgbClr val="FF0000"/>
                </a:solidFill>
                <a:ea typeface="微软雅黑" panose="020B0503020204020204" pitchFamily="34" charset="-122"/>
                <a:sym typeface="+mn-ea"/>
              </a:rPr>
              <a:t>在</a:t>
            </a:r>
            <a:r>
              <a:rPr lang="en-US" altLang="zh-CN" sz="1800" dirty="0">
                <a:solidFill>
                  <a:srgbClr val="FF0000"/>
                </a:solidFill>
                <a:ea typeface="微软雅黑" panose="020B0503020204020204" pitchFamily="34" charset="-122"/>
                <a:sym typeface="+mn-ea"/>
              </a:rPr>
              <a:t> CTMS“</a:t>
            </a:r>
            <a:r>
              <a:rPr lang="zh-CN" altLang="en-US" sz="1800" dirty="0">
                <a:solidFill>
                  <a:srgbClr val="FF0000"/>
                </a:solidFill>
                <a:ea typeface="微软雅黑" panose="020B0503020204020204" pitchFamily="34" charset="-122"/>
                <a:sym typeface="+mn-ea"/>
              </a:rPr>
              <a:t>人类遗传资源批件管理</a:t>
            </a:r>
            <a:r>
              <a:rPr lang="en-US" altLang="zh-CN" sz="1800" dirty="0">
                <a:solidFill>
                  <a:srgbClr val="FF0000"/>
                </a:solidFill>
                <a:ea typeface="微软雅黑" panose="020B0503020204020204" pitchFamily="34" charset="-122"/>
                <a:sym typeface="+mn-ea"/>
              </a:rPr>
              <a:t>”</a:t>
            </a:r>
            <a:r>
              <a:rPr lang="zh-CN" altLang="en-US" sz="1800" dirty="0">
                <a:solidFill>
                  <a:srgbClr val="FF0000"/>
                </a:solidFill>
                <a:ea typeface="微软雅黑" panose="020B0503020204020204" pitchFamily="34" charset="-122"/>
                <a:sym typeface="+mn-ea"/>
              </a:rPr>
              <a:t>模块更新批件信息</a:t>
            </a:r>
            <a:r>
              <a:rPr lang="zh-CN" altLang="en-US" sz="1800" dirty="0">
                <a:solidFill>
                  <a:srgbClr val="FF0000"/>
                </a:solidFill>
                <a:ea typeface="微软雅黑" panose="020B0503020204020204" pitchFamily="34" charset="-122"/>
              </a:rPr>
              <a:t>。</a:t>
            </a:r>
            <a:endParaRPr lang="zh-CN" altLang="en-US" sz="1800" dirty="0">
              <a:solidFill>
                <a:srgbClr val="FF0000"/>
              </a:solidFill>
              <a:ea typeface="微软雅黑" panose="020B0503020204020204" pitchFamily="34" charset="-122"/>
            </a:endParaRPr>
          </a:p>
          <a:p>
            <a:pPr>
              <a:spcBef>
                <a:spcPts val="1200"/>
              </a:spcBef>
              <a:spcAft>
                <a:spcPts val="600"/>
              </a:spcAft>
            </a:pPr>
            <a:r>
              <a:rPr lang="en-US" altLang="zh-CN" sz="1800" dirty="0">
                <a:latin typeface="Arial" panose="020B0604020202020204" pitchFamily="34" charset="0"/>
                <a:ea typeface="微软雅黑" panose="020B0503020204020204" pitchFamily="34" charset="-122"/>
              </a:rPr>
              <a:t>4</a:t>
            </a:r>
            <a:r>
              <a:rPr lang="zh-CN" altLang="en-US" sz="1800" dirty="0">
                <a:latin typeface="Arial" panose="020B0604020202020204" pitchFamily="34" charset="0"/>
                <a:ea typeface="微软雅黑" panose="020B0503020204020204" pitchFamily="34" charset="-122"/>
              </a:rPr>
              <a:t>、根据海关要求，准备出口相关的文件申请院办盖章。完成盖章后，项目团队在</a:t>
            </a:r>
            <a:r>
              <a:rPr lang="en-US" altLang="zh-CN" sz="1800" dirty="0">
                <a:latin typeface="Arial" panose="020B0604020202020204" pitchFamily="34" charset="0"/>
                <a:ea typeface="微软雅黑" panose="020B0503020204020204" pitchFamily="34" charset="-122"/>
              </a:rPr>
              <a:t>CIQ</a:t>
            </a:r>
            <a:r>
              <a:rPr lang="zh-CN" altLang="en-US" sz="1800" dirty="0">
                <a:latin typeface="Arial" panose="020B0604020202020204" pitchFamily="34" charset="0"/>
                <a:ea typeface="微软雅黑" panose="020B0503020204020204" pitchFamily="34" charset="-122"/>
              </a:rPr>
              <a:t>填报样本出境申请。</a:t>
            </a:r>
            <a:endParaRPr lang="zh-CN" altLang="en-US" sz="1800" dirty="0">
              <a:latin typeface="Arial" panose="020B0604020202020204" pitchFamily="34" charset="0"/>
              <a:ea typeface="微软雅黑" panose="020B0503020204020204" pitchFamily="34" charset="-122"/>
            </a:endParaRPr>
          </a:p>
          <a:p>
            <a:pPr>
              <a:spcBef>
                <a:spcPts val="1200"/>
              </a:spcBef>
              <a:spcAft>
                <a:spcPts val="600"/>
              </a:spcAft>
            </a:pPr>
            <a:r>
              <a:rPr lang="en-US" altLang="zh-CN" sz="1800" dirty="0">
                <a:latin typeface="Arial" panose="020B0604020202020204" pitchFamily="34" charset="0"/>
                <a:ea typeface="微软雅黑" panose="020B0503020204020204" pitchFamily="34" charset="-122"/>
              </a:rPr>
              <a:t>5</a:t>
            </a:r>
            <a:r>
              <a:rPr lang="zh-CN" altLang="en-US" sz="1800" dirty="0">
                <a:latin typeface="Arial" panose="020B0604020202020204" pitchFamily="34" charset="0"/>
                <a:ea typeface="微软雅黑" panose="020B0503020204020204" pitchFamily="34" charset="-122"/>
              </a:rPr>
              <a:t>、获得海关批件后，</a:t>
            </a:r>
            <a:r>
              <a:rPr lang="zh-CN" altLang="en-US" sz="1800" dirty="0">
                <a:ea typeface="微软雅黑" panose="020B0503020204020204" pitchFamily="34" charset="-122"/>
                <a:sym typeface="+mn-ea"/>
              </a:rPr>
              <a:t>复印件交机构办备案。</a:t>
            </a:r>
            <a:endParaRPr lang="zh-CN" altLang="en-US" sz="1800" dirty="0">
              <a:latin typeface="Arial" panose="020B0604020202020204" pitchFamily="34" charset="0"/>
              <a:ea typeface="微软雅黑" panose="020B0503020204020204" pitchFamily="34" charset="-122"/>
            </a:endParaRPr>
          </a:p>
        </p:txBody>
      </p:sp>
      <p:sp>
        <p:nvSpPr>
          <p:cNvPr id="32772"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ea typeface="黑体" panose="02010609060101010101" pitchFamily="49" charset="-122"/>
              </a:rPr>
            </a:fld>
            <a:endParaRPr lang="zh-CN" altLang="en-US" sz="1200" dirty="0">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
          <p:cNvSpPr>
            <a:spLocks noGrp="1"/>
          </p:cNvSpPr>
          <p:nvPr>
            <p:ph type="ctrTitle" idx="4294967295"/>
            <p:custDataLst>
              <p:tags r:id="rId1"/>
            </p:custDataLst>
          </p:nvPr>
        </p:nvSpPr>
        <p:spPr>
          <a:xfrm>
            <a:off x="2339975" y="400050"/>
            <a:ext cx="7945438"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人类遗传资源申报与管理</a:t>
            </a:r>
            <a:endParaRPr lang="zh-CN" altLang="en-US" dirty="0">
              <a:solidFill>
                <a:schemeClr val="tx2"/>
              </a:solidFill>
            </a:endParaRPr>
          </a:p>
        </p:txBody>
      </p:sp>
      <p:sp>
        <p:nvSpPr>
          <p:cNvPr id="32771" name="TextBox 3"/>
          <p:cNvSpPr txBox="1"/>
          <p:nvPr/>
        </p:nvSpPr>
        <p:spPr>
          <a:xfrm>
            <a:off x="993775" y="1676400"/>
            <a:ext cx="10591800" cy="4461510"/>
          </a:xfrm>
          <a:prstGeom prst="rect">
            <a:avLst/>
          </a:prstGeom>
          <a:noFill/>
          <a:ln w="9525">
            <a:noFill/>
          </a:ln>
        </p:spPr>
        <p:txBody>
          <a:bodyPr>
            <a:spAutoFit/>
          </a:bodyPr>
          <a:lstStyle/>
          <a:p>
            <a:pPr>
              <a:spcBef>
                <a:spcPts val="1200"/>
              </a:spcBef>
              <a:spcAft>
                <a:spcPts val="12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样本出境</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参研项目</a:t>
            </a:r>
            <a:endParaRPr lang="en-US" altLang="zh-CN"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a:t>
            </a:r>
            <a:r>
              <a:rPr lang="zh-CN" altLang="en-US" sz="2000" dirty="0">
                <a:ea typeface="微软雅黑" panose="020B0503020204020204" pitchFamily="34" charset="-122"/>
              </a:rPr>
              <a:t>作为参研单位，</a:t>
            </a:r>
            <a:r>
              <a:rPr lang="zh-CN" altLang="en-US" sz="2000" dirty="0">
                <a:latin typeface="Arial" panose="020B0604020202020204" pitchFamily="34" charset="0"/>
                <a:ea typeface="微软雅黑" panose="020B0503020204020204" pitchFamily="34" charset="-122"/>
              </a:rPr>
              <a:t>向组长单位提供受试者知情同意书复印件，应由机构办公室密封加盖公章后寄出。</a:t>
            </a:r>
            <a:endParaRPr lang="en-US" altLang="zh-CN" sz="2000" dirty="0">
              <a:latin typeface="Arial" panose="020B0604020202020204" pitchFamily="34" charset="0"/>
              <a:ea typeface="微软雅黑" panose="020B0503020204020204" pitchFamily="34" charset="-122"/>
            </a:endParaRPr>
          </a:p>
          <a:p>
            <a:pPr>
              <a:spcBef>
                <a:spcPts val="1200"/>
              </a:spcBef>
              <a:spcAft>
                <a:spcPts val="600"/>
              </a:spcAft>
            </a:pPr>
            <a:r>
              <a:rPr lang="en-US" altLang="zh-CN" sz="2000" dirty="0">
                <a:latin typeface="Arial" panose="020B0604020202020204" pitchFamily="34" charset="0"/>
                <a:ea typeface="微软雅黑" panose="020B0503020204020204" pitchFamily="34" charset="-122"/>
              </a:rPr>
              <a:t>2</a:t>
            </a:r>
            <a:r>
              <a:rPr lang="zh-CN" altLang="en-US" sz="2000" dirty="0">
                <a:latin typeface="Arial" panose="020B0604020202020204" pitchFamily="34" charset="0"/>
                <a:ea typeface="微软雅黑" panose="020B0503020204020204" pitchFamily="34" charset="-122"/>
              </a:rPr>
              <a:t>、办理盖章提交以下资料：</a:t>
            </a:r>
            <a:endParaRPr lang="en-US" altLang="zh-CN" sz="20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000" dirty="0">
                <a:latin typeface="Arial" panose="020B0604020202020204" pitchFamily="34" charset="0"/>
                <a:ea typeface="微软雅黑" panose="020B0503020204020204" pitchFamily="34" charset="-122"/>
              </a:rPr>
              <a:t>      </a:t>
            </a:r>
            <a:r>
              <a:rPr lang="zh-CN" altLang="en-US" sz="2000" dirty="0">
                <a:latin typeface="Arial" panose="020B0604020202020204" pitchFamily="34" charset="0"/>
                <a:ea typeface="微软雅黑" panose="020B0503020204020204" pitchFamily="34" charset="-122"/>
              </a:rPr>
              <a:t>①</a:t>
            </a:r>
            <a:r>
              <a:rPr lang="en-US" altLang="zh-CN" sz="2000" dirty="0">
                <a:latin typeface="Arial" panose="020B0604020202020204" pitchFamily="34" charset="0"/>
                <a:ea typeface="微软雅黑" panose="020B0503020204020204" pitchFamily="34" charset="-122"/>
              </a:rPr>
              <a:t>PI</a:t>
            </a:r>
            <a:r>
              <a:rPr lang="zh-CN" altLang="en-US" sz="2000" dirty="0">
                <a:latin typeface="Arial" panose="020B0604020202020204" pitchFamily="34" charset="0"/>
                <a:ea typeface="微软雅黑" panose="020B0503020204020204" pitchFamily="34" charset="-122"/>
              </a:rPr>
              <a:t>签字的样本出境说明（内容应包括历次出境情况、本中心出境所涉及受试者编号、样本类型、检测内容、检测用途、知情同意书寄送地址、样本寄送地址）</a:t>
            </a:r>
            <a:endParaRPr lang="en-US" altLang="zh-CN" sz="20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000" dirty="0">
                <a:latin typeface="Arial" panose="020B0604020202020204" pitchFamily="34" charset="0"/>
                <a:ea typeface="微软雅黑" panose="020B0503020204020204" pitchFamily="34" charset="-122"/>
              </a:rPr>
              <a:t>      </a:t>
            </a:r>
            <a:r>
              <a:rPr lang="zh-CN" altLang="en-US" sz="2000" dirty="0">
                <a:latin typeface="Arial" panose="020B0604020202020204" pitchFamily="34" charset="0"/>
                <a:ea typeface="微软雅黑" panose="020B0503020204020204" pitchFamily="34" charset="-122"/>
              </a:rPr>
              <a:t>②此次出境对应的</a:t>
            </a:r>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中国人类遗传资源国际合作科学研究审批决定书</a:t>
            </a:r>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a:t>
            </a:r>
            <a:endParaRPr lang="en-US" altLang="zh-CN" sz="2000" dirty="0">
              <a:latin typeface="Arial" panose="020B0604020202020204" pitchFamily="34" charset="0"/>
              <a:ea typeface="微软雅黑" panose="020B0503020204020204" pitchFamily="34" charset="-122"/>
            </a:endParaRPr>
          </a:p>
          <a:p>
            <a:pPr>
              <a:spcBef>
                <a:spcPts val="1200"/>
              </a:spcBef>
              <a:spcAft>
                <a:spcPts val="600"/>
              </a:spcAft>
            </a:pPr>
            <a:r>
              <a:rPr lang="en-US" altLang="zh-CN" sz="2000" dirty="0">
                <a:solidFill>
                  <a:srgbClr val="FF0000"/>
                </a:solidFill>
                <a:latin typeface="Arial" panose="020B0604020202020204" pitchFamily="34" charset="0"/>
                <a:ea typeface="微软雅黑" panose="020B0503020204020204" pitchFamily="34" charset="-122"/>
              </a:rPr>
              <a:t>3</a:t>
            </a:r>
            <a:r>
              <a:rPr lang="zh-CN" altLang="en-US" sz="2000" dirty="0">
                <a:solidFill>
                  <a:srgbClr val="FF0000"/>
                </a:solidFill>
                <a:latin typeface="Arial" panose="020B0604020202020204" pitchFamily="34" charset="0"/>
                <a:ea typeface="微软雅黑" panose="020B0503020204020204" pitchFamily="34" charset="-122"/>
              </a:rPr>
              <a:t>、获得</a:t>
            </a:r>
            <a:r>
              <a:rPr lang="en-US" altLang="zh-CN" sz="2000" dirty="0">
                <a:solidFill>
                  <a:srgbClr val="FF0000"/>
                </a:solidFill>
                <a:latin typeface="Arial" panose="020B0604020202020204" pitchFamily="34" charset="0"/>
                <a:ea typeface="微软雅黑" panose="020B0503020204020204" pitchFamily="34" charset="-122"/>
              </a:rPr>
              <a:t>《</a:t>
            </a:r>
            <a:r>
              <a:rPr lang="zh-CN" altLang="en-US" sz="2000" dirty="0">
                <a:solidFill>
                  <a:srgbClr val="FF0000"/>
                </a:solidFill>
                <a:latin typeface="Arial" panose="020B0604020202020204" pitchFamily="34" charset="0"/>
                <a:ea typeface="微软雅黑" panose="020B0503020204020204" pitchFamily="34" charset="-122"/>
              </a:rPr>
              <a:t>中国人类遗传资源材料出境审批决定书</a:t>
            </a:r>
            <a:r>
              <a:rPr lang="en-US" altLang="zh-CN" sz="2000" dirty="0">
                <a:solidFill>
                  <a:srgbClr val="FF0000"/>
                </a:solidFill>
                <a:latin typeface="Arial" panose="020B0604020202020204" pitchFamily="34" charset="0"/>
                <a:ea typeface="微软雅黑" panose="020B0503020204020204" pitchFamily="34" charset="-122"/>
              </a:rPr>
              <a:t>》</a:t>
            </a:r>
            <a:r>
              <a:rPr lang="zh-CN" altLang="en-US" sz="2000" dirty="0">
                <a:solidFill>
                  <a:srgbClr val="FF0000"/>
                </a:solidFill>
                <a:latin typeface="Arial" panose="020B0604020202020204" pitchFamily="34" charset="0"/>
                <a:ea typeface="微软雅黑" panose="020B0503020204020204" pitchFamily="34" charset="-122"/>
              </a:rPr>
              <a:t>后，</a:t>
            </a:r>
            <a:r>
              <a:rPr lang="zh-CN" altLang="en-US" sz="2000" dirty="0">
                <a:solidFill>
                  <a:srgbClr val="FF0000"/>
                </a:solidFill>
                <a:ea typeface="微软雅黑" panose="020B0503020204020204" pitchFamily="34" charset="-122"/>
                <a:sym typeface="+mn-ea"/>
              </a:rPr>
              <a:t>在</a:t>
            </a:r>
            <a:r>
              <a:rPr lang="en-US" altLang="zh-CN" sz="2000" dirty="0">
                <a:solidFill>
                  <a:srgbClr val="FF0000"/>
                </a:solidFill>
                <a:ea typeface="微软雅黑" panose="020B0503020204020204" pitchFamily="34" charset="-122"/>
                <a:sym typeface="+mn-ea"/>
              </a:rPr>
              <a:t> CTMS“</a:t>
            </a:r>
            <a:r>
              <a:rPr lang="zh-CN" altLang="en-US" sz="2000" dirty="0">
                <a:solidFill>
                  <a:srgbClr val="FF0000"/>
                </a:solidFill>
                <a:ea typeface="微软雅黑" panose="020B0503020204020204" pitchFamily="34" charset="-122"/>
                <a:sym typeface="+mn-ea"/>
              </a:rPr>
              <a:t>人类遗传资源批件管理</a:t>
            </a:r>
            <a:r>
              <a:rPr lang="en-US" altLang="zh-CN" sz="2000" dirty="0">
                <a:solidFill>
                  <a:srgbClr val="FF0000"/>
                </a:solidFill>
                <a:ea typeface="微软雅黑" panose="020B0503020204020204" pitchFamily="34" charset="-122"/>
                <a:sym typeface="+mn-ea"/>
              </a:rPr>
              <a:t>”</a:t>
            </a:r>
            <a:r>
              <a:rPr lang="zh-CN" altLang="en-US" sz="2000" dirty="0">
                <a:solidFill>
                  <a:srgbClr val="FF0000"/>
                </a:solidFill>
                <a:ea typeface="微软雅黑" panose="020B0503020204020204" pitchFamily="34" charset="-122"/>
                <a:sym typeface="+mn-ea"/>
              </a:rPr>
              <a:t>模块更新批件信息</a:t>
            </a:r>
            <a:r>
              <a:rPr lang="zh-CN" altLang="en-US" sz="2000" dirty="0">
                <a:solidFill>
                  <a:srgbClr val="FF0000"/>
                </a:solidFill>
                <a:latin typeface="Arial" panose="020B0604020202020204" pitchFamily="34" charset="0"/>
                <a:ea typeface="微软雅黑" panose="020B0503020204020204" pitchFamily="34" charset="-122"/>
              </a:rPr>
              <a:t>。</a:t>
            </a:r>
            <a:endParaRPr lang="zh-CN" altLang="en-US" sz="2000" dirty="0">
              <a:solidFill>
                <a:srgbClr val="FF0000"/>
              </a:solidFill>
              <a:latin typeface="Arial" panose="020B0604020202020204" pitchFamily="34" charset="0"/>
              <a:ea typeface="微软雅黑" panose="020B0503020204020204" pitchFamily="34" charset="-122"/>
            </a:endParaRPr>
          </a:p>
          <a:p>
            <a:pPr>
              <a:spcBef>
                <a:spcPts val="1200"/>
              </a:spcBef>
              <a:spcAft>
                <a:spcPts val="600"/>
              </a:spcAft>
            </a:pPr>
            <a:endParaRPr lang="zh-CN" altLang="en-US" sz="2000" dirty="0">
              <a:solidFill>
                <a:srgbClr val="FF0000"/>
              </a:solidFill>
              <a:latin typeface="Arial" panose="020B0604020202020204" pitchFamily="34" charset="0"/>
              <a:ea typeface="微软雅黑" panose="020B0503020204020204" pitchFamily="34" charset="-122"/>
            </a:endParaRPr>
          </a:p>
        </p:txBody>
      </p:sp>
      <p:sp>
        <p:nvSpPr>
          <p:cNvPr id="32772"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ea typeface="黑体" panose="02010609060101010101" pitchFamily="49" charset="-122"/>
              </a:rPr>
            </a:fld>
            <a:endParaRPr lang="zh-CN" altLang="en-US" sz="1200" dirty="0">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mj-ea"/>
                <a:cs typeface="+mj-cs"/>
              </a:rPr>
              <a:t>经费管理</a:t>
            </a:r>
            <a:endParaRPr lang="zh-CN" altLang="en-US" kern="1200" dirty="0">
              <a:latin typeface="+mj-lt"/>
              <a:ea typeface="+mj-ea"/>
              <a:cs typeface="+mj-cs"/>
            </a:endParaRPr>
          </a:p>
        </p:txBody>
      </p:sp>
      <p:sp>
        <p:nvSpPr>
          <p:cNvPr id="33795"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黑体" panose="02010609060101010101" pitchFamily="49" charset="-122"/>
              </a:rPr>
              <a:t>6</a:t>
            </a:r>
            <a:endParaRPr lang="zh-CN" altLang="en-US" sz="4000" b="1" dirty="0">
              <a:solidFill>
                <a:schemeClr val="tx2"/>
              </a:solidFill>
              <a:latin typeface="Arial" panose="020B0604020202020204" pitchFamily="34" charset="0"/>
              <a:ea typeface="黑体" panose="02010609060101010101" pitchFamily="49" charset="-122"/>
            </a:endParaRPr>
          </a:p>
        </p:txBody>
      </p:sp>
      <p:sp>
        <p:nvSpPr>
          <p:cNvPr id="33796"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3"/>
          <p:cNvSpPr>
            <a:spLocks noGrp="1"/>
          </p:cNvSpPr>
          <p:nvPr>
            <p:ph type="ctrTitle" idx="4294967295"/>
            <p:custDataLst>
              <p:tags r:id="rId1"/>
            </p:custDataLst>
          </p:nvPr>
        </p:nvSpPr>
        <p:spPr>
          <a:xfrm>
            <a:off x="2919413" y="39211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经费管理</a:t>
            </a:r>
            <a:endParaRPr lang="zh-CN" altLang="en-US" dirty="0">
              <a:solidFill>
                <a:schemeClr val="tx2"/>
              </a:solidFill>
            </a:endParaRPr>
          </a:p>
        </p:txBody>
      </p:sp>
      <p:sp>
        <p:nvSpPr>
          <p:cNvPr id="37891" name="TextBox 3"/>
          <p:cNvSpPr txBox="1">
            <a:spLocks noChangeArrowheads="1"/>
          </p:cNvSpPr>
          <p:nvPr/>
        </p:nvSpPr>
        <p:spPr bwMode="auto">
          <a:xfrm>
            <a:off x="1549400" y="1989138"/>
            <a:ext cx="9205913" cy="3340100"/>
          </a:xfrm>
          <a:prstGeom prst="rect">
            <a:avLst/>
          </a:prstGeom>
          <a:noFill/>
          <a:ln w="9525">
            <a:noFill/>
            <a:miter lim="800000"/>
          </a:ln>
        </p:spPr>
        <p:txBody>
          <a:bodyPr>
            <a:spAutoFit/>
          </a:bodyPr>
          <a:lstStyle/>
          <a:p>
            <a:pPr marR="0" defTabSz="914400">
              <a:spcBef>
                <a:spcPts val="1200"/>
              </a:spcBef>
              <a:spcAft>
                <a:spcPts val="600"/>
              </a:spcAft>
              <a:buClrTx/>
              <a:buSzTx/>
              <a:buFont typeface="Wingdings" panose="05000000000000000000" pitchFamily="2" charset="2"/>
              <a:buChar char="u"/>
              <a:defRPr/>
            </a:pPr>
            <a:r>
              <a:rPr kumimoji="0" lang="zh-CN" altLang="en-US" sz="3200" kern="1200" cap="none" spc="0" normalizeH="0" baseline="0" noProof="0" dirty="0">
                <a:latin typeface="Arial" panose="020B0604020202020204" pitchFamily="34" charset="0"/>
                <a:ea typeface="微软雅黑" panose="020B0503020204020204" pitchFamily="34" charset="-122"/>
                <a:cs typeface="+mn-cs"/>
              </a:rPr>
              <a:t>临床试验经费汇入我院唯一指定账户</a:t>
            </a:r>
            <a:endParaRPr kumimoji="0" lang="en-US" altLang="zh-CN" sz="3200" kern="1200" cap="none" spc="0" normalizeH="0" baseline="0" noProof="0" dirty="0">
              <a:latin typeface="Arial" panose="020B0604020202020204" pitchFamily="34" charset="0"/>
              <a:ea typeface="微软雅黑" panose="020B0503020204020204" pitchFamily="34" charset="-122"/>
              <a:cs typeface="+mn-cs"/>
            </a:endParaRPr>
          </a:p>
          <a:p>
            <a:pPr marR="0" defTabSz="914400">
              <a:spcBef>
                <a:spcPts val="1200"/>
              </a:spcBef>
              <a:spcAft>
                <a:spcPts val="600"/>
              </a:spcAft>
              <a:buClrTx/>
              <a:buSzTx/>
              <a:buFont typeface="Wingdings" panose="05000000000000000000" pitchFamily="2" charset="2"/>
              <a:buChar char="u"/>
              <a:defRPr/>
            </a:pPr>
            <a:r>
              <a:rPr kumimoji="0" lang="zh-CN" altLang="en-US" sz="3200" kern="1200" cap="none" spc="0" normalizeH="0" baseline="0" noProof="0" dirty="0">
                <a:latin typeface="Arial" panose="020B0604020202020204" pitchFamily="34" charset="0"/>
                <a:ea typeface="微软雅黑" panose="020B0503020204020204" pitchFamily="34" charset="-122"/>
                <a:cs typeface="+mn-cs"/>
              </a:rPr>
              <a:t>账户信息：</a:t>
            </a:r>
            <a:endParaRPr kumimoji="0" lang="en-US" altLang="zh-CN" sz="3200" kern="1200" cap="none" spc="0" normalizeH="0" baseline="0" noProof="0" dirty="0">
              <a:latin typeface="Arial" panose="020B0604020202020204" pitchFamily="34" charset="0"/>
              <a:ea typeface="微软雅黑" panose="020B0503020204020204" pitchFamily="34" charset="-122"/>
              <a:cs typeface="+mn-cs"/>
            </a:endParaRPr>
          </a:p>
          <a:p>
            <a:pPr marL="361950" marR="0" defTabSz="914400">
              <a:spcBef>
                <a:spcPts val="600"/>
              </a:spcBef>
              <a:spcAft>
                <a:spcPts val="60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开户名称：广东省人民医院</a:t>
            </a:r>
            <a:endParaRPr kumimoji="0" lang="en-US" altLang="zh-CN" sz="2400" kern="1200" cap="none" spc="0" normalizeH="0" baseline="0" noProof="0" dirty="0">
              <a:latin typeface="微软雅黑" panose="020B0503020204020204" pitchFamily="34" charset="-122"/>
              <a:ea typeface="微软雅黑" panose="020B0503020204020204" pitchFamily="34" charset="-122"/>
              <a:cs typeface="+mn-cs"/>
            </a:endParaRPr>
          </a:p>
          <a:p>
            <a:pPr marL="361950" marR="0" defTabSz="914400">
              <a:spcBef>
                <a:spcPts val="600"/>
              </a:spcBef>
              <a:spcAft>
                <a:spcPts val="60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银行账号：</a:t>
            </a:r>
            <a:r>
              <a:rPr kumimoji="0" lang="en-US" altLang="zh-CN" sz="2400" kern="1200" cap="none" spc="0" normalizeH="0" baseline="0" noProof="0" dirty="0">
                <a:latin typeface="微软雅黑" panose="020B0503020204020204" pitchFamily="34" charset="-122"/>
                <a:ea typeface="微软雅黑" panose="020B0503020204020204" pitchFamily="34" charset="-122"/>
                <a:cs typeface="+mn-cs"/>
              </a:rPr>
              <a:t>3602 0044 0900 1385 770</a:t>
            </a:r>
            <a:endParaRPr kumimoji="0" lang="en-US" altLang="zh-CN" sz="2400" kern="1200" cap="none" spc="0" normalizeH="0" baseline="0" noProof="0" dirty="0">
              <a:latin typeface="微软雅黑" panose="020B0503020204020204" pitchFamily="34" charset="-122"/>
              <a:ea typeface="微软雅黑" panose="020B0503020204020204" pitchFamily="34" charset="-122"/>
              <a:cs typeface="+mn-cs"/>
            </a:endParaRPr>
          </a:p>
          <a:p>
            <a:pPr marL="361950" marR="0" defTabSz="914400">
              <a:spcBef>
                <a:spcPts val="600"/>
              </a:spcBef>
              <a:spcAft>
                <a:spcPts val="600"/>
              </a:spcAft>
              <a:buClrTx/>
              <a:buSzTx/>
              <a:buFontTx/>
              <a:buNone/>
              <a:defRPr/>
            </a:pPr>
            <a:r>
              <a:rPr kumimoji="0" lang="zh-CN" altLang="en-US" sz="2400" kern="1200" cap="none" spc="0" normalizeH="0" baseline="0" noProof="0" dirty="0">
                <a:latin typeface="微软雅黑" panose="020B0503020204020204" pitchFamily="34" charset="-122"/>
                <a:ea typeface="微软雅黑" panose="020B0503020204020204" pitchFamily="34" charset="-122"/>
                <a:cs typeface="+mn-cs"/>
              </a:rPr>
              <a:t>开户银行：广州市工商行白云路支行</a:t>
            </a:r>
            <a:endParaRPr kumimoji="0" lang="en-US" altLang="zh-CN" sz="24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a:spcBef>
                <a:spcPts val="600"/>
              </a:spcBef>
              <a:spcAft>
                <a:spcPts val="600"/>
              </a:spcAft>
              <a:buClrTx/>
              <a:buSzTx/>
              <a:buFontTx/>
              <a:buNone/>
              <a:defRPr/>
            </a:pP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34820"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
          <p:cNvSpPr>
            <a:spLocks noGrp="1"/>
          </p:cNvSpPr>
          <p:nvPr>
            <p:ph type="ctrTitle" idx="4294967295"/>
            <p:custDataLst>
              <p:tags r:id="rId1"/>
            </p:custDataLst>
          </p:nvPr>
        </p:nvSpPr>
        <p:spPr>
          <a:xfrm>
            <a:off x="2760663" y="307975"/>
            <a:ext cx="6877050" cy="1101725"/>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经费管理</a:t>
            </a:r>
            <a:endParaRPr lang="zh-CN" altLang="en-US" dirty="0">
              <a:solidFill>
                <a:schemeClr val="tx2"/>
              </a:solidFill>
            </a:endParaRPr>
          </a:p>
        </p:txBody>
      </p:sp>
      <p:sp>
        <p:nvSpPr>
          <p:cNvPr id="35843" name="TextBox 3"/>
          <p:cNvSpPr txBox="1"/>
          <p:nvPr/>
        </p:nvSpPr>
        <p:spPr>
          <a:xfrm>
            <a:off x="666750" y="1433513"/>
            <a:ext cx="10768013" cy="4140200"/>
          </a:xfrm>
          <a:prstGeom prst="rect">
            <a:avLst/>
          </a:prstGeom>
          <a:noFill/>
          <a:ln w="9525">
            <a:noFill/>
          </a:ln>
        </p:spPr>
        <p:txBody>
          <a:bodyPr>
            <a:spAutoFit/>
          </a:bodyPr>
          <a:lstStyle/>
          <a:p>
            <a:pPr>
              <a:spcBef>
                <a:spcPts val="1200"/>
              </a:spcBef>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税率参考为</a:t>
            </a:r>
            <a:r>
              <a:rPr lang="en-US" altLang="zh-CN" sz="2800" dirty="0">
                <a:latin typeface="Arial" panose="020B0604020202020204" pitchFamily="34" charset="0"/>
                <a:ea typeface="微软雅黑" panose="020B0503020204020204" pitchFamily="34" charset="-122"/>
              </a:rPr>
              <a:t>6.7687%</a:t>
            </a:r>
            <a:r>
              <a:rPr lang="zh-CN" altLang="en-US" sz="2800" dirty="0">
                <a:latin typeface="Arial" panose="020B0604020202020204" pitchFamily="34" charset="0"/>
                <a:ea typeface="微软雅黑" panose="020B0503020204020204" pitchFamily="34" charset="-122"/>
              </a:rPr>
              <a:t>，具体计算方式如下：</a:t>
            </a:r>
            <a:endParaRPr lang="zh-CN" altLang="en-US" sz="28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临床试验经费税后应得额</a:t>
            </a:r>
            <a:r>
              <a:rPr lang="en-US" altLang="zh-CN" sz="2000" dirty="0">
                <a:latin typeface="Arial" panose="020B0604020202020204" pitchFamily="34" charset="0"/>
                <a:ea typeface="微软雅黑" panose="020B0503020204020204" pitchFamily="34" charset="-122"/>
              </a:rPr>
              <a:t>×1.067687=</a:t>
            </a:r>
            <a:r>
              <a:rPr lang="zh-CN" altLang="en-US" sz="2000" dirty="0">
                <a:latin typeface="Arial" panose="020B0604020202020204" pitchFamily="34" charset="0"/>
                <a:ea typeface="微软雅黑" panose="020B0503020204020204" pitchFamily="34" charset="-122"/>
              </a:rPr>
              <a:t>临床试验经费含税额。</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例如：若某项临床试验经费税后应得额为</a:t>
            </a:r>
            <a:r>
              <a:rPr lang="en-US" altLang="zh-CN" sz="2000" dirty="0">
                <a:latin typeface="Arial" panose="020B0604020202020204" pitchFamily="34" charset="0"/>
                <a:ea typeface="微软雅黑" panose="020B0503020204020204" pitchFamily="34" charset="-122"/>
              </a:rPr>
              <a:t>10000</a:t>
            </a:r>
            <a:r>
              <a:rPr lang="zh-CN" altLang="en-US" sz="2000" dirty="0">
                <a:latin typeface="Arial" panose="020B0604020202020204" pitchFamily="34" charset="0"/>
                <a:ea typeface="微软雅黑" panose="020B0503020204020204" pitchFamily="34" charset="-122"/>
              </a:rPr>
              <a:t>元，则汇款金额为</a:t>
            </a:r>
            <a:r>
              <a:rPr lang="en-US" altLang="zh-CN" sz="2000" dirty="0">
                <a:latin typeface="Arial" panose="020B0604020202020204" pitchFamily="34" charset="0"/>
                <a:ea typeface="微软雅黑" panose="020B0503020204020204" pitchFamily="34" charset="-122"/>
              </a:rPr>
              <a:t>10000×1.067687=10676.87</a:t>
            </a:r>
            <a:r>
              <a:rPr lang="zh-CN" altLang="en-US" sz="2000" dirty="0">
                <a:latin typeface="Arial" panose="020B0604020202020204" pitchFamily="34" charset="0"/>
                <a:ea typeface="微软雅黑" panose="020B0503020204020204" pitchFamily="34" charset="-122"/>
              </a:rPr>
              <a:t>元。</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开具发票后，应缴增值税：</a:t>
            </a:r>
            <a:r>
              <a:rPr lang="en-US" altLang="zh-CN" sz="2000" dirty="0">
                <a:latin typeface="Arial" panose="020B0604020202020204" pitchFamily="34" charset="0"/>
                <a:ea typeface="微软雅黑" panose="020B0503020204020204" pitchFamily="34" charset="-122"/>
              </a:rPr>
              <a:t>10676.87÷</a:t>
            </a:r>
            <a:r>
              <a:rPr lang="zh-CN" altLang="en-US" sz="2000" dirty="0">
                <a:latin typeface="Arial" panose="020B0604020202020204" pitchFamily="34" charset="0"/>
                <a:ea typeface="微软雅黑" panose="020B0503020204020204" pitchFamily="34" charset="-122"/>
              </a:rPr>
              <a:t>（</a:t>
            </a:r>
            <a:r>
              <a:rPr lang="en-US" altLang="zh-CN" sz="2000" dirty="0">
                <a:latin typeface="Arial" panose="020B0604020202020204" pitchFamily="34" charset="0"/>
                <a:ea typeface="微软雅黑" panose="020B0503020204020204" pitchFamily="34" charset="-122"/>
              </a:rPr>
              <a:t>1+6%</a:t>
            </a:r>
            <a:r>
              <a:rPr lang="zh-CN" altLang="en-US" sz="2000" dirty="0">
                <a:latin typeface="Arial" panose="020B0604020202020204" pitchFamily="34" charset="0"/>
                <a:ea typeface="微软雅黑" panose="020B0503020204020204" pitchFamily="34" charset="-122"/>
              </a:rPr>
              <a:t>）</a:t>
            </a:r>
            <a:r>
              <a:rPr lang="en-US" altLang="zh-CN" sz="2000" dirty="0">
                <a:latin typeface="Arial" panose="020B0604020202020204" pitchFamily="34" charset="0"/>
                <a:ea typeface="微软雅黑" panose="020B0503020204020204" pitchFamily="34" charset="-122"/>
              </a:rPr>
              <a:t>×6%=604.35</a:t>
            </a:r>
            <a:r>
              <a:rPr lang="zh-CN" altLang="en-US" sz="2000" dirty="0">
                <a:latin typeface="Arial" panose="020B0604020202020204" pitchFamily="34" charset="0"/>
                <a:ea typeface="微软雅黑" panose="020B0503020204020204" pitchFamily="34" charset="-122"/>
              </a:rPr>
              <a:t>元。</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            应缴城市维护建设税：</a:t>
            </a:r>
            <a:r>
              <a:rPr lang="en-US" altLang="zh-CN" sz="2000" dirty="0">
                <a:latin typeface="Arial" panose="020B0604020202020204" pitchFamily="34" charset="0"/>
                <a:ea typeface="微软雅黑" panose="020B0503020204020204" pitchFamily="34" charset="-122"/>
              </a:rPr>
              <a:t>604.35×7%=42.30</a:t>
            </a:r>
            <a:r>
              <a:rPr lang="zh-CN" altLang="en-US" sz="2000" dirty="0">
                <a:latin typeface="Arial" panose="020B0604020202020204" pitchFamily="34" charset="0"/>
                <a:ea typeface="微软雅黑" panose="020B0503020204020204" pitchFamily="34" charset="-122"/>
              </a:rPr>
              <a:t>元</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            应缴教育费附加税：</a:t>
            </a:r>
            <a:r>
              <a:rPr lang="en-US" altLang="zh-CN" sz="2000" dirty="0">
                <a:latin typeface="Arial" panose="020B0604020202020204" pitchFamily="34" charset="0"/>
                <a:ea typeface="微软雅黑" panose="020B0503020204020204" pitchFamily="34" charset="-122"/>
              </a:rPr>
              <a:t>604.35×3%=18.13</a:t>
            </a:r>
            <a:r>
              <a:rPr lang="zh-CN" altLang="en-US" sz="2000" dirty="0">
                <a:latin typeface="Arial" panose="020B0604020202020204" pitchFamily="34" charset="0"/>
                <a:ea typeface="微软雅黑" panose="020B0503020204020204" pitchFamily="34" charset="-122"/>
              </a:rPr>
              <a:t>元</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            应缴地方教育费附加税：</a:t>
            </a:r>
            <a:r>
              <a:rPr lang="en-US" altLang="zh-CN" sz="2000" dirty="0">
                <a:latin typeface="Arial" panose="020B0604020202020204" pitchFamily="34" charset="0"/>
                <a:ea typeface="微软雅黑" panose="020B0503020204020204" pitchFamily="34" charset="-122"/>
              </a:rPr>
              <a:t>604.35×2%=12.09</a:t>
            </a:r>
            <a:r>
              <a:rPr lang="zh-CN" altLang="en-US" sz="2000" dirty="0">
                <a:latin typeface="Arial" panose="020B0604020202020204" pitchFamily="34" charset="0"/>
                <a:ea typeface="微软雅黑" panose="020B0503020204020204" pitchFamily="34" charset="-122"/>
              </a:rPr>
              <a:t>元</a:t>
            </a:r>
            <a:endParaRPr lang="zh-CN" altLang="en-US" sz="2000" dirty="0">
              <a:latin typeface="Arial" panose="020B0604020202020204" pitchFamily="34" charset="0"/>
              <a:ea typeface="微软雅黑" panose="020B0503020204020204" pitchFamily="34" charset="-122"/>
            </a:endParaRPr>
          </a:p>
          <a:p>
            <a:pPr>
              <a:spcBef>
                <a:spcPts val="600"/>
              </a:spcBef>
            </a:pPr>
            <a:r>
              <a:rPr lang="zh-CN" altLang="en-US" sz="2000" dirty="0">
                <a:latin typeface="Arial" panose="020B0604020202020204" pitchFamily="34" charset="0"/>
                <a:ea typeface="微软雅黑" panose="020B0503020204020204" pitchFamily="34" charset="-122"/>
              </a:rPr>
              <a:t>所有款项汇至我院账户，医院财务代缴税费，机构只是按照客观情况列出计算方式，费用含税与否属于商业条款，由申办者与科室协商，应保障费用满足受试者相关费用开支以及研究者劳务预算，且应在协议中明确写清是否含税费。</a:t>
            </a:r>
            <a:endParaRPr lang="zh-CN" altLang="en-US" dirty="0">
              <a:latin typeface="Arial" panose="020B0604020202020204" pitchFamily="34" charset="0"/>
              <a:ea typeface="微软雅黑" panose="020B0503020204020204" pitchFamily="34" charset="-122"/>
            </a:endParaRPr>
          </a:p>
        </p:txBody>
      </p:sp>
      <p:sp>
        <p:nvSpPr>
          <p:cNvPr id="3584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3"/>
          <p:cNvSpPr>
            <a:spLocks noGrp="1"/>
          </p:cNvSpPr>
          <p:nvPr>
            <p:ph type="ctrTitle" idx="4294967295"/>
            <p:custDataLst>
              <p:tags r:id="rId1"/>
            </p:custDataLst>
          </p:nvPr>
        </p:nvSpPr>
        <p:spPr>
          <a:xfrm>
            <a:off x="2919413" y="3175"/>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经费管理</a:t>
            </a:r>
            <a:r>
              <a:rPr lang="en-US" altLang="zh-CN" dirty="0">
                <a:solidFill>
                  <a:schemeClr val="tx2"/>
                </a:solidFill>
              </a:rPr>
              <a:t>-</a:t>
            </a:r>
            <a:r>
              <a:rPr lang="zh-CN" altLang="en-US" dirty="0">
                <a:solidFill>
                  <a:schemeClr val="tx2"/>
                </a:solidFill>
              </a:rPr>
              <a:t>入账</a:t>
            </a:r>
            <a:endParaRPr lang="zh-CN" altLang="en-US" dirty="0">
              <a:solidFill>
                <a:schemeClr val="tx2"/>
              </a:solidFill>
            </a:endParaRPr>
          </a:p>
        </p:txBody>
      </p:sp>
      <p:sp>
        <p:nvSpPr>
          <p:cNvPr id="37892" name="TextBox 3"/>
          <p:cNvSpPr txBox="1"/>
          <p:nvPr/>
        </p:nvSpPr>
        <p:spPr>
          <a:xfrm>
            <a:off x="3033077" y="1502315"/>
            <a:ext cx="8415338" cy="3138170"/>
          </a:xfrm>
          <a:prstGeom prst="rect">
            <a:avLst/>
          </a:prstGeom>
          <a:noFill/>
          <a:ln w="9525">
            <a:noFill/>
          </a:ln>
        </p:spPr>
        <p:txBody>
          <a:bodyPr>
            <a:spAutoFit/>
          </a:bodyPr>
          <a:lstStyle/>
          <a:p>
            <a:pPr>
              <a:spcBef>
                <a:spcPts val="600"/>
              </a:spcBef>
              <a:spcAft>
                <a:spcPts val="6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申办者/CRO在协议签订后15个工作日内将第一笔试验经费汇到医院帐户，并将标注有试验名称、机构编号及PI姓名的汇款证明交给专业科室。</a:t>
            </a:r>
            <a:endParaRPr lang="zh-CN" altLang="en-US" sz="24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400" dirty="0">
                <a:latin typeface="Arial" panose="020B0604020202020204" pitchFamily="34" charset="0"/>
                <a:ea typeface="微软雅黑" panose="020B0503020204020204" pitchFamily="34" charset="-122"/>
              </a:rPr>
              <a:t>经费到账后，研究者在CTMS发起“费用入账认领”流程，机构办公室核实后进行经费分配。</a:t>
            </a:r>
            <a:endParaRPr lang="zh-CN" altLang="en-US" sz="24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endParaRPr lang="zh-CN" altLang="en-US" sz="2400" dirty="0">
              <a:latin typeface="Arial" panose="020B0604020202020204" pitchFamily="34" charset="0"/>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400" dirty="0">
                <a:ea typeface="微软雅黑" panose="020B0503020204020204" pitchFamily="34" charset="-122"/>
                <a:sym typeface="+mn-ea"/>
              </a:rPr>
              <a:t>费用入账认领模块仅</a:t>
            </a:r>
            <a:r>
              <a:rPr 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研究者可查看和操作。</a:t>
            </a:r>
            <a:endParaRPr lang="zh-CN" altLang="en-US" sz="2400" dirty="0">
              <a:latin typeface="Arial" panose="020B0604020202020204" pitchFamily="34" charset="0"/>
              <a:ea typeface="微软雅黑" panose="020B0503020204020204" pitchFamily="34" charset="-122"/>
            </a:endParaRPr>
          </a:p>
        </p:txBody>
      </p:sp>
      <p:sp>
        <p:nvSpPr>
          <p:cNvPr id="37893"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3" name="图片 2"/>
          <p:cNvPicPr>
            <a:picLocks noChangeAspect="1"/>
          </p:cNvPicPr>
          <p:nvPr/>
        </p:nvPicPr>
        <p:blipFill>
          <a:blip r:embed="rId2"/>
          <a:stretch>
            <a:fillRect/>
          </a:stretch>
        </p:blipFill>
        <p:spPr>
          <a:xfrm>
            <a:off x="894715" y="1242695"/>
            <a:ext cx="1849120" cy="4551045"/>
          </a:xfrm>
          <a:prstGeom prst="rect">
            <a:avLst/>
          </a:prstGeom>
        </p:spPr>
      </p:pic>
    </p:spTree>
    <p:custDataLst>
      <p:tags r:id="rId3"/>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
          <p:cNvSpPr>
            <a:spLocks noGrp="1"/>
          </p:cNvSpPr>
          <p:nvPr>
            <p:ph type="ctrTitle" idx="4294967295"/>
            <p:custDataLst>
              <p:tags r:id="rId1"/>
            </p:custDataLst>
          </p:nvPr>
        </p:nvSpPr>
        <p:spPr>
          <a:xfrm>
            <a:off x="2937350" y="0"/>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经费管理</a:t>
            </a:r>
            <a:r>
              <a:rPr lang="en-US" altLang="zh-CN" dirty="0">
                <a:solidFill>
                  <a:schemeClr val="tx2"/>
                </a:solidFill>
              </a:rPr>
              <a:t>-</a:t>
            </a:r>
            <a:r>
              <a:rPr lang="zh-CN" altLang="en-US" dirty="0">
                <a:solidFill>
                  <a:schemeClr val="tx2"/>
                </a:solidFill>
              </a:rPr>
              <a:t>发票</a:t>
            </a:r>
            <a:endParaRPr lang="zh-CN" altLang="en-US" dirty="0">
              <a:solidFill>
                <a:schemeClr val="tx2"/>
              </a:solidFill>
            </a:endParaRPr>
          </a:p>
        </p:txBody>
      </p:sp>
      <p:sp>
        <p:nvSpPr>
          <p:cNvPr id="36867" name="TextBox 3"/>
          <p:cNvSpPr txBox="1"/>
          <p:nvPr/>
        </p:nvSpPr>
        <p:spPr>
          <a:xfrm>
            <a:off x="884684" y="1024750"/>
            <a:ext cx="10688386" cy="706755"/>
          </a:xfrm>
          <a:prstGeom prst="rect">
            <a:avLst/>
          </a:prstGeom>
          <a:noFill/>
          <a:ln w="9525">
            <a:noFill/>
          </a:ln>
        </p:spPr>
        <p:txBody>
          <a:bodyPr wrap="square">
            <a:spAutoFit/>
          </a:bodyPr>
          <a:lstStyle/>
          <a:p>
            <a:pPr marL="342900" indent="-342900">
              <a:spcBef>
                <a:spcPts val="0"/>
              </a:spcBef>
              <a:spcAft>
                <a:spcPts val="600"/>
              </a:spcAft>
              <a:buFont typeface="Wingdings" panose="05000000000000000000" charset="0"/>
              <a:buChar char="u"/>
            </a:pPr>
            <a:r>
              <a:rPr sz="2000" dirty="0">
                <a:ea typeface="微软雅黑" panose="020B0503020204020204" pitchFamily="34" charset="-122"/>
              </a:rPr>
              <a:t>经费认领至项目后，监查员可在CTMS申请“开具发票”，发票一般在申请流程提交后7个工作日内开出，若超出7个工作日仍未收到发票，可联系机构办公室查询。</a:t>
            </a:r>
            <a:endParaRPr sz="2000" dirty="0">
              <a:ea typeface="微软雅黑" panose="020B0503020204020204" pitchFamily="34" charset="-122"/>
            </a:endParaRPr>
          </a:p>
        </p:txBody>
      </p:sp>
      <p:sp>
        <p:nvSpPr>
          <p:cNvPr id="3686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8" name="图片 7"/>
          <p:cNvPicPr>
            <a:picLocks noChangeAspect="1"/>
          </p:cNvPicPr>
          <p:nvPr/>
        </p:nvPicPr>
        <p:blipFill>
          <a:blip r:embed="rId2"/>
          <a:stretch>
            <a:fillRect/>
          </a:stretch>
        </p:blipFill>
        <p:spPr>
          <a:xfrm>
            <a:off x="4625340" y="1786255"/>
            <a:ext cx="5331460" cy="4570095"/>
          </a:xfrm>
          <a:prstGeom prst="rect">
            <a:avLst/>
          </a:prstGeom>
          <a:ln>
            <a:solidFill>
              <a:schemeClr val="accent1"/>
            </a:solidFill>
          </a:ln>
          <a:effectLst>
            <a:outerShdw blurRad="50800" dist="38100" dir="2700000" algn="tl" rotWithShape="0">
              <a:prstClr val="black">
                <a:alpha val="40000"/>
              </a:prstClr>
            </a:outerShdw>
          </a:effectLst>
        </p:spPr>
      </p:pic>
      <p:pic>
        <p:nvPicPr>
          <p:cNvPr id="2" name="图片 1"/>
          <p:cNvPicPr>
            <a:picLocks noChangeAspect="1"/>
          </p:cNvPicPr>
          <p:nvPr/>
        </p:nvPicPr>
        <p:blipFill>
          <a:blip r:embed="rId3"/>
          <a:stretch>
            <a:fillRect/>
          </a:stretch>
        </p:blipFill>
        <p:spPr>
          <a:xfrm>
            <a:off x="2249170" y="2106295"/>
            <a:ext cx="1756410" cy="4121785"/>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4"/>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p:nvPr/>
        </p:nvSpPr>
        <p:spPr>
          <a:xfrm>
            <a:off x="682625" y="1328738"/>
            <a:ext cx="10980738" cy="3800475"/>
          </a:xfrm>
          <a:prstGeom prst="rect">
            <a:avLst/>
          </a:prstGeom>
          <a:noFill/>
          <a:ln w="9525">
            <a:noFill/>
          </a:ln>
        </p:spPr>
        <p:txBody>
          <a:bodyPr>
            <a:spAutoFit/>
          </a:bodyPr>
          <a:lstStyle/>
          <a:p>
            <a:pPr>
              <a:spcBef>
                <a:spcPts val="1200"/>
              </a:spcBef>
              <a:spcAft>
                <a:spcPts val="600"/>
              </a:spcAft>
              <a:buFont typeface="Wingdings" panose="05000000000000000000" pitchFamily="2" charset="2"/>
              <a:buChar char="u"/>
            </a:pPr>
            <a:endParaRPr lang="en-US" altLang="zh-CN" sz="2800" dirty="0">
              <a:latin typeface="Arial" panose="020B0604020202020204" pitchFamily="34" charset="0"/>
              <a:ea typeface="微软雅黑" panose="020B0503020204020204" pitchFamily="34" charset="-122"/>
            </a:endParaRPr>
          </a:p>
          <a:p>
            <a:pPr>
              <a:spcBef>
                <a:spcPts val="1200"/>
              </a:spcBef>
              <a:spcAft>
                <a:spcPts val="600"/>
              </a:spcAft>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应由研究支付的费用，如按照协议规定项目内容（包含检查检验、药品、材料等）、及与临床试验项目有关的不良事件治疗所产生的医疗费用（即第三方支付），不允许纳入医保记账范围。</a:t>
            </a:r>
            <a:endParaRPr lang="zh-CN" altLang="en-US" sz="2800" dirty="0">
              <a:latin typeface="Arial" panose="020B0604020202020204" pitchFamily="34" charset="0"/>
              <a:ea typeface="微软雅黑" panose="020B0503020204020204" pitchFamily="34" charset="-122"/>
            </a:endParaRPr>
          </a:p>
          <a:p>
            <a:pPr>
              <a:spcBef>
                <a:spcPts val="1200"/>
              </a:spcBef>
              <a:spcAft>
                <a:spcPts val="600"/>
              </a:spcAft>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临床试验相关的检查检验、药品</a:t>
            </a:r>
            <a:r>
              <a:rPr lang="en-US" altLang="zh-CN" sz="2800" dirty="0">
                <a:latin typeface="Arial" panose="020B0604020202020204" pitchFamily="34" charset="0"/>
                <a:ea typeface="微软雅黑" panose="020B0503020204020204" pitchFamily="34" charset="-122"/>
              </a:rPr>
              <a:t>/</a:t>
            </a:r>
            <a:r>
              <a:rPr lang="zh-CN" altLang="en-US" sz="2800" dirty="0">
                <a:latin typeface="Arial" panose="020B0604020202020204" pitchFamily="34" charset="0"/>
                <a:ea typeface="微软雅黑" panose="020B0503020204020204" pitchFamily="34" charset="-122"/>
              </a:rPr>
              <a:t>医疗器械等项目，不得收取受试者费用。</a:t>
            </a:r>
            <a:endParaRPr lang="zh-CN" altLang="en-US" sz="2800" dirty="0">
              <a:latin typeface="Arial" panose="020B0604020202020204" pitchFamily="34" charset="0"/>
              <a:ea typeface="微软雅黑" panose="020B0503020204020204" pitchFamily="34" charset="-122"/>
            </a:endParaRPr>
          </a:p>
          <a:p>
            <a:pPr>
              <a:spcBef>
                <a:spcPts val="1200"/>
              </a:spcBef>
              <a:spcAft>
                <a:spcPts val="600"/>
              </a:spcAft>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及时发放受试者营养费、交通费等相关补贴。</a:t>
            </a:r>
            <a:endParaRPr lang="en-US" altLang="zh-CN" sz="2800" dirty="0">
              <a:latin typeface="Arial" panose="020B0604020202020204" pitchFamily="34" charset="0"/>
              <a:ea typeface="微软雅黑" panose="020B0503020204020204" pitchFamily="34" charset="-122"/>
            </a:endParaRPr>
          </a:p>
        </p:txBody>
      </p:sp>
      <p:sp>
        <p:nvSpPr>
          <p:cNvPr id="38915"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ea typeface="黑体" panose="02010609060101010101" pitchFamily="49" charset="-122"/>
              </a:rPr>
            </a:fld>
            <a:endParaRPr lang="zh-CN" altLang="en-US" sz="1200" dirty="0">
              <a:ea typeface="黑体" panose="02010609060101010101" pitchFamily="49" charset="-122"/>
            </a:endParaRPr>
          </a:p>
        </p:txBody>
      </p:sp>
      <p:sp>
        <p:nvSpPr>
          <p:cNvPr id="38916" name="标题 3"/>
          <p:cNvSpPr txBox="1"/>
          <p:nvPr>
            <p:custDataLst>
              <p:tags r:id="rId1"/>
            </p:custDataLst>
          </p:nvPr>
        </p:nvSpPr>
        <p:spPr>
          <a:xfrm>
            <a:off x="2776538" y="212725"/>
            <a:ext cx="6877050" cy="1200150"/>
          </a:xfrm>
          <a:prstGeom prst="rect">
            <a:avLst/>
          </a:prstGeom>
          <a:noFill/>
          <a:ln w="9525">
            <a:noFill/>
          </a:ln>
        </p:spPr>
        <p:txBody>
          <a:bodyPr lIns="90000" tIns="46800" rIns="90000" bIns="46800" anchor="ctr" anchorCtr="0"/>
          <a:lstStyle/>
          <a:p>
            <a:pPr algn="ctr">
              <a:lnSpc>
                <a:spcPct val="120000"/>
              </a:lnSpc>
            </a:pPr>
            <a:r>
              <a:rPr lang="zh-CN" altLang="en-US" sz="4400" b="1" dirty="0">
                <a:solidFill>
                  <a:schemeClr val="tx2"/>
                </a:solidFill>
                <a:latin typeface="+mj-lt"/>
                <a:ea typeface="+mj-ea"/>
                <a:cs typeface="+mj-cs"/>
              </a:rPr>
              <a:t>经费管理</a:t>
            </a:r>
            <a:r>
              <a:rPr lang="en-US" altLang="zh-CN" sz="4400" b="1" dirty="0">
                <a:solidFill>
                  <a:schemeClr val="tx2"/>
                </a:solidFill>
                <a:latin typeface="+mj-lt"/>
                <a:ea typeface="+mj-ea"/>
                <a:cs typeface="+mj-cs"/>
              </a:rPr>
              <a:t>-</a:t>
            </a:r>
            <a:r>
              <a:rPr lang="zh-CN" altLang="en-US" sz="4400" b="1" dirty="0">
                <a:solidFill>
                  <a:schemeClr val="tx2"/>
                </a:solidFill>
                <a:latin typeface="+mj-lt"/>
                <a:ea typeface="+mj-ea"/>
                <a:cs typeface="+mj-cs"/>
              </a:rPr>
              <a:t>规范使用</a:t>
            </a:r>
            <a:endParaRPr lang="zh-CN" altLang="en-US" sz="4400" b="1" dirty="0">
              <a:solidFill>
                <a:schemeClr val="tx2"/>
              </a:solidFill>
              <a:latin typeface="+mj-lt"/>
              <a:ea typeface="+mj-ea"/>
              <a:cs typeface="+mj-cs"/>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5856605" y="3470275"/>
            <a:ext cx="5988050" cy="833755"/>
          </a:xfrm>
        </p:spPr>
        <p:txBody>
          <a:bodyPr vert="horz" wrap="square" lIns="90000" tIns="46800" rIns="90000" bIns="46800" anchor="b" anchorCtr="0">
            <a:normAutofit fontScale="90000"/>
          </a:bodyPr>
          <a:lstStyle/>
          <a:p>
            <a:r>
              <a:rPr lang="zh-CN" altLang="en-US" kern="1200" dirty="0">
                <a:latin typeface="+mj-lt"/>
                <a:ea typeface="微软雅黑" panose="020B0503020204020204" pitchFamily="34" charset="-122"/>
                <a:cs typeface="+mj-cs"/>
              </a:rPr>
              <a:t>办公时间、联系方式及分工</a:t>
            </a:r>
            <a:endParaRPr lang="zh-CN" altLang="en-US" kern="1200" dirty="0">
              <a:latin typeface="+mj-lt"/>
              <a:ea typeface="+mj-ea"/>
              <a:cs typeface="+mj-cs"/>
            </a:endParaRPr>
          </a:p>
        </p:txBody>
      </p:sp>
      <p:sp>
        <p:nvSpPr>
          <p:cNvPr id="12291"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1</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12292"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3"/>
          <p:cNvSpPr>
            <a:spLocks noGrp="1"/>
          </p:cNvSpPr>
          <p:nvPr>
            <p:ph type="ctrTitle" idx="4294967295"/>
            <p:custDataLst>
              <p:tags r:id="rId1"/>
            </p:custDataLst>
          </p:nvPr>
        </p:nvSpPr>
        <p:spPr>
          <a:xfrm>
            <a:off x="2827338" y="28416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经费管理</a:t>
            </a:r>
            <a:r>
              <a:rPr lang="en-US" altLang="zh-CN" dirty="0">
                <a:solidFill>
                  <a:schemeClr val="tx2"/>
                </a:solidFill>
              </a:rPr>
              <a:t>-</a:t>
            </a:r>
            <a:r>
              <a:rPr lang="zh-CN" altLang="en-US" dirty="0">
                <a:solidFill>
                  <a:schemeClr val="tx2"/>
                </a:solidFill>
              </a:rPr>
              <a:t>开支</a:t>
            </a:r>
            <a:endParaRPr lang="zh-CN" altLang="en-US" dirty="0">
              <a:solidFill>
                <a:schemeClr val="tx2"/>
              </a:solidFill>
            </a:endParaRPr>
          </a:p>
        </p:txBody>
      </p:sp>
      <p:sp>
        <p:nvSpPr>
          <p:cNvPr id="39939" name="TextBox 3"/>
          <p:cNvSpPr txBox="1"/>
          <p:nvPr/>
        </p:nvSpPr>
        <p:spPr>
          <a:xfrm>
            <a:off x="431800" y="1822450"/>
            <a:ext cx="10798175" cy="461963"/>
          </a:xfrm>
          <a:prstGeom prst="rect">
            <a:avLst/>
          </a:prstGeom>
          <a:noFill/>
          <a:ln w="9525">
            <a:noFill/>
          </a:ln>
        </p:spPr>
        <p:txBody>
          <a:bodyPr>
            <a:spAutoFit/>
          </a:bodyPr>
          <a:lstStyle/>
          <a:p>
            <a:pPr>
              <a:spcBef>
                <a:spcPts val="600"/>
              </a:spcBef>
              <a:spcAft>
                <a:spcPts val="600"/>
              </a:spcAft>
              <a:buFont typeface="Wingdings" panose="05000000000000000000" pitchFamily="2" charset="2"/>
              <a:buChar char="u"/>
            </a:pPr>
            <a:r>
              <a:rPr lang="en-US" altLang="zh-CN" sz="2400" dirty="0">
                <a:latin typeface="Arial" panose="020B0604020202020204" pitchFamily="34" charset="0"/>
                <a:ea typeface="微软雅黑" panose="020B0503020204020204" pitchFamily="34" charset="-122"/>
              </a:rPr>
              <a:t>2020</a:t>
            </a:r>
            <a:r>
              <a:rPr lang="zh-CN" altLang="en-US" sz="2400" dirty="0">
                <a:latin typeface="Arial" panose="020B0604020202020204" pitchFamily="34" charset="0"/>
                <a:ea typeface="微软雅黑" panose="020B0503020204020204" pitchFamily="34" charset="-122"/>
              </a:rPr>
              <a:t>年</a:t>
            </a:r>
            <a:r>
              <a:rPr lang="en-US" altLang="zh-CN" sz="2400" dirty="0">
                <a:latin typeface="Arial" panose="020B0604020202020204" pitchFamily="34" charset="0"/>
                <a:ea typeface="微软雅黑" panose="020B0503020204020204" pitchFamily="34" charset="-122"/>
              </a:rPr>
              <a:t>11</a:t>
            </a:r>
            <a:r>
              <a:rPr lang="zh-CN" altLang="en-US" sz="2400" dirty="0">
                <a:latin typeface="Arial" panose="020B0604020202020204" pitchFamily="34" charset="0"/>
                <a:ea typeface="微软雅黑" panose="020B0503020204020204" pitchFamily="34" charset="-122"/>
              </a:rPr>
              <a:t>月</a:t>
            </a: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日起，所有临床试验经费开支登录财务一体化系统办理开支审批</a:t>
            </a:r>
            <a:endParaRPr lang="en-US" altLang="zh-CN" sz="2400" dirty="0">
              <a:latin typeface="Arial" panose="020B0604020202020204" pitchFamily="34" charset="0"/>
              <a:ea typeface="微软雅黑" panose="020B0503020204020204" pitchFamily="34" charset="-122"/>
            </a:endParaRPr>
          </a:p>
        </p:txBody>
      </p:sp>
      <p:sp>
        <p:nvSpPr>
          <p:cNvPr id="39940"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ea typeface="黑体" panose="02010609060101010101" pitchFamily="49" charset="-122"/>
              </a:rPr>
            </a:fld>
            <a:endParaRPr lang="zh-CN" altLang="en-US" sz="1200" dirty="0">
              <a:ea typeface="黑体" panose="02010609060101010101" pitchFamily="49" charset="-122"/>
            </a:endParaRPr>
          </a:p>
        </p:txBody>
      </p:sp>
      <p:pic>
        <p:nvPicPr>
          <p:cNvPr id="39941" name="Picture 7"/>
          <p:cNvPicPr>
            <a:picLocks noChangeAspect="1"/>
          </p:cNvPicPr>
          <p:nvPr/>
        </p:nvPicPr>
        <p:blipFill>
          <a:blip r:embed="rId2"/>
          <a:stretch>
            <a:fillRect/>
          </a:stretch>
        </p:blipFill>
        <p:spPr>
          <a:xfrm>
            <a:off x="4949824" y="2424026"/>
            <a:ext cx="7051675" cy="3424238"/>
          </a:xfrm>
          <a:prstGeom prst="rect">
            <a:avLst/>
          </a:prstGeom>
          <a:noFill/>
          <a:ln w="9525">
            <a:noFill/>
          </a:ln>
        </p:spPr>
      </p:pic>
      <p:pic>
        <p:nvPicPr>
          <p:cNvPr id="39942" name="Picture 8"/>
          <p:cNvPicPr>
            <a:picLocks noChangeAspect="1"/>
          </p:cNvPicPr>
          <p:nvPr/>
        </p:nvPicPr>
        <p:blipFill>
          <a:blip r:embed="rId3"/>
          <a:stretch>
            <a:fillRect/>
          </a:stretch>
        </p:blipFill>
        <p:spPr>
          <a:xfrm>
            <a:off x="133350" y="2424026"/>
            <a:ext cx="4743450" cy="3608387"/>
          </a:xfrm>
          <a:prstGeom prst="rect">
            <a:avLst/>
          </a:prstGeom>
          <a:noFill/>
          <a:ln w="9525">
            <a:noFill/>
          </a:ln>
        </p:spPr>
      </p:pic>
      <p:sp>
        <p:nvSpPr>
          <p:cNvPr id="9"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4"/>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3"/>
          <p:cNvSpPr>
            <a:spLocks noGrp="1"/>
          </p:cNvSpPr>
          <p:nvPr>
            <p:ph type="ctrTitle" idx="4294967295"/>
            <p:custDataLst>
              <p:tags r:id="rId1"/>
            </p:custDataLst>
          </p:nvPr>
        </p:nvSpPr>
        <p:spPr>
          <a:xfrm>
            <a:off x="2836863" y="0"/>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经费管理</a:t>
            </a:r>
            <a:r>
              <a:rPr lang="en-US" altLang="zh-CN" dirty="0" smtClean="0">
                <a:solidFill>
                  <a:schemeClr val="tx2"/>
                </a:solidFill>
              </a:rPr>
              <a:t>-</a:t>
            </a:r>
            <a:r>
              <a:rPr lang="zh-CN" altLang="en-US" dirty="0" smtClean="0">
                <a:solidFill>
                  <a:schemeClr val="tx2"/>
                </a:solidFill>
              </a:rPr>
              <a:t>尾款结算与退款</a:t>
            </a:r>
            <a:endParaRPr lang="zh-CN" altLang="en-US" dirty="0">
              <a:solidFill>
                <a:schemeClr val="tx2"/>
              </a:solidFill>
            </a:endParaRPr>
          </a:p>
        </p:txBody>
      </p:sp>
      <p:sp>
        <p:nvSpPr>
          <p:cNvPr id="4096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1026" name="Picture 2" descr="E:\15、财务、出国出境相关\14、2023.6.16与计财梳理退款流程和退费金额\7.25计财处确定新的退款流程\临床试验研究退费审批流程2023.7.27计财处力平发回.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3472" y="929001"/>
            <a:ext cx="3586919" cy="546875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项目结束后临床试验费用核算流程2025.7.28"/>
          <p:cNvPicPr>
            <a:picLocks noChangeAspect="1"/>
          </p:cNvPicPr>
          <p:nvPr/>
        </p:nvPicPr>
        <p:blipFill>
          <a:blip r:embed="rId3"/>
          <a:stretch>
            <a:fillRect/>
          </a:stretch>
        </p:blipFill>
        <p:spPr>
          <a:xfrm>
            <a:off x="2061845" y="929005"/>
            <a:ext cx="4017010" cy="5195570"/>
          </a:xfrm>
          <a:prstGeom prst="rect">
            <a:avLst/>
          </a:prstGeom>
        </p:spPr>
      </p:pic>
    </p:spTree>
    <p:custDataLst>
      <p:tags r:id="rId4"/>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项目质控</a:t>
            </a:r>
            <a:endParaRPr lang="zh-CN" altLang="en-US" kern="1200" dirty="0">
              <a:latin typeface="+mj-lt"/>
              <a:ea typeface="+mj-ea"/>
              <a:cs typeface="+mj-cs"/>
            </a:endParaRPr>
          </a:p>
        </p:txBody>
      </p:sp>
      <p:sp>
        <p:nvSpPr>
          <p:cNvPr id="41987"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7</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41988"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3"/>
          <p:cNvSpPr>
            <a:spLocks noGrp="1"/>
          </p:cNvSpPr>
          <p:nvPr>
            <p:ph type="ctrTitle" idx="4294967295"/>
            <p:custDataLst>
              <p:tags r:id="rId1"/>
            </p:custDataLst>
          </p:nvPr>
        </p:nvSpPr>
        <p:spPr>
          <a:xfrm>
            <a:off x="2617788" y="236538"/>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项目质控</a:t>
            </a:r>
            <a:endParaRPr lang="zh-CN" altLang="en-US" dirty="0">
              <a:solidFill>
                <a:schemeClr val="tx2"/>
              </a:solidFill>
            </a:endParaRPr>
          </a:p>
        </p:txBody>
      </p:sp>
      <p:sp>
        <p:nvSpPr>
          <p:cNvPr id="43011" name="TextBox 3"/>
          <p:cNvSpPr txBox="1"/>
          <p:nvPr/>
        </p:nvSpPr>
        <p:spPr>
          <a:xfrm>
            <a:off x="1554798" y="1881188"/>
            <a:ext cx="8770937" cy="4030980"/>
          </a:xfrm>
          <a:prstGeom prst="rect">
            <a:avLst/>
          </a:prstGeom>
          <a:noFill/>
          <a:ln w="9525">
            <a:noFill/>
          </a:ln>
        </p:spPr>
        <p:txBody>
          <a:bodyPr>
            <a:spAutoFit/>
          </a:bodyPr>
          <a:lstStyle/>
          <a:p>
            <a:pPr marL="266700" algn="ctr">
              <a:spcBef>
                <a:spcPts val="600"/>
              </a:spcBef>
              <a:spcAft>
                <a:spcPts val="600"/>
              </a:spcAft>
            </a:pPr>
            <a:r>
              <a:rPr lang="zh-CN" altLang="en-US" sz="2800" b="1" dirty="0">
                <a:latin typeface="Arial" panose="020B0604020202020204" pitchFamily="34" charset="0"/>
                <a:ea typeface="微软雅黑" panose="020B0503020204020204" pitchFamily="34" charset="-122"/>
              </a:rPr>
              <a:t>科室质控</a:t>
            </a:r>
            <a:endParaRPr lang="zh-CN" altLang="en-US" sz="2800" b="1" dirty="0">
              <a:latin typeface="Arial" panose="020B0604020202020204" pitchFamily="34" charset="0"/>
              <a:ea typeface="微软雅黑" panose="020B0503020204020204" pitchFamily="34" charset="-122"/>
            </a:endParaRPr>
          </a:p>
          <a:p>
            <a:pPr marL="266700" algn="ctr">
              <a:spcBef>
                <a:spcPts val="600"/>
              </a:spcBef>
              <a:spcAft>
                <a:spcPts val="600"/>
              </a:spcAft>
            </a:pPr>
            <a:r>
              <a:rPr lang="zh-CN" altLang="en-US" sz="2800" dirty="0">
                <a:latin typeface="Arial" panose="020B0604020202020204" pitchFamily="34" charset="0"/>
                <a:ea typeface="微软雅黑" panose="020B0503020204020204" pitchFamily="34" charset="-122"/>
              </a:rPr>
              <a:t>（加强项目组质控，保存质控记录）</a:t>
            </a:r>
            <a:endParaRPr lang="en-US" altLang="zh-CN" sz="2800" dirty="0">
              <a:latin typeface="Arial" panose="020B0604020202020204" pitchFamily="34" charset="0"/>
              <a:ea typeface="微软雅黑" panose="020B0503020204020204" pitchFamily="34" charset="-122"/>
            </a:endParaRPr>
          </a:p>
          <a:p>
            <a:pPr marL="266700" algn="ctr">
              <a:spcBef>
                <a:spcPts val="600"/>
              </a:spcBef>
              <a:spcAft>
                <a:spcPts val="600"/>
              </a:spcAft>
            </a:pPr>
            <a:endParaRPr lang="en-US" altLang="zh-CN" sz="2800" dirty="0">
              <a:latin typeface="Arial" panose="020B0604020202020204" pitchFamily="34" charset="0"/>
              <a:ea typeface="微软雅黑" panose="020B0503020204020204" pitchFamily="34" charset="-122"/>
            </a:endParaRPr>
          </a:p>
          <a:p>
            <a:pPr marL="266700" algn="ctr">
              <a:spcBef>
                <a:spcPts val="600"/>
              </a:spcBef>
              <a:spcAft>
                <a:spcPts val="600"/>
              </a:spcAft>
            </a:pPr>
            <a:r>
              <a:rPr lang="zh-CN" altLang="en-US" sz="2800" b="1" dirty="0">
                <a:latin typeface="Arial" panose="020B0604020202020204" pitchFamily="34" charset="0"/>
                <a:ea typeface="微软雅黑" panose="020B0503020204020204" pitchFamily="34" charset="-122"/>
              </a:rPr>
              <a:t>机构质控</a:t>
            </a:r>
            <a:endParaRPr lang="zh-CN" altLang="en-US" sz="2800" b="1" dirty="0">
              <a:latin typeface="Arial" panose="020B0604020202020204" pitchFamily="34" charset="0"/>
              <a:ea typeface="微软雅黑" panose="020B0503020204020204" pitchFamily="34" charset="-122"/>
            </a:endParaRPr>
          </a:p>
          <a:p>
            <a:pPr marL="266700" algn="ctr">
              <a:spcBef>
                <a:spcPts val="600"/>
              </a:spcBef>
              <a:spcAft>
                <a:spcPts val="600"/>
              </a:spcAft>
            </a:pPr>
            <a:r>
              <a:rPr lang="zh-CN" altLang="en-US" sz="2800" dirty="0">
                <a:latin typeface="Arial" panose="020B0604020202020204" pitchFamily="34" charset="0"/>
                <a:ea typeface="微软雅黑" panose="020B0503020204020204" pitchFamily="34" charset="-122"/>
              </a:rPr>
              <a:t>（机构办公室质控，监督检查项目组质控工作）</a:t>
            </a:r>
            <a:endParaRPr lang="en-US" altLang="zh-CN" sz="2800" dirty="0">
              <a:latin typeface="Arial" panose="020B0604020202020204" pitchFamily="34" charset="0"/>
              <a:ea typeface="微软雅黑" panose="020B0503020204020204" pitchFamily="34" charset="-122"/>
            </a:endParaRPr>
          </a:p>
          <a:p>
            <a:pPr marL="266700" algn="ctr">
              <a:spcBef>
                <a:spcPts val="600"/>
              </a:spcBef>
              <a:spcAft>
                <a:spcPts val="600"/>
              </a:spcAft>
            </a:pPr>
            <a:endParaRPr lang="en-US" altLang="zh-CN" sz="2800" dirty="0">
              <a:latin typeface="Arial" panose="020B0604020202020204" pitchFamily="34" charset="0"/>
              <a:ea typeface="微软雅黑" panose="020B0503020204020204" pitchFamily="34" charset="-122"/>
            </a:endParaRPr>
          </a:p>
          <a:p>
            <a:pPr marL="266700" algn="ctr">
              <a:spcBef>
                <a:spcPts val="600"/>
              </a:spcBef>
              <a:spcAft>
                <a:spcPts val="600"/>
              </a:spcAft>
            </a:pPr>
            <a:endParaRPr lang="en-US" altLang="zh-CN" sz="2800" dirty="0">
              <a:latin typeface="Arial" panose="020B0604020202020204" pitchFamily="34" charset="0"/>
              <a:ea typeface="微软雅黑" panose="020B0503020204020204" pitchFamily="34" charset="-122"/>
            </a:endParaRPr>
          </a:p>
        </p:txBody>
      </p:sp>
      <p:cxnSp>
        <p:nvCxnSpPr>
          <p:cNvPr id="5" name="直接箭头连接符 4"/>
          <p:cNvCxnSpPr/>
          <p:nvPr/>
        </p:nvCxnSpPr>
        <p:spPr>
          <a:xfrm rot="5400000">
            <a:off x="5814854" y="3323749"/>
            <a:ext cx="56197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4" name="灯片编号占位符 6"/>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9"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20"/>
          <p:cNvSpPr/>
          <p:nvPr/>
        </p:nvSpPr>
        <p:spPr>
          <a:xfrm>
            <a:off x="2824163" y="1232686"/>
            <a:ext cx="5240337" cy="461963"/>
          </a:xfrm>
          <a:prstGeom prst="rect">
            <a:avLst/>
          </a:prstGeom>
          <a:noFill/>
          <a:ln w="9525">
            <a:noFill/>
          </a:ln>
        </p:spPr>
        <p:txBody>
          <a:bodyPr>
            <a:spAutoFit/>
          </a:bodyPr>
          <a:lstStyle/>
          <a:p>
            <a:pPr eaLnBrk="0" hangingPunct="0"/>
            <a:r>
              <a:rPr lang="zh-CN" altLang="zh-CN" sz="2400" dirty="0">
                <a:latin typeface="微软雅黑" panose="020B0503020204020204" pitchFamily="34" charset="-122"/>
                <a:ea typeface="微软雅黑" panose="020B0503020204020204" pitchFamily="34" charset="-122"/>
              </a:rPr>
              <a:t>应针对每一个项目指定质控员一名</a:t>
            </a:r>
            <a:endParaRPr lang="zh-CN" altLang="en-US" sz="2400" dirty="0">
              <a:latin typeface="微软雅黑" panose="020B0503020204020204" pitchFamily="34" charset="-122"/>
              <a:ea typeface="微软雅黑" panose="020B0503020204020204" pitchFamily="34" charset="-122"/>
            </a:endParaRPr>
          </a:p>
        </p:txBody>
      </p:sp>
      <p:sp>
        <p:nvSpPr>
          <p:cNvPr id="44035" name="矩形 22"/>
          <p:cNvSpPr/>
          <p:nvPr/>
        </p:nvSpPr>
        <p:spPr>
          <a:xfrm>
            <a:off x="561975" y="4463249"/>
            <a:ext cx="6996113" cy="461962"/>
          </a:xfrm>
          <a:prstGeom prst="rect">
            <a:avLst/>
          </a:prstGeom>
          <a:noFill/>
          <a:ln w="9525">
            <a:noFill/>
          </a:ln>
        </p:spPr>
        <p:txBody>
          <a:bodyPr>
            <a:spAutoFit/>
          </a:bodyPr>
          <a:lstStyle/>
          <a:p>
            <a:pPr eaLnBrk="0" hangingPunct="0"/>
            <a:r>
              <a:rPr lang="zh-CN" altLang="zh-CN" sz="2400" dirty="0">
                <a:latin typeface="微软雅黑" panose="020B0503020204020204" pitchFamily="34" charset="-122"/>
                <a:ea typeface="微软雅黑" panose="020B0503020204020204" pitchFamily="34" charset="-122"/>
              </a:rPr>
              <a:t>试验中期及数据锁库前必须核对</a:t>
            </a:r>
            <a:r>
              <a:rPr lang="en-US" altLang="zh-CN" sz="2400" dirty="0">
                <a:latin typeface="微软雅黑" panose="020B0503020204020204" pitchFamily="34" charset="-122"/>
                <a:ea typeface="微软雅黑" panose="020B0503020204020204" pitchFamily="34" charset="-122"/>
              </a:rPr>
              <a:t>his</a:t>
            </a:r>
            <a:r>
              <a:rPr lang="zh-CN" altLang="zh-CN" sz="2400" dirty="0">
                <a:latin typeface="微软雅黑" panose="020B0503020204020204" pitchFamily="34" charset="-122"/>
                <a:ea typeface="微软雅黑" panose="020B0503020204020204" pitchFamily="34" charset="-122"/>
              </a:rPr>
              <a:t>系统的合并用药</a:t>
            </a:r>
            <a:endParaRPr lang="zh-CN" altLang="en-US" sz="2400" dirty="0">
              <a:latin typeface="微软雅黑" panose="020B0503020204020204" pitchFamily="34" charset="-122"/>
              <a:ea typeface="微软雅黑" panose="020B0503020204020204" pitchFamily="34" charset="-122"/>
            </a:endParaRPr>
          </a:p>
        </p:txBody>
      </p:sp>
      <p:sp>
        <p:nvSpPr>
          <p:cNvPr id="14340" name="矩形 23"/>
          <p:cNvSpPr>
            <a:spLocks noChangeArrowheads="1"/>
          </p:cNvSpPr>
          <p:nvPr/>
        </p:nvSpPr>
        <p:spPr bwMode="auto">
          <a:xfrm>
            <a:off x="1477963" y="2183599"/>
            <a:ext cx="5570538" cy="193802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质控</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时间点：</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研究早期</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成功入组</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1-3</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例受试者</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研究</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中期</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入组例数过半或研究进度达到二分之一时</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研究</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后期</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归档前</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341" name="矩形 33"/>
          <p:cNvSpPr>
            <a:spLocks noChangeArrowheads="1"/>
          </p:cNvSpPr>
          <p:nvPr/>
        </p:nvSpPr>
        <p:spPr bwMode="auto">
          <a:xfrm>
            <a:off x="6291263" y="5196674"/>
            <a:ext cx="3792538" cy="12001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质控记录的保存内容：</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质控发现问题</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整改情况</a:t>
            </a:r>
            <a:endPar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44038" name="组合 35"/>
          <p:cNvGrpSpPr/>
          <p:nvPr/>
        </p:nvGrpSpPr>
        <p:grpSpPr>
          <a:xfrm>
            <a:off x="7281863" y="1015199"/>
            <a:ext cx="4695825" cy="4821237"/>
            <a:chOff x="6708972" y="1168749"/>
            <a:chExt cx="4945567" cy="5007048"/>
          </a:xfrm>
        </p:grpSpPr>
        <p:grpSp>
          <p:nvGrpSpPr>
            <p:cNvPr id="44043" name="组合 5"/>
            <p:cNvGrpSpPr/>
            <p:nvPr/>
          </p:nvGrpSpPr>
          <p:grpSpPr>
            <a:xfrm>
              <a:off x="6708972" y="1168749"/>
              <a:ext cx="4945567" cy="5007048"/>
              <a:chOff x="5778834" y="1081826"/>
              <a:chExt cx="5357095" cy="5424184"/>
            </a:xfrm>
          </p:grpSpPr>
          <p:sp>
            <p:nvSpPr>
              <p:cNvPr id="5" name="椭圆 4"/>
              <p:cNvSpPr/>
              <p:nvPr/>
            </p:nvSpPr>
            <p:spPr bwMode="auto">
              <a:xfrm rot="197558">
                <a:off x="5778834" y="1081826"/>
                <a:ext cx="5357095" cy="5424184"/>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95000"/>
                </a:schemeClr>
              </a:solidFill>
              <a:ln w="3175" cap="flat" cmpd="sng" algn="ctr">
                <a:solidFill>
                  <a:schemeClr val="bg1">
                    <a:lumMod val="75000"/>
                  </a:schemeClr>
                </a:solidFill>
                <a:prstDash val="solid"/>
              </a:ln>
              <a:effectLst>
                <a:innerShdw blurRad="381000">
                  <a:schemeClr val="bg1">
                    <a:lumMod val="65000"/>
                  </a:schemeClr>
                </a:inn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grpSp>
            <p:nvGrpSpPr>
              <p:cNvPr id="44050" name="组合 89"/>
              <p:cNvGrpSpPr/>
              <p:nvPr/>
            </p:nvGrpSpPr>
            <p:grpSpPr>
              <a:xfrm>
                <a:off x="8812786" y="2196009"/>
                <a:ext cx="2192123" cy="2192123"/>
                <a:chOff x="2848131" y="1860029"/>
                <a:chExt cx="3807502" cy="3807502"/>
              </a:xfrm>
            </p:grpSpPr>
            <p:sp>
              <p:nvSpPr>
                <p:cNvPr id="19" name="椭圆 18"/>
                <p:cNvSpPr/>
                <p:nvPr/>
              </p:nvSpPr>
              <p:spPr>
                <a:xfrm>
                  <a:off x="2847368" y="1860553"/>
                  <a:ext cx="3803058" cy="3806355"/>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2935446" y="1950514"/>
                  <a:ext cx="3626903" cy="362953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4051" name="组合 109"/>
              <p:cNvGrpSpPr/>
              <p:nvPr/>
            </p:nvGrpSpPr>
            <p:grpSpPr>
              <a:xfrm>
                <a:off x="6962369" y="1155522"/>
                <a:ext cx="928601" cy="928602"/>
                <a:chOff x="2848131" y="1860029"/>
                <a:chExt cx="3807502" cy="3807502"/>
              </a:xfrm>
            </p:grpSpPr>
            <p:sp>
              <p:nvSpPr>
                <p:cNvPr id="17" name="椭圆 16"/>
                <p:cNvSpPr/>
                <p:nvPr/>
              </p:nvSpPr>
              <p:spPr>
                <a:xfrm>
                  <a:off x="2851794" y="1858105"/>
                  <a:ext cx="3802001" cy="3808056"/>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2940903" y="1953309"/>
                  <a:ext cx="3623782" cy="362497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5" name="椭圆 14"/>
              <p:cNvSpPr/>
              <p:nvPr/>
            </p:nvSpPr>
            <p:spPr bwMode="auto">
              <a:xfrm>
                <a:off x="5967184" y="2701758"/>
                <a:ext cx="932692" cy="928738"/>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44053" name="组合 129"/>
              <p:cNvGrpSpPr/>
              <p:nvPr/>
            </p:nvGrpSpPr>
            <p:grpSpPr>
              <a:xfrm>
                <a:off x="6542413" y="4645209"/>
                <a:ext cx="932117" cy="928681"/>
                <a:chOff x="2850770" y="1857106"/>
                <a:chExt cx="3821920" cy="3807826"/>
              </a:xfrm>
            </p:grpSpPr>
            <p:sp>
              <p:nvSpPr>
                <p:cNvPr id="13" name="椭圆 12"/>
                <p:cNvSpPr/>
                <p:nvPr/>
              </p:nvSpPr>
              <p:spPr>
                <a:xfrm>
                  <a:off x="2853581" y="1856096"/>
                  <a:ext cx="3816854" cy="3808057"/>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2942691" y="1951299"/>
                  <a:ext cx="3638635" cy="361765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 name="椭圆 10"/>
              <p:cNvSpPr/>
              <p:nvPr/>
            </p:nvSpPr>
            <p:spPr bwMode="auto">
              <a:xfrm>
                <a:off x="8540689" y="5468325"/>
                <a:ext cx="932693" cy="928738"/>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2" name="文本框 29"/>
            <p:cNvSpPr txBox="1">
              <a:spLocks noChangeArrowheads="1"/>
            </p:cNvSpPr>
            <p:nvPr/>
          </p:nvSpPr>
          <p:spPr bwMode="auto">
            <a:xfrm>
              <a:off x="7800214" y="1341561"/>
              <a:ext cx="787396" cy="707885"/>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01</a:t>
              </a:r>
              <a:endParaRPr kumimoji="0" lang="zh-CN" altLang="en-US"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33" name="文本框 29"/>
            <p:cNvSpPr txBox="1">
              <a:spLocks noChangeArrowheads="1"/>
            </p:cNvSpPr>
            <p:nvPr/>
          </p:nvSpPr>
          <p:spPr bwMode="auto">
            <a:xfrm>
              <a:off x="7465729" y="4540182"/>
              <a:ext cx="787476" cy="707896"/>
            </a:xfrm>
            <a:prstGeom prst="rect">
              <a:avLst/>
            </a:prstGeom>
            <a:noFill/>
            <a:ln>
              <a:noFill/>
            </a:ln>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03</a:t>
              </a:r>
              <a:endParaRPr kumimoji="0" lang="zh-CN" altLang="en-US"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44046" name="TextBox 34"/>
            <p:cNvSpPr txBox="1"/>
            <p:nvPr/>
          </p:nvSpPr>
          <p:spPr>
            <a:xfrm>
              <a:off x="9548763" y="2517002"/>
              <a:ext cx="1934308" cy="1385015"/>
            </a:xfrm>
            <a:prstGeom prst="rect">
              <a:avLst/>
            </a:prstGeom>
            <a:noFill/>
            <a:ln w="9525">
              <a:noFill/>
            </a:ln>
          </p:spPr>
          <p:txBody>
            <a:bodyPr>
              <a:spAutoFit/>
            </a:bodyPr>
            <a:lstStyle/>
            <a:p>
              <a:pPr algn="ctr" eaLnBrk="0" hangingPunct="0"/>
              <a:r>
                <a:rPr lang="zh-CN" altLang="en-US" sz="2800" dirty="0">
                  <a:latin typeface="微软雅黑" panose="020B0503020204020204" pitchFamily="34" charset="-122"/>
                  <a:ea typeface="微软雅黑" panose="020B0503020204020204" pitchFamily="34" charset="-122"/>
                </a:rPr>
                <a:t>科室对</a:t>
              </a:r>
              <a:endParaRPr lang="en-US" altLang="zh-CN" sz="2800" dirty="0">
                <a:latin typeface="微软雅黑" panose="020B0503020204020204" pitchFamily="34" charset="-122"/>
                <a:ea typeface="微软雅黑" panose="020B0503020204020204" pitchFamily="34" charset="-122"/>
              </a:endParaRPr>
            </a:p>
            <a:p>
              <a:pPr algn="ctr" eaLnBrk="0" hangingPunct="0"/>
              <a:r>
                <a:rPr lang="zh-CN" altLang="en-US" sz="2800" dirty="0">
                  <a:latin typeface="微软雅黑" panose="020B0503020204020204" pitchFamily="34" charset="-122"/>
                  <a:ea typeface="微软雅黑" panose="020B0503020204020204" pitchFamily="34" charset="-122"/>
                </a:rPr>
                <a:t>项目质控的要求</a:t>
              </a:r>
              <a:endParaRPr lang="zh-CN" altLang="en-US" sz="2800" dirty="0">
                <a:latin typeface="微软雅黑" panose="020B0503020204020204" pitchFamily="34" charset="-122"/>
                <a:ea typeface="微软雅黑" panose="020B0503020204020204" pitchFamily="34" charset="-122"/>
              </a:endParaRPr>
            </a:p>
          </p:txBody>
        </p:sp>
      </p:grpSp>
      <p:sp>
        <p:nvSpPr>
          <p:cNvPr id="36" name="文本框 29"/>
          <p:cNvSpPr txBox="1">
            <a:spLocks noChangeArrowheads="1"/>
          </p:cNvSpPr>
          <p:nvPr/>
        </p:nvSpPr>
        <p:spPr bwMode="auto">
          <a:xfrm>
            <a:off x="7427290" y="2480731"/>
            <a:ext cx="787315" cy="707875"/>
          </a:xfrm>
          <a:prstGeom prst="rect">
            <a:avLst/>
          </a:prstGeom>
          <a:noFill/>
          <a:ln>
            <a:noFill/>
          </a:ln>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02</a:t>
            </a:r>
            <a:endParaRPr kumimoji="0" lang="zh-CN" altLang="en-US"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37" name="文本框 29"/>
          <p:cNvSpPr txBox="1">
            <a:spLocks noChangeArrowheads="1"/>
          </p:cNvSpPr>
          <p:nvPr/>
        </p:nvSpPr>
        <p:spPr bwMode="auto">
          <a:xfrm>
            <a:off x="9726652" y="4933858"/>
            <a:ext cx="787396" cy="707886"/>
          </a:xfrm>
          <a:prstGeom prst="rect">
            <a:avLst/>
          </a:prstGeom>
          <a:noFill/>
          <a:ln>
            <a:noFill/>
          </a:ln>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04</a:t>
            </a:r>
            <a:endParaRPr kumimoji="0" lang="zh-CN" altLang="en-US" sz="40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sp>
        <p:nvSpPr>
          <p:cNvPr id="44041" name="标题 3"/>
          <p:cNvSpPr txBox="1"/>
          <p:nvPr>
            <p:custDataLst>
              <p:tags r:id="rId1"/>
            </p:custDataLst>
          </p:nvPr>
        </p:nvSpPr>
        <p:spPr>
          <a:xfrm>
            <a:off x="2247900" y="190500"/>
            <a:ext cx="7945438" cy="1200150"/>
          </a:xfrm>
          <a:prstGeom prst="rect">
            <a:avLst/>
          </a:prstGeom>
          <a:noFill/>
          <a:ln w="9525">
            <a:noFill/>
          </a:ln>
        </p:spPr>
        <p:txBody>
          <a:bodyPr lIns="90000" tIns="46800" rIns="90000" bIns="46800" anchor="ctr" anchorCtr="0"/>
          <a:lstStyle/>
          <a:p>
            <a:pPr algn="ctr">
              <a:lnSpc>
                <a:spcPct val="120000"/>
              </a:lnSpc>
            </a:pPr>
            <a:r>
              <a:rPr lang="zh-CN" altLang="en-US" sz="4400" b="1" dirty="0">
                <a:solidFill>
                  <a:schemeClr val="tx2"/>
                </a:solidFill>
                <a:latin typeface="+mj-lt"/>
                <a:ea typeface="+mj-ea"/>
                <a:cs typeface="+mj-cs"/>
              </a:rPr>
              <a:t>项目质控</a:t>
            </a:r>
            <a:endParaRPr lang="zh-CN" altLang="en-US" sz="4400" b="1" dirty="0">
              <a:solidFill>
                <a:schemeClr val="tx2"/>
              </a:solidFill>
              <a:latin typeface="+mj-lt"/>
              <a:ea typeface="+mj-ea"/>
              <a:cs typeface="+mj-cs"/>
            </a:endParaRPr>
          </a:p>
        </p:txBody>
      </p:sp>
      <p:sp>
        <p:nvSpPr>
          <p:cNvPr id="44042" name="灯片编号占位符 25"/>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29"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3"/>
          <p:cNvSpPr>
            <a:spLocks noGrp="1"/>
          </p:cNvSpPr>
          <p:nvPr>
            <p:ph type="ctrTitle" idx="4294967295"/>
            <p:custDataLst>
              <p:tags r:id="rId1"/>
            </p:custDataLst>
          </p:nvPr>
        </p:nvSpPr>
        <p:spPr>
          <a:xfrm>
            <a:off x="2919413" y="39211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接受申办者稽查</a:t>
            </a:r>
            <a:endParaRPr lang="zh-CN" altLang="en-US" dirty="0">
              <a:solidFill>
                <a:schemeClr val="tx2"/>
              </a:solidFill>
            </a:endParaRPr>
          </a:p>
        </p:txBody>
      </p:sp>
      <p:sp>
        <p:nvSpPr>
          <p:cNvPr id="45059" name="TextBox 3"/>
          <p:cNvSpPr txBox="1"/>
          <p:nvPr/>
        </p:nvSpPr>
        <p:spPr>
          <a:xfrm>
            <a:off x="2078990" y="2181860"/>
            <a:ext cx="9782810" cy="2830195"/>
          </a:xfrm>
          <a:prstGeom prst="rect">
            <a:avLst/>
          </a:prstGeom>
          <a:noFill/>
          <a:ln w="9525">
            <a:noFill/>
          </a:ln>
        </p:spPr>
        <p:txBody>
          <a:bodyPr wrap="square">
            <a:spAutoFit/>
          </a:bodyPr>
          <a:lstStyle/>
          <a:p>
            <a:pPr>
              <a:spcBef>
                <a:spcPts val="600"/>
              </a:spcBef>
              <a:spcAft>
                <a:spcPts val="600"/>
              </a:spcAft>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如果需要检验科、病案科、心电图室、放射科、医学伦理办公室、</a:t>
            </a:r>
            <a:r>
              <a:rPr lang="en-US" altLang="zh-CN" sz="2800" dirty="0">
                <a:latin typeface="微软雅黑" panose="020B0503020204020204" pitchFamily="34" charset="-122"/>
                <a:ea typeface="微软雅黑" panose="020B0503020204020204" pitchFamily="34" charset="-122"/>
              </a:rPr>
              <a:t>GCP</a:t>
            </a:r>
            <a:r>
              <a:rPr lang="zh-CN" altLang="en-US" sz="2800" dirty="0">
                <a:latin typeface="微软雅黑" panose="020B0503020204020204" pitchFamily="34" charset="-122"/>
                <a:ea typeface="微软雅黑" panose="020B0503020204020204" pitchFamily="34" charset="-122"/>
              </a:rPr>
              <a:t>药房等平台部门协助，请科室按照</a:t>
            </a:r>
            <a:r>
              <a:rPr lang="en-US" altLang="zh-CN" sz="2800" dirty="0">
                <a:latin typeface="微软雅黑" panose="020B0503020204020204" pitchFamily="34" charset="-122"/>
                <a:ea typeface="微软雅黑" panose="020B0503020204020204" pitchFamily="34" charset="-122"/>
              </a:rPr>
              <a:t>GGH-SOP-CX-024《</a:t>
            </a:r>
            <a:r>
              <a:rPr lang="zh-CN" altLang="en-US" sz="2800" dirty="0">
                <a:latin typeface="微软雅黑" panose="020B0503020204020204" pitchFamily="34" charset="-122"/>
                <a:ea typeface="微软雅黑" panose="020B0503020204020204" pitchFamily="34" charset="-122"/>
              </a:rPr>
              <a:t>接受申办者稽查的</a:t>
            </a:r>
            <a:r>
              <a:rPr lang="en-US" altLang="zh-CN" sz="2800" dirty="0">
                <a:latin typeface="微软雅黑" panose="020B0503020204020204" pitchFamily="34" charset="-122"/>
                <a:ea typeface="微软雅黑" panose="020B0503020204020204" pitchFamily="34" charset="-122"/>
              </a:rPr>
              <a:t>SOP》</a:t>
            </a:r>
            <a:r>
              <a:rPr lang="zh-CN" altLang="en-US" sz="2800" dirty="0">
                <a:latin typeface="微软雅黑" panose="020B0503020204020204" pitchFamily="34" charset="-122"/>
                <a:ea typeface="微软雅黑" panose="020B0503020204020204" pitchFamily="34" charset="-122"/>
              </a:rPr>
              <a:t>，在</a:t>
            </a:r>
            <a:r>
              <a:rPr lang="en-US" altLang="zh-CN" sz="2800" dirty="0">
                <a:latin typeface="微软雅黑" panose="020B0503020204020204" pitchFamily="34" charset="-122"/>
                <a:ea typeface="微软雅黑" panose="020B0503020204020204" pitchFamily="34" charset="-122"/>
              </a:rPr>
              <a:t>CTMS</a:t>
            </a:r>
            <a:r>
              <a:rPr lang="zh-CN" altLang="en-US" sz="2800" dirty="0">
                <a:latin typeface="微软雅黑" panose="020B0503020204020204" pitchFamily="34" charset="-122"/>
                <a:ea typeface="微软雅黑" panose="020B0503020204020204" pitchFamily="34" charset="-122"/>
              </a:rPr>
              <a:t>系统上向机构办公室发起稽查申请</a:t>
            </a:r>
            <a:r>
              <a:rPr lang="zh-CN" altLang="en-US" sz="2800" dirty="0">
                <a:latin typeface="微软雅黑" panose="020B0503020204020204" pitchFamily="34" charset="-122"/>
                <a:ea typeface="微软雅黑" panose="020B0503020204020204" pitchFamily="34" charset="-122"/>
              </a:rPr>
              <a:t>，必须</a:t>
            </a:r>
            <a:r>
              <a:rPr lang="zh-CN" altLang="en-US" sz="2800" b="1" dirty="0">
                <a:solidFill>
                  <a:srgbClr val="FF0000"/>
                </a:solidFill>
                <a:latin typeface="微软雅黑" panose="020B0503020204020204" pitchFamily="34" charset="-122"/>
                <a:ea typeface="微软雅黑" panose="020B0503020204020204" pitchFamily="34" charset="-122"/>
              </a:rPr>
              <a:t>提前五个工作日以上</a:t>
            </a:r>
            <a:r>
              <a:rPr lang="zh-CN" altLang="en-US" sz="2800" dirty="0">
                <a:latin typeface="微软雅黑" panose="020B0503020204020204" pitchFamily="34" charset="-122"/>
                <a:ea typeface="微软雅黑" panose="020B0503020204020204" pitchFamily="34" charset="-122"/>
              </a:rPr>
              <a:t>提交申请，以便机构办公室与平台部门充分协调沟通。</a:t>
            </a:r>
            <a:endParaRPr lang="zh-CN" altLang="en-US" sz="2800" dirty="0">
              <a:latin typeface="微软雅黑" panose="020B0503020204020204" pitchFamily="34" charset="-122"/>
              <a:ea typeface="微软雅黑" panose="020B0503020204020204" pitchFamily="34" charset="-122"/>
            </a:endParaRPr>
          </a:p>
          <a:p>
            <a:pPr>
              <a:spcBef>
                <a:spcPts val="600"/>
              </a:spcBef>
              <a:spcAft>
                <a:spcPts val="600"/>
              </a:spcAft>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如果无需平台部门协助，则将稽查日程发至机构邮箱备案。</a:t>
            </a:r>
            <a:endParaRPr lang="zh-CN" altLang="en-US" sz="2000" dirty="0">
              <a:latin typeface="微软雅黑" panose="020B0503020204020204" pitchFamily="34" charset="-122"/>
              <a:ea typeface="微软雅黑" panose="020B0503020204020204" pitchFamily="34" charset="-122"/>
            </a:endParaRPr>
          </a:p>
        </p:txBody>
      </p:sp>
      <p:sp>
        <p:nvSpPr>
          <p:cNvPr id="45060"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2" name="图片 1"/>
          <p:cNvPicPr>
            <a:picLocks noChangeAspect="1"/>
          </p:cNvPicPr>
          <p:nvPr/>
        </p:nvPicPr>
        <p:blipFill>
          <a:blip r:embed="rId2"/>
          <a:stretch>
            <a:fillRect/>
          </a:stretch>
        </p:blipFill>
        <p:spPr>
          <a:xfrm>
            <a:off x="212090" y="2308860"/>
            <a:ext cx="1866900" cy="2240280"/>
          </a:xfrm>
          <a:prstGeom prst="rect">
            <a:avLst/>
          </a:prstGeom>
        </p:spPr>
      </p:pic>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xfrm>
            <a:off x="6610350" y="3470275"/>
            <a:ext cx="5233988" cy="833438"/>
          </a:xfrm>
        </p:spPr>
        <p:txBody>
          <a:bodyPr vert="horz" wrap="square" lIns="90000" tIns="46800" rIns="90000" bIns="46800" numCol="1" anchor="b" anchorCtr="0" compatLnSpc="1">
            <a:normAutofit fontScale="90000"/>
          </a:bodyPr>
          <a:lstStyle/>
          <a:p>
            <a:pPr marL="0" marR="0" lvl="0" indent="0" algn="r" defTabSz="914400" rtl="0" eaLnBrk="0" fontAlgn="base" latinLnBrk="0" hangingPunct="0">
              <a:lnSpc>
                <a:spcPct val="12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rPr>
              <a:t>安全性信息报告接收流程</a:t>
            </a:r>
            <a:endParaRPr kumimoji="0" lang="zh-CN" altLang="en-US" sz="4000" b="1" i="0" u="none" strike="noStrike" kern="1200" cap="none" spc="0" normalizeH="0" baseline="0" noProof="0" dirty="0">
              <a:ln>
                <a:noFill/>
              </a:ln>
              <a:solidFill>
                <a:schemeClr val="tx2"/>
              </a:solidFill>
              <a:effectLst/>
              <a:uLnTx/>
              <a:uFillTx/>
              <a:latin typeface="+mj-lt"/>
              <a:ea typeface="微软雅黑" panose="020B0503020204020204" pitchFamily="34" charset="-122"/>
              <a:cs typeface="+mj-cs"/>
            </a:endParaRPr>
          </a:p>
        </p:txBody>
      </p:sp>
      <p:sp>
        <p:nvSpPr>
          <p:cNvPr id="46083"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8</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46084"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3"/>
          <p:cNvSpPr>
            <a:spLocks noGrp="1"/>
          </p:cNvSpPr>
          <p:nvPr>
            <p:ph type="ctrTitle" idx="4294967295"/>
            <p:custDataLst>
              <p:tags r:id="rId1"/>
            </p:custDataLst>
          </p:nvPr>
        </p:nvSpPr>
        <p:spPr>
          <a:xfrm>
            <a:off x="2373313" y="522288"/>
            <a:ext cx="8283575" cy="1200150"/>
          </a:xfrm>
        </p:spPr>
        <p:txBody>
          <a:bodyPr vert="horz" wrap="square" lIns="90000" tIns="46800" rIns="90000" bIns="46800" anchor="ctr" anchorCtr="0"/>
          <a:lstStyle>
            <a:lvl1pPr lvl="0">
              <a:buClrTx/>
              <a:buSzTx/>
              <a:buFontTx/>
              <a:defRPr/>
            </a:lvl1pPr>
          </a:lstStyle>
          <a:p>
            <a:pPr algn="ctr" eaLnBrk="1" hangingPunct="1"/>
            <a:r>
              <a:rPr lang="zh-CN" altLang="zh-CN" dirty="0">
                <a:solidFill>
                  <a:schemeClr val="tx2"/>
                </a:solidFill>
              </a:rPr>
              <a:t>本</a:t>
            </a:r>
            <a:r>
              <a:rPr lang="zh-CN" altLang="en-US" dirty="0">
                <a:solidFill>
                  <a:schemeClr val="tx2"/>
                </a:solidFill>
              </a:rPr>
              <a:t>中心</a:t>
            </a:r>
            <a:r>
              <a:rPr lang="en-US" altLang="zh-CN" dirty="0">
                <a:solidFill>
                  <a:schemeClr val="tx2"/>
                </a:solidFill>
              </a:rPr>
              <a:t>SUSAR</a:t>
            </a:r>
            <a:r>
              <a:rPr lang="zh-CN" altLang="en-US" dirty="0">
                <a:solidFill>
                  <a:schemeClr val="tx2"/>
                </a:solidFill>
              </a:rPr>
              <a:t>报告的接收流程</a:t>
            </a:r>
            <a:endParaRPr lang="zh-CN" altLang="en-US" dirty="0">
              <a:solidFill>
                <a:schemeClr val="tx2"/>
              </a:solidFill>
            </a:endParaRPr>
          </a:p>
        </p:txBody>
      </p:sp>
      <p:sp>
        <p:nvSpPr>
          <p:cNvPr id="47107"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grpSp>
        <p:nvGrpSpPr>
          <p:cNvPr id="47108" name="组合 3"/>
          <p:cNvGrpSpPr/>
          <p:nvPr/>
        </p:nvGrpSpPr>
        <p:grpSpPr>
          <a:xfrm>
            <a:off x="1039813" y="2624138"/>
            <a:ext cx="1790700" cy="1712912"/>
            <a:chOff x="805542" y="1589315"/>
            <a:chExt cx="2699657" cy="1273628"/>
          </a:xfrm>
        </p:grpSpPr>
        <p:sp>
          <p:nvSpPr>
            <p:cNvPr id="2" name="圆角矩形 1"/>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23" name="TextBox 2"/>
            <p:cNvSpPr txBox="1"/>
            <p:nvPr/>
          </p:nvSpPr>
          <p:spPr>
            <a:xfrm>
              <a:off x="805542" y="2044268"/>
              <a:ext cx="2699657" cy="480407"/>
            </a:xfrm>
            <a:prstGeom prst="rect">
              <a:avLst/>
            </a:prstGeom>
            <a:noFill/>
            <a:ln w="9525">
              <a:noFill/>
            </a:ln>
          </p:spPr>
          <p:txBody>
            <a:bodyPr>
              <a:spAutoFit/>
            </a:bodyPr>
            <a:lstStyle/>
            <a:p>
              <a:pPr algn="ctr" eaLnBrk="0" hangingPunct="0"/>
              <a:r>
                <a:rPr lang="zh-CN" altLang="zh-CN" dirty="0">
                  <a:latin typeface="Arial" panose="020B0604020202020204" pitchFamily="34" charset="0"/>
                  <a:ea typeface="微软雅黑" panose="020B0503020204020204" pitchFamily="34" charset="-122"/>
                </a:rPr>
                <a:t>本中心</a:t>
              </a:r>
              <a:r>
                <a:rPr lang="zh-CN" altLang="en-US" dirty="0">
                  <a:latin typeface="Arial" panose="020B0604020202020204" pitchFamily="34" charset="0"/>
                  <a:ea typeface="微软雅黑" panose="020B0503020204020204" pitchFamily="34" charset="-122"/>
                </a:rPr>
                <a:t>发生</a:t>
              </a:r>
              <a:endParaRPr lang="en-US" altLang="zh-CN" dirty="0">
                <a:latin typeface="Arial" panose="020B0604020202020204" pitchFamily="34" charset="0"/>
                <a:ea typeface="微软雅黑" panose="020B0503020204020204" pitchFamily="34" charset="-122"/>
              </a:endParaRPr>
            </a:p>
            <a:p>
              <a:pPr algn="ctr" eaLnBrk="0" hangingPunct="0"/>
              <a:r>
                <a:rPr lang="en-US" altLang="zh-CN" dirty="0">
                  <a:latin typeface="Arial" panose="020B0604020202020204" pitchFamily="34" charset="0"/>
                  <a:ea typeface="微软雅黑" panose="020B0503020204020204" pitchFamily="34" charset="-122"/>
                </a:rPr>
                <a:t>SUSAR</a:t>
              </a:r>
              <a:endParaRPr lang="en-US" altLang="zh-CN" dirty="0">
                <a:latin typeface="Arial" panose="020B0604020202020204" pitchFamily="34" charset="0"/>
                <a:ea typeface="微软雅黑" panose="020B0503020204020204" pitchFamily="34" charset="-122"/>
              </a:endParaRPr>
            </a:p>
          </p:txBody>
        </p:sp>
      </p:grpSp>
      <p:sp>
        <p:nvSpPr>
          <p:cNvPr id="47110" name="矩形 10"/>
          <p:cNvSpPr/>
          <p:nvPr/>
        </p:nvSpPr>
        <p:spPr>
          <a:xfrm>
            <a:off x="2840355" y="1846580"/>
            <a:ext cx="2584450" cy="1336040"/>
          </a:xfrm>
          <a:prstGeom prst="rect">
            <a:avLst/>
          </a:prstGeom>
          <a:noFill/>
          <a:ln w="9525">
            <a:noFill/>
          </a:ln>
        </p:spPr>
        <p:txBody>
          <a:bodyPr>
            <a:noAutofit/>
          </a:bodyPr>
          <a:lstStyle/>
          <a:p>
            <a:pPr algn="ctr" eaLnBrk="0" hangingPunct="0"/>
            <a:r>
              <a:rPr lang="zh-CN" altLang="zh-CN" sz="1600" dirty="0">
                <a:latin typeface="Arial" panose="020B0604020202020204" pitchFamily="34" charset="0"/>
                <a:ea typeface="微软雅黑" panose="020B0503020204020204" pitchFamily="34" charset="-122"/>
              </a:rPr>
              <a:t>研究者应在获知</a:t>
            </a:r>
            <a:r>
              <a:rPr lang="zh-CN" altLang="en-US" sz="1600" dirty="0">
                <a:latin typeface="Arial" panose="020B0604020202020204" pitchFamily="34" charset="0"/>
                <a:ea typeface="微软雅黑" panose="020B0503020204020204" pitchFamily="34" charset="-122"/>
              </a:rPr>
              <a:t>（</a:t>
            </a:r>
            <a:r>
              <a:rPr lang="en-US" altLang="zh-CN" sz="1600" dirty="0">
                <a:latin typeface="Arial" panose="020B0604020202020204" pitchFamily="34" charset="0"/>
                <a:ea typeface="微软雅黑" panose="020B0503020204020204" pitchFamily="34" charset="-122"/>
              </a:rPr>
              <a:t>SAE</a:t>
            </a:r>
            <a:endParaRPr lang="en-US" altLang="zh-CN" sz="1600" dirty="0">
              <a:latin typeface="Arial" panose="020B0604020202020204" pitchFamily="34" charset="0"/>
              <a:ea typeface="微软雅黑" panose="020B0503020204020204" pitchFamily="34" charset="-122"/>
            </a:endParaRPr>
          </a:p>
          <a:p>
            <a:pPr algn="ctr" eaLnBrk="0" hangingPunct="0"/>
            <a:r>
              <a:rPr lang="zh-CN" altLang="en-US" sz="1600" dirty="0">
                <a:latin typeface="Arial" panose="020B0604020202020204" pitchFamily="34" charset="0"/>
                <a:ea typeface="微软雅黑" panose="020B0503020204020204" pitchFamily="34" charset="-122"/>
              </a:rPr>
              <a:t>获知时间）</a:t>
            </a:r>
            <a:r>
              <a:rPr lang="zh-CN" altLang="zh-CN" sz="1600" dirty="0">
                <a:latin typeface="Arial" panose="020B0604020202020204" pitchFamily="34" charset="0"/>
                <a:ea typeface="微软雅黑" panose="020B0503020204020204" pitchFamily="34" charset="-122"/>
              </a:rPr>
              <a:t>后</a:t>
            </a:r>
            <a:r>
              <a:rPr lang="en-US" altLang="zh-CN" sz="1600" dirty="0">
                <a:solidFill>
                  <a:srgbClr val="FF0000"/>
                </a:solidFill>
                <a:latin typeface="Arial" panose="020B0604020202020204" pitchFamily="34" charset="0"/>
                <a:ea typeface="微软雅黑" panose="020B0503020204020204" pitchFamily="34" charset="-122"/>
              </a:rPr>
              <a:t>15</a:t>
            </a:r>
            <a:r>
              <a:rPr lang="zh-CN" altLang="zh-CN" sz="1600" dirty="0">
                <a:latin typeface="Arial" panose="020B0604020202020204" pitchFamily="34" charset="0"/>
                <a:ea typeface="微软雅黑" panose="020B0503020204020204" pitchFamily="34" charset="-122"/>
              </a:rPr>
              <a:t>天内向</a:t>
            </a:r>
            <a:endParaRPr lang="zh-CN"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机构办报告，其中</a:t>
            </a:r>
            <a:r>
              <a:rPr lang="zh-CN" altLang="zh-CN" sz="1600" dirty="0">
                <a:solidFill>
                  <a:srgbClr val="FF0000"/>
                </a:solidFill>
                <a:latin typeface="Arial" panose="020B0604020202020204" pitchFamily="34" charset="0"/>
                <a:ea typeface="微软雅黑" panose="020B0503020204020204" pitchFamily="34" charset="-122"/>
              </a:rPr>
              <a:t>死亡</a:t>
            </a:r>
            <a:endParaRPr lang="zh-CN" altLang="zh-CN" sz="1600" dirty="0">
              <a:solidFill>
                <a:srgbClr val="FF0000"/>
              </a:solidFill>
              <a:latin typeface="Arial" panose="020B0604020202020204" pitchFamily="34" charset="0"/>
              <a:ea typeface="微软雅黑" panose="020B0503020204020204" pitchFamily="34" charset="-122"/>
            </a:endParaRPr>
          </a:p>
          <a:p>
            <a:pPr algn="ctr" eaLnBrk="0" hangingPunct="0"/>
            <a:r>
              <a:rPr lang="zh-CN" altLang="zh-CN" sz="1600" dirty="0">
                <a:solidFill>
                  <a:srgbClr val="FF0000"/>
                </a:solidFill>
                <a:latin typeface="Arial" panose="020B0604020202020204" pitchFamily="34" charset="0"/>
                <a:ea typeface="微软雅黑" panose="020B0503020204020204" pitchFamily="34" charset="-122"/>
              </a:rPr>
              <a:t>或危及生命事件</a:t>
            </a:r>
            <a:r>
              <a:rPr lang="zh-CN" altLang="zh-CN" sz="1600" dirty="0">
                <a:latin typeface="Arial" panose="020B0604020202020204" pitchFamily="34" charset="0"/>
                <a:ea typeface="微软雅黑" panose="020B0503020204020204" pitchFamily="34" charset="-122"/>
              </a:rPr>
              <a:t>不应超</a:t>
            </a:r>
            <a:endParaRPr lang="zh-CN"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过</a:t>
            </a:r>
            <a:r>
              <a:rPr lang="en-US" altLang="zh-CN" sz="1600" dirty="0">
                <a:solidFill>
                  <a:srgbClr val="FF0000"/>
                </a:solidFill>
                <a:latin typeface="Arial" panose="020B0604020202020204" pitchFamily="34" charset="0"/>
                <a:ea typeface="微软雅黑" panose="020B0503020204020204" pitchFamily="34" charset="-122"/>
              </a:rPr>
              <a:t>7</a:t>
            </a:r>
            <a:r>
              <a:rPr lang="zh-CN" altLang="zh-CN" sz="1600" dirty="0">
                <a:latin typeface="Arial" panose="020B0604020202020204" pitchFamily="34" charset="0"/>
                <a:ea typeface="微软雅黑" panose="020B0503020204020204" pitchFamily="34" charset="-122"/>
              </a:rPr>
              <a:t>天报告。</a:t>
            </a:r>
            <a:endParaRPr lang="zh-CN" altLang="en-US" sz="1600" dirty="0">
              <a:latin typeface="Arial" panose="020B0604020202020204" pitchFamily="34" charset="0"/>
              <a:ea typeface="微软雅黑" panose="020B0503020204020204" pitchFamily="34" charset="-122"/>
            </a:endParaRPr>
          </a:p>
        </p:txBody>
      </p:sp>
      <p:grpSp>
        <p:nvGrpSpPr>
          <p:cNvPr id="47111" name="组合 17"/>
          <p:cNvGrpSpPr/>
          <p:nvPr/>
        </p:nvGrpSpPr>
        <p:grpSpPr>
          <a:xfrm>
            <a:off x="5847080" y="2624138"/>
            <a:ext cx="1790700" cy="1712912"/>
            <a:chOff x="805542" y="1589315"/>
            <a:chExt cx="2699657" cy="1273628"/>
          </a:xfrm>
        </p:grpSpPr>
        <p:sp>
          <p:nvSpPr>
            <p:cNvPr id="19" name="圆角矩形 18"/>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21" name="TextBox 19"/>
            <p:cNvSpPr txBox="1"/>
            <p:nvPr/>
          </p:nvSpPr>
          <p:spPr>
            <a:xfrm>
              <a:off x="805542" y="1764959"/>
              <a:ext cx="2699657" cy="1097752"/>
            </a:xfrm>
            <a:prstGeom prst="rect">
              <a:avLst/>
            </a:prstGeom>
            <a:noFill/>
            <a:ln w="9525">
              <a:noFill/>
            </a:ln>
          </p:spPr>
          <p:txBody>
            <a:bodyPr>
              <a:spAutoFit/>
            </a:bodyPr>
            <a:lstStyle/>
            <a:p>
              <a:pPr algn="ctr" eaLnBrk="0" hangingPunct="0"/>
              <a:r>
                <a:rPr lang="zh-CN" altLang="en-US" dirty="0">
                  <a:sym typeface="+mn-ea"/>
                </a:rPr>
                <a:t>申办方填写</a:t>
              </a:r>
              <a:r>
                <a:rPr lang="en-US" altLang="zh-CN" dirty="0">
                  <a:sym typeface="+mn-ea"/>
                </a:rPr>
                <a:t>SUSAR</a:t>
              </a:r>
              <a:endParaRPr lang="en-US" altLang="zh-CN" dirty="0">
                <a:latin typeface="Arial" panose="020B0604020202020204" pitchFamily="34" charset="0"/>
              </a:endParaRPr>
            </a:p>
            <a:p>
              <a:pPr algn="ctr" eaLnBrk="0" hangingPunct="0"/>
              <a:r>
                <a:rPr lang="zh-CN" altLang="en-US" dirty="0">
                  <a:sym typeface="+mn-ea"/>
                </a:rPr>
                <a:t>信息并上传</a:t>
              </a:r>
              <a:r>
                <a:rPr lang="en-US" altLang="zh-CN" dirty="0">
                  <a:sym typeface="+mn-ea"/>
                </a:rPr>
                <a:t>SUSAR</a:t>
              </a:r>
              <a:r>
                <a:rPr lang="zh-CN" altLang="en-US" dirty="0">
                  <a:sym typeface="+mn-ea"/>
                </a:rPr>
                <a:t>附表</a:t>
              </a:r>
              <a:endParaRPr lang="zh-CN" altLang="en-US" dirty="0">
                <a:latin typeface="Arial" panose="020B0604020202020204" pitchFamily="34" charset="0"/>
              </a:endParaRPr>
            </a:p>
            <a:p>
              <a:pPr algn="ctr" eaLnBrk="0" hangingPunct="0"/>
              <a:endParaRPr lang="en-US" altLang="zh-CN" dirty="0">
                <a:latin typeface="Arial" panose="020B0604020202020204" pitchFamily="34" charset="0"/>
                <a:ea typeface="微软雅黑" panose="020B0503020204020204" pitchFamily="34" charset="-122"/>
              </a:endParaRPr>
            </a:p>
          </p:txBody>
        </p:sp>
      </p:grpSp>
      <p:grpSp>
        <p:nvGrpSpPr>
          <p:cNvPr id="47112" name="组合 21"/>
          <p:cNvGrpSpPr/>
          <p:nvPr/>
        </p:nvGrpSpPr>
        <p:grpSpPr>
          <a:xfrm>
            <a:off x="9365298" y="2622550"/>
            <a:ext cx="1790700" cy="1714500"/>
            <a:chOff x="805540" y="1589315"/>
            <a:chExt cx="2699659" cy="1273628"/>
          </a:xfrm>
        </p:grpSpPr>
        <p:sp>
          <p:nvSpPr>
            <p:cNvPr id="23" name="圆角矩形 22"/>
            <p:cNvSpPr/>
            <p:nvPr/>
          </p:nvSpPr>
          <p:spPr>
            <a:xfrm>
              <a:off x="805540" y="1589315"/>
              <a:ext cx="2699659"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19" name="TextBox 23"/>
            <p:cNvSpPr txBox="1"/>
            <p:nvPr/>
          </p:nvSpPr>
          <p:spPr>
            <a:xfrm>
              <a:off x="805540" y="1989267"/>
              <a:ext cx="2699657" cy="479261"/>
            </a:xfrm>
            <a:prstGeom prst="rect">
              <a:avLst/>
            </a:prstGeom>
            <a:noFill/>
            <a:ln w="9525">
              <a:noFill/>
            </a:ln>
          </p:spPr>
          <p:txBody>
            <a:bodyPr>
              <a:spAutoFit/>
            </a:bodyPr>
            <a:lstStyle/>
            <a:p>
              <a:pPr algn="ctr" eaLnBrk="0" hangingPunct="0"/>
              <a:r>
                <a:rPr lang="zh-CN" altLang="en-US" dirty="0">
                  <a:latin typeface="Arial" panose="020B0604020202020204" pitchFamily="34" charset="0"/>
                </a:rPr>
                <a:t>通过</a:t>
              </a:r>
              <a:r>
                <a:rPr lang="en-US" altLang="zh-CN" dirty="0">
                  <a:latin typeface="Arial" panose="020B0604020202020204" pitchFamily="34" charset="0"/>
                </a:rPr>
                <a:t>PI</a:t>
              </a:r>
              <a:r>
                <a:rPr lang="zh-CN" altLang="en-US" dirty="0">
                  <a:latin typeface="Arial" panose="020B0604020202020204" pitchFamily="34" charset="0"/>
                </a:rPr>
                <a:t>及机构办审核即完成接收</a:t>
              </a:r>
              <a:endParaRPr lang="zh-CN" altLang="en-US" dirty="0">
                <a:latin typeface="Arial" panose="020B0604020202020204" pitchFamily="34" charset="0"/>
              </a:endParaRPr>
            </a:p>
          </p:txBody>
        </p:sp>
      </p:grpSp>
      <p:sp>
        <p:nvSpPr>
          <p:cNvPr id="47113" name="矩形 12"/>
          <p:cNvSpPr/>
          <p:nvPr/>
        </p:nvSpPr>
        <p:spPr>
          <a:xfrm>
            <a:off x="3073559" y="3823018"/>
            <a:ext cx="2101215" cy="583565"/>
          </a:xfrm>
          <a:prstGeom prst="rect">
            <a:avLst/>
          </a:prstGeom>
          <a:noFill/>
          <a:ln w="9525">
            <a:noFill/>
          </a:ln>
        </p:spPr>
        <p:txBody>
          <a:bodyPr wrap="none">
            <a:spAutoFit/>
          </a:bodyPr>
          <a:lstStyle/>
          <a:p>
            <a:pPr algn="ctr" eaLnBrk="0" hangingPunct="0"/>
            <a:r>
              <a:rPr lang="zh-CN" altLang="zh-CN" sz="1600" dirty="0">
                <a:latin typeface="Arial" panose="020B0604020202020204" pitchFamily="34" charset="0"/>
                <a:ea typeface="微软雅黑" panose="020B0503020204020204" pitchFamily="34" charset="-122"/>
              </a:rPr>
              <a:t>需提交</a:t>
            </a:r>
            <a:r>
              <a:rPr lang="en-US" altLang="zh-CN" sz="1600" dirty="0">
                <a:latin typeface="Arial" panose="020B0604020202020204" pitchFamily="34" charset="0"/>
                <a:ea typeface="微软雅黑" panose="020B0503020204020204" pitchFamily="34" charset="-122"/>
              </a:rPr>
              <a:t>SUSAR</a:t>
            </a:r>
            <a:r>
              <a:rPr lang="zh-CN" altLang="zh-CN" sz="1600" dirty="0">
                <a:latin typeface="Arial" panose="020B0604020202020204" pitchFamily="34" charset="0"/>
                <a:ea typeface="微软雅黑" panose="020B0503020204020204" pitchFamily="34" charset="-122"/>
              </a:rPr>
              <a:t>报告表</a:t>
            </a:r>
            <a:endParaRPr lang="zh-CN" altLang="zh-CN" sz="1600" dirty="0">
              <a:latin typeface="Arial" panose="020B0604020202020204" pitchFamily="34" charset="0"/>
              <a:ea typeface="微软雅黑" panose="020B0503020204020204" pitchFamily="34" charset="-122"/>
            </a:endParaRPr>
          </a:p>
          <a:p>
            <a:pPr algn="ctr" eaLnBrk="0" hangingPunct="0"/>
            <a:r>
              <a:rPr lang="zh-CN" altLang="zh-CN" sz="1600" dirty="0">
                <a:solidFill>
                  <a:srgbClr val="FF0000"/>
                </a:solidFill>
                <a:latin typeface="Arial" panose="020B0604020202020204" pitchFamily="34" charset="0"/>
                <a:ea typeface="微软雅黑" panose="020B0503020204020204" pitchFamily="34" charset="-122"/>
              </a:rPr>
              <a:t>中文</a:t>
            </a:r>
            <a:r>
              <a:rPr lang="zh-CN" altLang="zh-CN" sz="1600" dirty="0">
                <a:latin typeface="Arial" panose="020B0604020202020204" pitchFamily="34" charset="0"/>
                <a:ea typeface="微软雅黑" panose="020B0503020204020204" pitchFamily="34" charset="-122"/>
              </a:rPr>
              <a:t>全文</a:t>
            </a:r>
            <a:endParaRPr lang="zh-CN" altLang="en-US" sz="1600" dirty="0">
              <a:latin typeface="Arial" panose="020B0604020202020204" pitchFamily="34" charset="0"/>
              <a:ea typeface="微软雅黑" panose="020B0503020204020204" pitchFamily="34" charset="-122"/>
            </a:endParaRPr>
          </a:p>
        </p:txBody>
      </p:sp>
      <p:grpSp>
        <p:nvGrpSpPr>
          <p:cNvPr id="47114" name="组合 24"/>
          <p:cNvGrpSpPr/>
          <p:nvPr/>
        </p:nvGrpSpPr>
        <p:grpSpPr>
          <a:xfrm>
            <a:off x="2988310" y="3161665"/>
            <a:ext cx="2599690" cy="626745"/>
            <a:chOff x="5878303" y="3160065"/>
            <a:chExt cx="3265714" cy="646330"/>
          </a:xfrm>
        </p:grpSpPr>
        <p:sp>
          <p:nvSpPr>
            <p:cNvPr id="21" name="右箭头 20"/>
            <p:cNvSpPr/>
            <p:nvPr/>
          </p:nvSpPr>
          <p:spPr>
            <a:xfrm>
              <a:off x="5878303" y="3160065"/>
              <a:ext cx="3265714" cy="646330"/>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17" name="TextBox 13"/>
            <p:cNvSpPr txBox="1"/>
            <p:nvPr/>
          </p:nvSpPr>
          <p:spPr>
            <a:xfrm>
              <a:off x="6508868" y="3309217"/>
              <a:ext cx="2005545" cy="347722"/>
            </a:xfrm>
            <a:prstGeom prst="rect">
              <a:avLst/>
            </a:prstGeom>
            <a:noFill/>
            <a:ln w="9525">
              <a:noFill/>
            </a:ln>
          </p:spPr>
          <p:txBody>
            <a:bodyPr wrap="square">
              <a:spAutoFit/>
            </a:bodyPr>
            <a:lstStyle/>
            <a:p>
              <a:pPr eaLnBrk="0" hangingPunct="0"/>
              <a:r>
                <a:rPr lang="en-US" altLang="zh-CN" sz="1600" b="1" dirty="0">
                  <a:solidFill>
                    <a:srgbClr val="FF0000"/>
                  </a:solidFill>
                  <a:latin typeface="Arial" panose="020B0604020202020204" pitchFamily="34" charset="0"/>
                  <a:ea typeface="微软雅黑" panose="020B0503020204020204" pitchFamily="34" charset="-122"/>
                </a:rPr>
                <a:t>     CTMS</a:t>
              </a:r>
              <a:endParaRPr lang="en-US" altLang="zh-CN" sz="1600" b="1" dirty="0">
                <a:solidFill>
                  <a:srgbClr val="FF0000"/>
                </a:solidFill>
                <a:latin typeface="Arial" panose="020B0604020202020204" pitchFamily="34" charset="0"/>
                <a:ea typeface="微软雅黑" panose="020B0503020204020204" pitchFamily="34" charset="-122"/>
              </a:endParaRPr>
            </a:p>
          </p:txBody>
        </p:sp>
      </p:grpSp>
      <p:sp>
        <p:nvSpPr>
          <p:cNvPr id="29" name="矩形 28"/>
          <p:cNvSpPr/>
          <p:nvPr/>
        </p:nvSpPr>
        <p:spPr>
          <a:xfrm>
            <a:off x="9271000" y="4533900"/>
            <a:ext cx="2082800" cy="368300"/>
          </a:xfrm>
          <a:prstGeom prst="rect">
            <a:avLst/>
          </a:prstGeom>
          <a:solidFill>
            <a:schemeClr val="accent4">
              <a:lumMod val="20000"/>
              <a:lumOff val="80000"/>
            </a:schemeClr>
          </a:solidFill>
          <a:ln>
            <a:solidFill>
              <a:schemeClr val="tx2">
                <a:lumMod val="60000"/>
                <a:lumOff val="40000"/>
              </a:schemeClr>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1800" dirty="0">
                <a:sym typeface="+mn-ea"/>
              </a:rPr>
              <a:t>可打印接收回执</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24"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grpSp>
        <p:nvGrpSpPr>
          <p:cNvPr id="3" name="组合 24"/>
          <p:cNvGrpSpPr/>
          <p:nvPr/>
        </p:nvGrpSpPr>
        <p:grpSpPr>
          <a:xfrm>
            <a:off x="7912100" y="3161030"/>
            <a:ext cx="1274445" cy="627380"/>
            <a:chOff x="5878303" y="3160065"/>
            <a:chExt cx="3265714" cy="646330"/>
          </a:xfrm>
        </p:grpSpPr>
        <p:sp>
          <p:nvSpPr>
            <p:cNvPr id="4" name="右箭头 3"/>
            <p:cNvSpPr/>
            <p:nvPr/>
          </p:nvSpPr>
          <p:spPr>
            <a:xfrm>
              <a:off x="5878303" y="3160065"/>
              <a:ext cx="3265714" cy="646330"/>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TextBox 13"/>
            <p:cNvSpPr txBox="1"/>
            <p:nvPr/>
          </p:nvSpPr>
          <p:spPr>
            <a:xfrm>
              <a:off x="6386728" y="3309872"/>
              <a:ext cx="2005545" cy="347722"/>
            </a:xfrm>
            <a:prstGeom prst="rect">
              <a:avLst/>
            </a:prstGeom>
            <a:noFill/>
            <a:ln w="9525">
              <a:noFill/>
            </a:ln>
          </p:spPr>
          <p:txBody>
            <a:bodyPr wrap="square">
              <a:spAutoFit/>
            </a:bodyPr>
            <a:p>
              <a:pPr eaLnBrk="0" hangingPunct="0"/>
              <a:endParaRPr lang="en-US" altLang="zh-CN" sz="1600" b="1" dirty="0">
                <a:latin typeface="Arial" panose="020B0604020202020204" pitchFamily="34" charset="0"/>
                <a:ea typeface="微软雅黑" panose="020B0503020204020204" pitchFamily="34" charset="-122"/>
              </a:endParaRPr>
            </a:p>
          </p:txBody>
        </p:sp>
      </p:gr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3"/>
          <p:cNvSpPr>
            <a:spLocks noGrp="1"/>
          </p:cNvSpPr>
          <p:nvPr>
            <p:ph type="ctrTitle" idx="4294967295"/>
            <p:custDataLst>
              <p:tags r:id="rId1"/>
            </p:custDataLst>
          </p:nvPr>
        </p:nvSpPr>
        <p:spPr>
          <a:xfrm>
            <a:off x="652463" y="730250"/>
            <a:ext cx="10864850" cy="1200150"/>
          </a:xfrm>
        </p:spPr>
        <p:txBody>
          <a:bodyPr vert="horz" wrap="square" lIns="90000" tIns="46800" rIns="90000" bIns="46800" anchor="ctr" anchorCtr="0"/>
          <a:lstStyle>
            <a:lvl1pPr lvl="0">
              <a:buClrTx/>
              <a:buSzTx/>
              <a:buFontTx/>
              <a:defRPr/>
            </a:lvl1pPr>
          </a:lstStyle>
          <a:p>
            <a:pPr lvl="0" algn="ctr" eaLnBrk="1" hangingPunct="1"/>
            <a:r>
              <a:rPr lang="en-US" altLang="zh-CN" dirty="0">
                <a:solidFill>
                  <a:schemeClr val="tx2"/>
                </a:solidFill>
              </a:rPr>
              <a:t>DSUR</a:t>
            </a:r>
            <a:r>
              <a:rPr lang="zh-CN" altLang="en-US" dirty="0">
                <a:solidFill>
                  <a:schemeClr val="tx2"/>
                </a:solidFill>
              </a:rPr>
              <a:t>、</a:t>
            </a:r>
            <a:r>
              <a:rPr lang="zh-CN" altLang="zh-CN" dirty="0">
                <a:solidFill>
                  <a:schemeClr val="tx2"/>
                </a:solidFill>
              </a:rPr>
              <a:t>其他中心</a:t>
            </a:r>
            <a:r>
              <a:rPr lang="en-US" altLang="zh-CN" dirty="0">
                <a:solidFill>
                  <a:schemeClr val="tx2"/>
                </a:solidFill>
              </a:rPr>
              <a:t>SUSAR</a:t>
            </a:r>
            <a:r>
              <a:rPr lang="zh-CN" altLang="en-US" dirty="0">
                <a:solidFill>
                  <a:schemeClr val="tx2"/>
                </a:solidFill>
              </a:rPr>
              <a:t>报告的接收流程</a:t>
            </a:r>
            <a:endParaRPr lang="zh-CN" altLang="en-US" dirty="0">
              <a:solidFill>
                <a:schemeClr val="tx2"/>
              </a:solidFill>
            </a:endParaRPr>
          </a:p>
        </p:txBody>
      </p:sp>
      <p:sp>
        <p:nvSpPr>
          <p:cNvPr id="48131"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grpSp>
        <p:nvGrpSpPr>
          <p:cNvPr id="48132" name="组合 3"/>
          <p:cNvGrpSpPr/>
          <p:nvPr/>
        </p:nvGrpSpPr>
        <p:grpSpPr>
          <a:xfrm>
            <a:off x="1040130" y="2508885"/>
            <a:ext cx="1593215" cy="1544320"/>
            <a:chOff x="805542" y="1589315"/>
            <a:chExt cx="2699657" cy="1273628"/>
          </a:xfrm>
        </p:grpSpPr>
        <p:sp>
          <p:nvSpPr>
            <p:cNvPr id="2" name="圆角矩形 1"/>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8146" name="TextBox 2"/>
            <p:cNvSpPr txBox="1"/>
            <p:nvPr/>
          </p:nvSpPr>
          <p:spPr>
            <a:xfrm>
              <a:off x="805542" y="1922470"/>
              <a:ext cx="2699657" cy="532075"/>
            </a:xfrm>
            <a:prstGeom prst="rect">
              <a:avLst/>
            </a:prstGeom>
            <a:noFill/>
            <a:ln w="9525">
              <a:noFill/>
            </a:ln>
          </p:spPr>
          <p:txBody>
            <a:bodyPr>
              <a:spAutoFit/>
            </a:bodyPr>
            <a:lstStyle/>
            <a:p>
              <a:pPr algn="ctr" eaLnBrk="0" hangingPunct="0"/>
              <a:r>
                <a:rPr lang="zh-CN" altLang="zh-CN" dirty="0">
                  <a:latin typeface="Arial" panose="020B0604020202020204" pitchFamily="34" charset="0"/>
                  <a:ea typeface="微软雅黑" panose="020B0503020204020204" pitchFamily="34" charset="-122"/>
                </a:rPr>
                <a:t>其他中心的</a:t>
              </a:r>
              <a:r>
                <a:rPr lang="en-US" altLang="zh-CN" dirty="0">
                  <a:latin typeface="Arial" panose="020B0604020202020204" pitchFamily="34" charset="0"/>
                  <a:ea typeface="微软雅黑" panose="020B0503020204020204" pitchFamily="34" charset="-122"/>
                </a:rPr>
                <a:t>SUSAR</a:t>
              </a:r>
              <a:endParaRPr lang="en-US" altLang="zh-CN" dirty="0">
                <a:latin typeface="Arial" panose="020B0604020202020204" pitchFamily="34" charset="0"/>
                <a:ea typeface="微软雅黑" panose="020B0503020204020204" pitchFamily="34" charset="-122"/>
              </a:endParaRPr>
            </a:p>
          </p:txBody>
        </p:sp>
      </p:grpSp>
      <p:sp>
        <p:nvSpPr>
          <p:cNvPr id="48134" name="矩形 10"/>
          <p:cNvSpPr/>
          <p:nvPr/>
        </p:nvSpPr>
        <p:spPr>
          <a:xfrm>
            <a:off x="7116445" y="3502660"/>
            <a:ext cx="1533525" cy="337185"/>
          </a:xfrm>
          <a:prstGeom prst="rect">
            <a:avLst/>
          </a:prstGeom>
          <a:noFill/>
          <a:ln w="9525">
            <a:noFill/>
          </a:ln>
        </p:spPr>
        <p:txBody>
          <a:bodyPr wrap="square">
            <a:spAutoFit/>
          </a:bodyPr>
          <a:lstStyle/>
          <a:p>
            <a:pPr eaLnBrk="0" hangingPunct="0"/>
            <a:r>
              <a:rPr lang="zh-CN" altLang="zh-CN" sz="1600" dirty="0">
                <a:latin typeface="Arial" panose="020B0604020202020204" pitchFamily="34" charset="0"/>
                <a:ea typeface="微软雅黑" panose="020B0503020204020204" pitchFamily="34" charset="-122"/>
              </a:rPr>
              <a:t>定期或每季度</a:t>
            </a:r>
            <a:endParaRPr lang="zh-CN" altLang="en-US" sz="1600" dirty="0">
              <a:latin typeface="Arial" panose="020B0604020202020204" pitchFamily="34" charset="0"/>
              <a:ea typeface="微软雅黑" panose="020B0503020204020204" pitchFamily="34" charset="-122"/>
            </a:endParaRPr>
          </a:p>
        </p:txBody>
      </p:sp>
      <p:grpSp>
        <p:nvGrpSpPr>
          <p:cNvPr id="48135" name="组合 17"/>
          <p:cNvGrpSpPr/>
          <p:nvPr/>
        </p:nvGrpSpPr>
        <p:grpSpPr>
          <a:xfrm>
            <a:off x="4676232" y="2508569"/>
            <a:ext cx="1790925" cy="1717931"/>
            <a:chOff x="666886" y="1503384"/>
            <a:chExt cx="2699657" cy="1277360"/>
          </a:xfrm>
        </p:grpSpPr>
        <p:sp>
          <p:nvSpPr>
            <p:cNvPr id="19" name="圆角矩形 18"/>
            <p:cNvSpPr/>
            <p:nvPr/>
          </p:nvSpPr>
          <p:spPr>
            <a:xfrm>
              <a:off x="805542" y="1503384"/>
              <a:ext cx="2422685" cy="1148272"/>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8144" name="TextBox 19"/>
            <p:cNvSpPr txBox="1"/>
            <p:nvPr/>
          </p:nvSpPr>
          <p:spPr>
            <a:xfrm>
              <a:off x="666886" y="1682992"/>
              <a:ext cx="2699657" cy="1097752"/>
            </a:xfrm>
            <a:prstGeom prst="rect">
              <a:avLst/>
            </a:prstGeom>
            <a:noFill/>
            <a:ln w="9525">
              <a:noFill/>
            </a:ln>
          </p:spPr>
          <p:txBody>
            <a:bodyPr>
              <a:spAutoFit/>
            </a:bodyPr>
            <a:lstStyle/>
            <a:p>
              <a:pPr algn="ctr" eaLnBrk="0" hangingPunct="0"/>
              <a:r>
                <a:rPr lang="zh-CN" altLang="en-US" dirty="0">
                  <a:sym typeface="+mn-ea"/>
                </a:rPr>
                <a:t>申办方填写</a:t>
              </a:r>
              <a:r>
                <a:rPr lang="en-US" altLang="zh-CN" dirty="0">
                  <a:sym typeface="+mn-ea"/>
                </a:rPr>
                <a:t>SUSAR</a:t>
              </a:r>
              <a:endParaRPr lang="en-US" altLang="zh-CN" dirty="0">
                <a:latin typeface="Arial" panose="020B0604020202020204" pitchFamily="34" charset="0"/>
              </a:endParaRPr>
            </a:p>
            <a:p>
              <a:pPr algn="ctr" eaLnBrk="0" hangingPunct="0"/>
              <a:r>
                <a:rPr lang="zh-CN" altLang="en-US" dirty="0">
                  <a:sym typeface="+mn-ea"/>
                </a:rPr>
                <a:t>信息并上传附表</a:t>
              </a:r>
              <a:endParaRPr lang="zh-CN" altLang="en-US" dirty="0">
                <a:latin typeface="Arial" panose="020B0604020202020204" pitchFamily="34" charset="0"/>
              </a:endParaRPr>
            </a:p>
            <a:p>
              <a:pPr algn="ctr" eaLnBrk="0" hangingPunct="0"/>
              <a:endParaRPr lang="en-US" altLang="zh-CN" dirty="0">
                <a:latin typeface="Arial" panose="020B0604020202020204" pitchFamily="34" charset="0"/>
                <a:ea typeface="微软雅黑" panose="020B0503020204020204" pitchFamily="34" charset="-122"/>
              </a:endParaRPr>
            </a:p>
            <a:p>
              <a:pPr algn="ctr" eaLnBrk="0" hangingPunct="0"/>
              <a:endParaRPr lang="en-US" altLang="zh-CN" dirty="0">
                <a:latin typeface="Arial" panose="020B0604020202020204" pitchFamily="34" charset="0"/>
                <a:ea typeface="微软雅黑" panose="020B0503020204020204" pitchFamily="34" charset="-122"/>
              </a:endParaRPr>
            </a:p>
          </p:txBody>
        </p:sp>
      </p:grpSp>
      <p:sp>
        <p:nvSpPr>
          <p:cNvPr id="48137" name="矩形 12"/>
          <p:cNvSpPr/>
          <p:nvPr/>
        </p:nvSpPr>
        <p:spPr>
          <a:xfrm>
            <a:off x="6767195" y="1930400"/>
            <a:ext cx="2231390" cy="1104265"/>
          </a:xfrm>
          <a:prstGeom prst="rect">
            <a:avLst/>
          </a:prstGeom>
          <a:noFill/>
          <a:ln w="9525">
            <a:noFill/>
          </a:ln>
        </p:spPr>
        <p:txBody>
          <a:bodyPr>
            <a:noAutofit/>
          </a:bodyPr>
          <a:lstStyle/>
          <a:p>
            <a:pPr algn="ctr" eaLnBrk="0" hangingPunct="0"/>
            <a:r>
              <a:rPr lang="zh-CN" altLang="zh-CN" sz="1600" dirty="0">
                <a:latin typeface="Arial" panose="020B0604020202020204" pitchFamily="34" charset="0"/>
                <a:ea typeface="微软雅黑" panose="020B0503020204020204" pitchFamily="34" charset="-122"/>
              </a:rPr>
              <a:t>可批量导入其他中心</a:t>
            </a:r>
            <a:endParaRPr lang="zh-CN"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的</a:t>
            </a:r>
            <a:r>
              <a:rPr lang="en-US" altLang="zh-CN" sz="1600" dirty="0">
                <a:latin typeface="Arial" panose="020B0604020202020204" pitchFamily="34" charset="0"/>
                <a:ea typeface="微软雅黑" panose="020B0503020204020204" pitchFamily="34" charset="-122"/>
              </a:rPr>
              <a:t>SUSAR</a:t>
            </a:r>
            <a:r>
              <a:rPr lang="zh-CN" altLang="en-US" sz="1600" dirty="0">
                <a:latin typeface="Arial" panose="020B0604020202020204" pitchFamily="34" charset="0"/>
                <a:ea typeface="微软雅黑" panose="020B0503020204020204" pitchFamily="34" charset="-122"/>
              </a:rPr>
              <a:t>信息</a:t>
            </a:r>
            <a:r>
              <a:rPr lang="zh-CN" altLang="zh-CN" sz="1600" dirty="0">
                <a:latin typeface="Arial" panose="020B0604020202020204" pitchFamily="34" charset="0"/>
                <a:ea typeface="微软雅黑" panose="020B0503020204020204" pitchFamily="34" charset="-122"/>
              </a:rPr>
              <a:t>，同时</a:t>
            </a:r>
            <a:endParaRPr lang="zh-CN"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上传本期提交</a:t>
            </a:r>
            <a:r>
              <a:rPr lang="en-US" altLang="zh-CN" sz="1600" dirty="0">
                <a:latin typeface="Arial" panose="020B0604020202020204" pitchFamily="34" charset="0"/>
                <a:ea typeface="微软雅黑" panose="020B0503020204020204" pitchFamily="34" charset="-122"/>
              </a:rPr>
              <a:t>SUSAR</a:t>
            </a:r>
            <a:endParaRPr lang="en-US"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的</a:t>
            </a:r>
            <a:r>
              <a:rPr lang="zh-CN" altLang="zh-CN" sz="1600" dirty="0">
                <a:solidFill>
                  <a:srgbClr val="FF0000"/>
                </a:solidFill>
                <a:latin typeface="Arial" panose="020B0604020202020204" pitchFamily="34" charset="0"/>
                <a:ea typeface="微软雅黑" panose="020B0503020204020204" pitchFamily="34" charset="-122"/>
              </a:rPr>
              <a:t>中文清单</a:t>
            </a:r>
            <a:r>
              <a:rPr lang="zh-CN" altLang="zh-CN" sz="1600" dirty="0">
                <a:latin typeface="Arial" panose="020B0604020202020204" pitchFamily="34" charset="0"/>
                <a:ea typeface="微软雅黑" panose="020B0503020204020204" pitchFamily="34" charset="-122"/>
              </a:rPr>
              <a:t>。</a:t>
            </a:r>
            <a:endParaRPr lang="zh-CN" altLang="en-US" sz="1600" dirty="0">
              <a:latin typeface="Arial" panose="020B0604020202020204" pitchFamily="34" charset="0"/>
              <a:ea typeface="微软雅黑" panose="020B0503020204020204" pitchFamily="34" charset="-122"/>
            </a:endParaRPr>
          </a:p>
        </p:txBody>
      </p:sp>
      <p:sp>
        <p:nvSpPr>
          <p:cNvPr id="28" name="右箭头 27"/>
          <p:cNvSpPr/>
          <p:nvPr/>
        </p:nvSpPr>
        <p:spPr>
          <a:xfrm>
            <a:off x="6572885" y="3034665"/>
            <a:ext cx="2742565" cy="467995"/>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1"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grpSp>
        <p:nvGrpSpPr>
          <p:cNvPr id="47114" name="组合 24"/>
          <p:cNvGrpSpPr/>
          <p:nvPr/>
        </p:nvGrpSpPr>
        <p:grpSpPr>
          <a:xfrm>
            <a:off x="2830830" y="2998470"/>
            <a:ext cx="1739900" cy="560070"/>
            <a:chOff x="5878303" y="3160065"/>
            <a:chExt cx="3265714" cy="646330"/>
          </a:xfrm>
        </p:grpSpPr>
        <p:sp>
          <p:nvSpPr>
            <p:cNvPr id="3" name="右箭头 2"/>
            <p:cNvSpPr/>
            <p:nvPr/>
          </p:nvSpPr>
          <p:spPr>
            <a:xfrm>
              <a:off x="5878303" y="3160065"/>
              <a:ext cx="3265714" cy="646330"/>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17" name="TextBox 13"/>
            <p:cNvSpPr txBox="1"/>
            <p:nvPr/>
          </p:nvSpPr>
          <p:spPr>
            <a:xfrm>
              <a:off x="6117936" y="3309217"/>
              <a:ext cx="2005545" cy="389117"/>
            </a:xfrm>
            <a:prstGeom prst="rect">
              <a:avLst/>
            </a:prstGeom>
            <a:noFill/>
            <a:ln w="9525">
              <a:noFill/>
            </a:ln>
          </p:spPr>
          <p:txBody>
            <a:bodyPr wrap="square">
              <a:spAutoFit/>
            </a:bodyPr>
            <a:p>
              <a:pPr eaLnBrk="0" hangingPunct="0"/>
              <a:r>
                <a:rPr lang="en-US" altLang="zh-CN" sz="1600" b="1" dirty="0">
                  <a:solidFill>
                    <a:srgbClr val="FF0000"/>
                  </a:solidFill>
                  <a:latin typeface="Arial" panose="020B0604020202020204" pitchFamily="34" charset="0"/>
                  <a:ea typeface="微软雅黑" panose="020B0503020204020204" pitchFamily="34" charset="-122"/>
                </a:rPr>
                <a:t>     CTMS</a:t>
              </a:r>
              <a:endParaRPr lang="en-US" altLang="zh-CN" sz="1600" b="1" dirty="0">
                <a:solidFill>
                  <a:srgbClr val="FF0000"/>
                </a:solidFill>
                <a:latin typeface="Arial" panose="020B0604020202020204" pitchFamily="34" charset="0"/>
                <a:ea typeface="微软雅黑" panose="020B0503020204020204" pitchFamily="34" charset="-122"/>
              </a:endParaRPr>
            </a:p>
          </p:txBody>
        </p:sp>
      </p:grpSp>
      <p:grpSp>
        <p:nvGrpSpPr>
          <p:cNvPr id="47112" name="组合 21"/>
          <p:cNvGrpSpPr/>
          <p:nvPr/>
        </p:nvGrpSpPr>
        <p:grpSpPr>
          <a:xfrm>
            <a:off x="9578975" y="2463165"/>
            <a:ext cx="1593215" cy="1590040"/>
            <a:chOff x="805540" y="1589315"/>
            <a:chExt cx="2699659" cy="1273628"/>
          </a:xfrm>
        </p:grpSpPr>
        <p:sp>
          <p:nvSpPr>
            <p:cNvPr id="8" name="圆角矩形 7"/>
            <p:cNvSpPr/>
            <p:nvPr/>
          </p:nvSpPr>
          <p:spPr>
            <a:xfrm>
              <a:off x="805540" y="1589315"/>
              <a:ext cx="2699659"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7119" name="TextBox 23"/>
            <p:cNvSpPr txBox="1"/>
            <p:nvPr/>
          </p:nvSpPr>
          <p:spPr>
            <a:xfrm>
              <a:off x="805540" y="1888048"/>
              <a:ext cx="2699657" cy="738541"/>
            </a:xfrm>
            <a:prstGeom prst="rect">
              <a:avLst/>
            </a:prstGeom>
            <a:noFill/>
            <a:ln w="9525">
              <a:noFill/>
            </a:ln>
          </p:spPr>
          <p:txBody>
            <a:bodyPr>
              <a:spAutoFit/>
            </a:bodyPr>
            <a:p>
              <a:pPr algn="ctr" eaLnBrk="0" hangingPunct="0"/>
              <a:r>
                <a:rPr lang="zh-CN" altLang="en-US" dirty="0">
                  <a:latin typeface="Arial" panose="020B0604020202020204" pitchFamily="34" charset="0"/>
                </a:rPr>
                <a:t>通过</a:t>
              </a:r>
              <a:r>
                <a:rPr lang="en-US" altLang="zh-CN" dirty="0">
                  <a:latin typeface="Arial" panose="020B0604020202020204" pitchFamily="34" charset="0"/>
                </a:rPr>
                <a:t>PI</a:t>
              </a:r>
              <a:r>
                <a:rPr lang="zh-CN" altLang="en-US" dirty="0">
                  <a:latin typeface="Arial" panose="020B0604020202020204" pitchFamily="34" charset="0"/>
                </a:rPr>
                <a:t>及机构办审核即完成接收</a:t>
              </a:r>
              <a:endParaRPr lang="zh-CN" altLang="en-US" dirty="0">
                <a:latin typeface="Arial" panose="020B0604020202020204" pitchFamily="34" charset="0"/>
              </a:endParaRPr>
            </a:p>
          </p:txBody>
        </p:sp>
      </p:grpSp>
      <p:sp>
        <p:nvSpPr>
          <p:cNvPr id="29" name="矩形 28"/>
          <p:cNvSpPr/>
          <p:nvPr/>
        </p:nvSpPr>
        <p:spPr>
          <a:xfrm>
            <a:off x="9434830" y="5988050"/>
            <a:ext cx="2082800" cy="368300"/>
          </a:xfrm>
          <a:prstGeom prst="rect">
            <a:avLst/>
          </a:prstGeom>
          <a:solidFill>
            <a:schemeClr val="accent4">
              <a:lumMod val="20000"/>
              <a:lumOff val="80000"/>
            </a:schemeClr>
          </a:solidFill>
          <a:ln>
            <a:solidFill>
              <a:schemeClr val="tx2">
                <a:lumMod val="60000"/>
                <a:lumOff val="40000"/>
              </a:schemeClr>
            </a:solidFill>
          </a:ln>
        </p:spPr>
        <p:txBody>
          <a:bodyPr wrap="square">
            <a:spAutoFit/>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1800" dirty="0">
                <a:sym typeface="+mn-ea"/>
              </a:rPr>
              <a:t>可打印接收回执</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9" name="组合 3"/>
          <p:cNvGrpSpPr/>
          <p:nvPr/>
        </p:nvGrpSpPr>
        <p:grpSpPr>
          <a:xfrm>
            <a:off x="1040130" y="4353560"/>
            <a:ext cx="1593215" cy="1544320"/>
            <a:chOff x="805542" y="1589315"/>
            <a:chExt cx="2699657" cy="1273628"/>
          </a:xfrm>
        </p:grpSpPr>
        <p:sp>
          <p:nvSpPr>
            <p:cNvPr id="10" name="圆角矩形 9"/>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1" name="TextBox 2"/>
            <p:cNvSpPr txBox="1"/>
            <p:nvPr/>
          </p:nvSpPr>
          <p:spPr>
            <a:xfrm>
              <a:off x="805542" y="2074342"/>
              <a:ext cx="2699657" cy="303744"/>
            </a:xfrm>
            <a:prstGeom prst="rect">
              <a:avLst/>
            </a:prstGeom>
            <a:noFill/>
            <a:ln w="9525">
              <a:noFill/>
            </a:ln>
          </p:spPr>
          <p:txBody>
            <a:bodyPr>
              <a:spAutoFit/>
            </a:bodyPr>
            <a:p>
              <a:pPr algn="ctr" eaLnBrk="0" hangingPunct="0"/>
              <a:r>
                <a:rPr lang="en-US" altLang="zh-CN" dirty="0">
                  <a:latin typeface="Arial" panose="020B0604020202020204" pitchFamily="34" charset="0"/>
                  <a:ea typeface="微软雅黑" panose="020B0503020204020204" pitchFamily="34" charset="-122"/>
                </a:rPr>
                <a:t>DSUR</a:t>
              </a:r>
              <a:endParaRPr lang="en-US" altLang="zh-CN" dirty="0">
                <a:latin typeface="Arial" panose="020B0604020202020204" pitchFamily="34" charset="0"/>
                <a:ea typeface="微软雅黑" panose="020B0503020204020204" pitchFamily="34" charset="-122"/>
              </a:endParaRPr>
            </a:p>
          </p:txBody>
        </p:sp>
      </p:grpSp>
      <p:sp>
        <p:nvSpPr>
          <p:cNvPr id="12" name="矩形 10"/>
          <p:cNvSpPr/>
          <p:nvPr/>
        </p:nvSpPr>
        <p:spPr>
          <a:xfrm>
            <a:off x="7579360" y="5347335"/>
            <a:ext cx="1533525" cy="337185"/>
          </a:xfrm>
          <a:prstGeom prst="rect">
            <a:avLst/>
          </a:prstGeom>
          <a:noFill/>
          <a:ln w="9525">
            <a:noFill/>
          </a:ln>
        </p:spPr>
        <p:txBody>
          <a:bodyPr wrap="square">
            <a:spAutoFit/>
          </a:bodyPr>
          <a:p>
            <a:pPr eaLnBrk="0" hangingPunct="0"/>
            <a:r>
              <a:rPr lang="zh-CN" altLang="zh-CN" sz="1600" dirty="0">
                <a:latin typeface="Arial" panose="020B0604020202020204" pitchFamily="34" charset="0"/>
                <a:ea typeface="微软雅黑" panose="020B0503020204020204" pitchFamily="34" charset="-122"/>
              </a:rPr>
              <a:t>年度</a:t>
            </a:r>
            <a:endParaRPr lang="zh-CN" altLang="en-US" sz="1600" dirty="0">
              <a:latin typeface="Arial" panose="020B0604020202020204" pitchFamily="34" charset="0"/>
              <a:ea typeface="微软雅黑" panose="020B0503020204020204" pitchFamily="34" charset="-122"/>
            </a:endParaRPr>
          </a:p>
        </p:txBody>
      </p:sp>
      <p:grpSp>
        <p:nvGrpSpPr>
          <p:cNvPr id="13" name="组合 17"/>
          <p:cNvGrpSpPr/>
          <p:nvPr/>
        </p:nvGrpSpPr>
        <p:grpSpPr>
          <a:xfrm>
            <a:off x="4676232" y="4353244"/>
            <a:ext cx="1790925" cy="1717931"/>
            <a:chOff x="666886" y="1503384"/>
            <a:chExt cx="2699657" cy="1277360"/>
          </a:xfrm>
        </p:grpSpPr>
        <p:sp>
          <p:nvSpPr>
            <p:cNvPr id="14" name="圆角矩形 13"/>
            <p:cNvSpPr/>
            <p:nvPr/>
          </p:nvSpPr>
          <p:spPr>
            <a:xfrm>
              <a:off x="805542" y="1503384"/>
              <a:ext cx="2422685" cy="1148272"/>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5" name="TextBox 19"/>
            <p:cNvSpPr txBox="1"/>
            <p:nvPr/>
          </p:nvSpPr>
          <p:spPr>
            <a:xfrm>
              <a:off x="666886" y="1682992"/>
              <a:ext cx="2699657" cy="1097752"/>
            </a:xfrm>
            <a:prstGeom prst="rect">
              <a:avLst/>
            </a:prstGeom>
            <a:noFill/>
            <a:ln w="9525">
              <a:noFill/>
            </a:ln>
          </p:spPr>
          <p:txBody>
            <a:bodyPr>
              <a:spAutoFit/>
            </a:bodyPr>
            <a:p>
              <a:pPr algn="ctr" eaLnBrk="0" hangingPunct="0"/>
              <a:r>
                <a:rPr lang="zh-CN" altLang="en-US" dirty="0">
                  <a:sym typeface="+mn-ea"/>
                </a:rPr>
                <a:t>申办方填写</a:t>
              </a:r>
              <a:r>
                <a:rPr lang="en-US" altLang="zh-CN" dirty="0">
                  <a:sym typeface="+mn-ea"/>
                </a:rPr>
                <a:t>DSUR</a:t>
              </a:r>
              <a:r>
                <a:rPr lang="zh-CN" altLang="en-US" dirty="0">
                  <a:sym typeface="+mn-ea"/>
                </a:rPr>
                <a:t>信息并上传附表</a:t>
              </a:r>
              <a:endParaRPr lang="zh-CN" altLang="en-US" dirty="0">
                <a:latin typeface="Arial" panose="020B0604020202020204" pitchFamily="34" charset="0"/>
              </a:endParaRPr>
            </a:p>
            <a:p>
              <a:pPr algn="ctr" eaLnBrk="0" hangingPunct="0"/>
              <a:endParaRPr lang="en-US" altLang="zh-CN" dirty="0">
                <a:latin typeface="Arial" panose="020B0604020202020204" pitchFamily="34" charset="0"/>
                <a:ea typeface="微软雅黑" panose="020B0503020204020204" pitchFamily="34" charset="-122"/>
              </a:endParaRPr>
            </a:p>
            <a:p>
              <a:pPr algn="ctr" eaLnBrk="0" hangingPunct="0"/>
              <a:endParaRPr lang="en-US" altLang="zh-CN" dirty="0">
                <a:latin typeface="Arial" panose="020B0604020202020204" pitchFamily="34" charset="0"/>
                <a:ea typeface="微软雅黑" panose="020B0503020204020204" pitchFamily="34" charset="-122"/>
              </a:endParaRPr>
            </a:p>
          </p:txBody>
        </p:sp>
      </p:grpSp>
      <p:sp>
        <p:nvSpPr>
          <p:cNvPr id="16" name="右箭头 15"/>
          <p:cNvSpPr/>
          <p:nvPr/>
        </p:nvSpPr>
        <p:spPr>
          <a:xfrm>
            <a:off x="6572885" y="4879340"/>
            <a:ext cx="2742565" cy="467995"/>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grpSp>
        <p:nvGrpSpPr>
          <p:cNvPr id="17" name="组合 24"/>
          <p:cNvGrpSpPr/>
          <p:nvPr/>
        </p:nvGrpSpPr>
        <p:grpSpPr>
          <a:xfrm>
            <a:off x="2830830" y="4843145"/>
            <a:ext cx="1739900" cy="560070"/>
            <a:chOff x="5878303" y="3160065"/>
            <a:chExt cx="3265714" cy="646330"/>
          </a:xfrm>
        </p:grpSpPr>
        <p:sp>
          <p:nvSpPr>
            <p:cNvPr id="18" name="右箭头 17"/>
            <p:cNvSpPr/>
            <p:nvPr/>
          </p:nvSpPr>
          <p:spPr>
            <a:xfrm>
              <a:off x="5878303" y="3160065"/>
              <a:ext cx="3265714" cy="646330"/>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0" name="TextBox 13"/>
            <p:cNvSpPr txBox="1"/>
            <p:nvPr/>
          </p:nvSpPr>
          <p:spPr>
            <a:xfrm>
              <a:off x="6117936" y="3309217"/>
              <a:ext cx="2005545" cy="389117"/>
            </a:xfrm>
            <a:prstGeom prst="rect">
              <a:avLst/>
            </a:prstGeom>
            <a:noFill/>
            <a:ln w="9525">
              <a:noFill/>
            </a:ln>
          </p:spPr>
          <p:txBody>
            <a:bodyPr wrap="square">
              <a:spAutoFit/>
            </a:bodyPr>
            <a:p>
              <a:pPr eaLnBrk="0" hangingPunct="0"/>
              <a:r>
                <a:rPr lang="en-US" altLang="zh-CN" sz="1600" b="1" dirty="0">
                  <a:solidFill>
                    <a:srgbClr val="FF0000"/>
                  </a:solidFill>
                  <a:latin typeface="Arial" panose="020B0604020202020204" pitchFamily="34" charset="0"/>
                  <a:ea typeface="微软雅黑" panose="020B0503020204020204" pitchFamily="34" charset="-122"/>
                </a:rPr>
                <a:t>     CTMS</a:t>
              </a:r>
              <a:endParaRPr lang="en-US" altLang="zh-CN" sz="1600" b="1" dirty="0">
                <a:solidFill>
                  <a:srgbClr val="FF0000"/>
                </a:solidFill>
                <a:latin typeface="Arial" panose="020B0604020202020204" pitchFamily="34" charset="0"/>
                <a:ea typeface="微软雅黑" panose="020B0503020204020204" pitchFamily="34" charset="-122"/>
              </a:endParaRPr>
            </a:p>
          </p:txBody>
        </p:sp>
      </p:grpSp>
      <p:grpSp>
        <p:nvGrpSpPr>
          <p:cNvPr id="22" name="组合 21"/>
          <p:cNvGrpSpPr/>
          <p:nvPr/>
        </p:nvGrpSpPr>
        <p:grpSpPr>
          <a:xfrm>
            <a:off x="9578975" y="4307840"/>
            <a:ext cx="1593215" cy="1590040"/>
            <a:chOff x="805540" y="1589315"/>
            <a:chExt cx="2699659" cy="1273628"/>
          </a:xfrm>
        </p:grpSpPr>
        <p:sp>
          <p:nvSpPr>
            <p:cNvPr id="24" name="圆角矩形 23"/>
            <p:cNvSpPr/>
            <p:nvPr/>
          </p:nvSpPr>
          <p:spPr>
            <a:xfrm>
              <a:off x="805540" y="1589315"/>
              <a:ext cx="2699659"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5" name="TextBox 23"/>
            <p:cNvSpPr txBox="1"/>
            <p:nvPr/>
          </p:nvSpPr>
          <p:spPr>
            <a:xfrm>
              <a:off x="805540" y="1905850"/>
              <a:ext cx="2699657" cy="738541"/>
            </a:xfrm>
            <a:prstGeom prst="rect">
              <a:avLst/>
            </a:prstGeom>
            <a:noFill/>
            <a:ln w="9525">
              <a:noFill/>
            </a:ln>
          </p:spPr>
          <p:txBody>
            <a:bodyPr>
              <a:spAutoFit/>
            </a:bodyPr>
            <a:p>
              <a:pPr algn="ctr" eaLnBrk="0" hangingPunct="0"/>
              <a:r>
                <a:rPr lang="zh-CN" altLang="en-US" dirty="0">
                  <a:latin typeface="Arial" panose="020B0604020202020204" pitchFamily="34" charset="0"/>
                </a:rPr>
                <a:t>通过</a:t>
              </a:r>
              <a:r>
                <a:rPr lang="en-US" altLang="zh-CN" dirty="0">
                  <a:latin typeface="Arial" panose="020B0604020202020204" pitchFamily="34" charset="0"/>
                </a:rPr>
                <a:t>PI</a:t>
              </a:r>
              <a:r>
                <a:rPr lang="zh-CN" altLang="en-US" dirty="0">
                  <a:latin typeface="Arial" panose="020B0604020202020204" pitchFamily="34" charset="0"/>
                </a:rPr>
                <a:t>及机构办审核即完成接收</a:t>
              </a:r>
              <a:endParaRPr lang="zh-CN" altLang="en-US" dirty="0">
                <a:latin typeface="Arial" panose="020B0604020202020204" pitchFamily="34" charset="0"/>
              </a:endParaRPr>
            </a:p>
          </p:txBody>
        </p:sp>
      </p:gr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grpSp>
        <p:nvGrpSpPr>
          <p:cNvPr id="49155" name="组合 3"/>
          <p:cNvGrpSpPr/>
          <p:nvPr/>
        </p:nvGrpSpPr>
        <p:grpSpPr>
          <a:xfrm>
            <a:off x="1125220" y="2631440"/>
            <a:ext cx="1790700" cy="1712913"/>
            <a:chOff x="805542" y="1589315"/>
            <a:chExt cx="2699657" cy="1273628"/>
          </a:xfrm>
        </p:grpSpPr>
        <p:sp>
          <p:nvSpPr>
            <p:cNvPr id="2" name="圆角矩形 1"/>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9171" name="TextBox 2"/>
            <p:cNvSpPr txBox="1"/>
            <p:nvPr/>
          </p:nvSpPr>
          <p:spPr>
            <a:xfrm>
              <a:off x="805542" y="1774331"/>
              <a:ext cx="2699657" cy="892185"/>
            </a:xfrm>
            <a:prstGeom prst="rect">
              <a:avLst/>
            </a:prstGeom>
            <a:noFill/>
            <a:ln w="9525">
              <a:noFill/>
            </a:ln>
          </p:spPr>
          <p:txBody>
            <a:bodyPr>
              <a:spAutoFit/>
            </a:bodyPr>
            <a:lstStyle/>
            <a:p>
              <a:pPr algn="ctr" eaLnBrk="0" hangingPunct="0"/>
              <a:r>
                <a:rPr lang="zh-CN" altLang="zh-CN" dirty="0">
                  <a:latin typeface="Arial" panose="020B0604020202020204" pitchFamily="34" charset="0"/>
                  <a:ea typeface="微软雅黑" panose="020B0503020204020204" pitchFamily="34" charset="-122"/>
                </a:rPr>
                <a:t>本中心发生的</a:t>
              </a:r>
              <a:r>
                <a:rPr lang="en-US" altLang="zh-CN" dirty="0">
                  <a:latin typeface="Arial" panose="020B0604020202020204" pitchFamily="34" charset="0"/>
                  <a:ea typeface="微软雅黑" panose="020B0503020204020204" pitchFamily="34" charset="-122"/>
                </a:rPr>
                <a:t>SAE</a:t>
              </a:r>
              <a:r>
                <a:rPr lang="zh-CN" altLang="zh-CN" dirty="0">
                  <a:latin typeface="Arial" panose="020B0604020202020204" pitchFamily="34" charset="0"/>
                  <a:ea typeface="微软雅黑" panose="020B0503020204020204" pitchFamily="34" charset="-122"/>
                </a:rPr>
                <a:t>和可能导致严重不良事件的器械缺陷</a:t>
              </a:r>
              <a:endParaRPr lang="zh-CN" altLang="en-US" dirty="0">
                <a:latin typeface="Arial" panose="020B0604020202020204" pitchFamily="34" charset="0"/>
                <a:ea typeface="微软雅黑" panose="020B0503020204020204" pitchFamily="34" charset="-122"/>
              </a:endParaRPr>
            </a:p>
          </p:txBody>
        </p:sp>
      </p:grpSp>
      <p:sp>
        <p:nvSpPr>
          <p:cNvPr id="49157" name="矩形 10"/>
          <p:cNvSpPr/>
          <p:nvPr/>
        </p:nvSpPr>
        <p:spPr>
          <a:xfrm>
            <a:off x="3325813" y="2767013"/>
            <a:ext cx="2035175" cy="339725"/>
          </a:xfrm>
          <a:prstGeom prst="rect">
            <a:avLst/>
          </a:prstGeom>
          <a:noFill/>
          <a:ln w="9525">
            <a:noFill/>
          </a:ln>
        </p:spPr>
        <p:txBody>
          <a:bodyPr>
            <a:spAutoFit/>
          </a:bodyPr>
          <a:lstStyle/>
          <a:p>
            <a:pPr eaLnBrk="0" hangingPunct="0"/>
            <a:r>
              <a:rPr lang="zh-CN" altLang="zh-CN" sz="1600" dirty="0">
                <a:latin typeface="Arial" panose="020B0604020202020204" pitchFamily="34" charset="0"/>
                <a:ea typeface="微软雅黑" panose="020B0503020204020204" pitchFamily="34" charset="-122"/>
              </a:rPr>
              <a:t>研究者获知</a:t>
            </a:r>
            <a:r>
              <a:rPr lang="en-US" altLang="zh-CN" sz="1600" dirty="0">
                <a:latin typeface="Arial" panose="020B0604020202020204" pitchFamily="34" charset="0"/>
                <a:ea typeface="微软雅黑" panose="020B0503020204020204" pitchFamily="34" charset="-122"/>
              </a:rPr>
              <a:t>24</a:t>
            </a:r>
            <a:r>
              <a:rPr lang="zh-CN" altLang="en-US" sz="1600" dirty="0">
                <a:latin typeface="Arial" panose="020B0604020202020204" pitchFamily="34" charset="0"/>
                <a:ea typeface="微软雅黑" panose="020B0503020204020204" pitchFamily="34" charset="-122"/>
              </a:rPr>
              <a:t>小时内</a:t>
            </a:r>
            <a:endParaRPr lang="zh-CN" altLang="en-US" sz="1600" dirty="0">
              <a:latin typeface="Arial" panose="020B0604020202020204" pitchFamily="34" charset="0"/>
              <a:ea typeface="微软雅黑" panose="020B0503020204020204" pitchFamily="34" charset="-122"/>
            </a:endParaRPr>
          </a:p>
        </p:txBody>
      </p:sp>
      <p:grpSp>
        <p:nvGrpSpPr>
          <p:cNvPr id="49158" name="组合 17"/>
          <p:cNvGrpSpPr/>
          <p:nvPr/>
        </p:nvGrpSpPr>
        <p:grpSpPr>
          <a:xfrm>
            <a:off x="6008688" y="2631123"/>
            <a:ext cx="1790700" cy="1712912"/>
            <a:chOff x="805542" y="1589315"/>
            <a:chExt cx="2699657" cy="1273628"/>
          </a:xfrm>
        </p:grpSpPr>
        <p:sp>
          <p:nvSpPr>
            <p:cNvPr id="19" name="圆角矩形 18"/>
            <p:cNvSpPr/>
            <p:nvPr/>
          </p:nvSpPr>
          <p:spPr>
            <a:xfrm>
              <a:off x="805542" y="1589315"/>
              <a:ext cx="2699657"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49169" name="TextBox 19"/>
            <p:cNvSpPr txBox="1"/>
            <p:nvPr/>
          </p:nvSpPr>
          <p:spPr>
            <a:xfrm>
              <a:off x="805542" y="1985926"/>
              <a:ext cx="2699657" cy="273848"/>
            </a:xfrm>
            <a:prstGeom prst="rect">
              <a:avLst/>
            </a:prstGeom>
            <a:noFill/>
            <a:ln w="9525">
              <a:noFill/>
            </a:ln>
          </p:spPr>
          <p:txBody>
            <a:bodyPr>
              <a:spAutoFit/>
            </a:bodyPr>
            <a:lstStyle/>
            <a:p>
              <a:pPr algn="ctr" eaLnBrk="0" hangingPunct="0"/>
              <a:endParaRPr lang="en-US" altLang="zh-CN" dirty="0">
                <a:latin typeface="Arial" panose="020B0604020202020204" pitchFamily="34" charset="0"/>
                <a:ea typeface="微软雅黑" panose="020B0503020204020204" pitchFamily="34" charset="-122"/>
              </a:endParaRPr>
            </a:p>
          </p:txBody>
        </p:sp>
      </p:grpSp>
      <p:sp>
        <p:nvSpPr>
          <p:cNvPr id="49160" name="矩形 12"/>
          <p:cNvSpPr/>
          <p:nvPr/>
        </p:nvSpPr>
        <p:spPr>
          <a:xfrm>
            <a:off x="3234214" y="3739198"/>
            <a:ext cx="2091055" cy="583565"/>
          </a:xfrm>
          <a:prstGeom prst="rect">
            <a:avLst/>
          </a:prstGeom>
          <a:noFill/>
          <a:ln w="9525">
            <a:noFill/>
          </a:ln>
        </p:spPr>
        <p:txBody>
          <a:bodyPr wrap="none">
            <a:spAutoFit/>
          </a:bodyPr>
          <a:lstStyle/>
          <a:p>
            <a:pPr algn="ctr" eaLnBrk="0" hangingPunct="0"/>
            <a:r>
              <a:rPr lang="zh-CN" altLang="en-US" sz="1600" dirty="0">
                <a:latin typeface="Arial" panose="020B0604020202020204" pitchFamily="34" charset="0"/>
                <a:ea typeface="微软雅黑" panose="020B0503020204020204" pitchFamily="34" charset="-122"/>
              </a:rPr>
              <a:t>使用</a:t>
            </a:r>
            <a:r>
              <a:rPr lang="zh-CN" altLang="zh-CN" sz="1600" dirty="0">
                <a:latin typeface="Arial" panose="020B0604020202020204" pitchFamily="34" charset="0"/>
                <a:ea typeface="微软雅黑" panose="020B0503020204020204" pitchFamily="34" charset="-122"/>
              </a:rPr>
              <a:t>方案约定的</a:t>
            </a:r>
            <a:r>
              <a:rPr lang="en-US" altLang="zh-CN" sz="1600" dirty="0">
                <a:latin typeface="Arial" panose="020B0604020202020204" pitchFamily="34" charset="0"/>
                <a:ea typeface="微软雅黑" panose="020B0503020204020204" pitchFamily="34" charset="-122"/>
              </a:rPr>
              <a:t>SAE</a:t>
            </a:r>
            <a:endParaRPr lang="en-US" altLang="zh-CN" sz="1600" dirty="0">
              <a:latin typeface="Arial" panose="020B0604020202020204" pitchFamily="34" charset="0"/>
              <a:ea typeface="微软雅黑" panose="020B0503020204020204" pitchFamily="34" charset="-122"/>
            </a:endParaRPr>
          </a:p>
          <a:p>
            <a:pPr algn="ctr" eaLnBrk="0" hangingPunct="0"/>
            <a:r>
              <a:rPr lang="zh-CN" altLang="zh-CN" sz="1600" dirty="0">
                <a:latin typeface="Arial" panose="020B0604020202020204" pitchFamily="34" charset="0"/>
                <a:ea typeface="微软雅黑" panose="020B0503020204020204" pitchFamily="34" charset="-122"/>
              </a:rPr>
              <a:t>和器械缺陷表格模板</a:t>
            </a:r>
            <a:r>
              <a:rPr lang="en-US" altLang="zh-CN" sz="1600" dirty="0">
                <a:latin typeface="Arial" panose="020B0604020202020204" pitchFamily="34" charset="0"/>
                <a:ea typeface="微软雅黑" panose="020B0503020204020204" pitchFamily="34" charset="-122"/>
              </a:rPr>
              <a:t>*</a:t>
            </a:r>
            <a:endParaRPr lang="en-US" altLang="zh-CN" sz="1600" dirty="0">
              <a:latin typeface="Arial" panose="020B0604020202020204" pitchFamily="34" charset="0"/>
              <a:ea typeface="微软雅黑" panose="020B0503020204020204" pitchFamily="34" charset="-122"/>
            </a:endParaRPr>
          </a:p>
        </p:txBody>
      </p:sp>
      <p:sp>
        <p:nvSpPr>
          <p:cNvPr id="21" name="右箭头 20"/>
          <p:cNvSpPr/>
          <p:nvPr/>
        </p:nvSpPr>
        <p:spPr>
          <a:xfrm>
            <a:off x="3131185" y="3128010"/>
            <a:ext cx="2676525" cy="640715"/>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矩形 4"/>
          <p:cNvSpPr/>
          <p:nvPr/>
        </p:nvSpPr>
        <p:spPr>
          <a:xfrm>
            <a:off x="992543" y="1042988"/>
            <a:ext cx="10399002" cy="824136"/>
          </a:xfrm>
          <a:prstGeom prst="rect">
            <a:avLst/>
          </a:prstGeom>
        </p:spPr>
        <p:txBody>
          <a:bodyPr wrap="none">
            <a:spAutoFit/>
          </a:bodyPr>
          <a:lstStyle/>
          <a:p>
            <a:pPr marL="0" marR="0" indent="0" algn="ctr" defTabSz="914400" latinLnBrk="0">
              <a:lnSpc>
                <a:spcPct val="120000"/>
              </a:lnSpc>
              <a:buFontTx/>
              <a:buNone/>
              <a:defRPr/>
            </a:pPr>
            <a:r>
              <a:rPr lang="zh-CN" altLang="zh-CN" sz="4400" b="1" dirty="0">
                <a:solidFill>
                  <a:schemeClr val="tx2"/>
                </a:solidFill>
                <a:latin typeface="+mj-lt"/>
                <a:ea typeface="+mj-ea"/>
                <a:cs typeface="+mj-cs"/>
              </a:rPr>
              <a:t>医疗器械临床试验</a:t>
            </a:r>
            <a:r>
              <a:rPr lang="en-US" altLang="zh-CN" sz="4400" b="1" dirty="0">
                <a:solidFill>
                  <a:schemeClr val="tx2"/>
                </a:solidFill>
                <a:latin typeface="+mj-lt"/>
                <a:ea typeface="+mj-ea"/>
                <a:cs typeface="+mj-cs"/>
              </a:rPr>
              <a:t>SAE</a:t>
            </a:r>
            <a:r>
              <a:rPr lang="zh-CN" altLang="zh-CN" sz="4400" b="1" dirty="0">
                <a:solidFill>
                  <a:schemeClr val="tx2"/>
                </a:solidFill>
                <a:latin typeface="+mj-lt"/>
                <a:ea typeface="+mj-ea"/>
                <a:cs typeface="+mj-cs"/>
              </a:rPr>
              <a:t>与器械缺陷的报告</a:t>
            </a:r>
            <a:endParaRPr lang="zh-CN" altLang="en-US" sz="4400" b="1" dirty="0">
              <a:solidFill>
                <a:schemeClr val="tx2"/>
              </a:solidFill>
              <a:latin typeface="+mj-lt"/>
              <a:ea typeface="+mj-ea"/>
              <a:cs typeface="+mj-cs"/>
            </a:endParaRPr>
          </a:p>
        </p:txBody>
      </p:sp>
      <p:sp>
        <p:nvSpPr>
          <p:cNvPr id="24"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grpSp>
        <p:nvGrpSpPr>
          <p:cNvPr id="22" name="组合 21"/>
          <p:cNvGrpSpPr/>
          <p:nvPr/>
        </p:nvGrpSpPr>
        <p:grpSpPr>
          <a:xfrm>
            <a:off x="9702800" y="2631440"/>
            <a:ext cx="1593215" cy="1590040"/>
            <a:chOff x="805540" y="1589315"/>
            <a:chExt cx="2699659" cy="1273628"/>
          </a:xfrm>
        </p:grpSpPr>
        <p:sp>
          <p:nvSpPr>
            <p:cNvPr id="3" name="圆角矩形 2"/>
            <p:cNvSpPr/>
            <p:nvPr/>
          </p:nvSpPr>
          <p:spPr>
            <a:xfrm>
              <a:off x="805540" y="1589315"/>
              <a:ext cx="2699659" cy="1273628"/>
            </a:xfrm>
            <a:prstGeom prst="roundRect">
              <a:avLst/>
            </a:prstGeom>
            <a:noFill/>
            <a:ln w="38100">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5" name="TextBox 23"/>
            <p:cNvSpPr txBox="1"/>
            <p:nvPr/>
          </p:nvSpPr>
          <p:spPr>
            <a:xfrm>
              <a:off x="805540" y="1857021"/>
              <a:ext cx="2699657" cy="738541"/>
            </a:xfrm>
            <a:prstGeom prst="rect">
              <a:avLst/>
            </a:prstGeom>
            <a:noFill/>
            <a:ln w="9525">
              <a:noFill/>
            </a:ln>
          </p:spPr>
          <p:txBody>
            <a:bodyPr>
              <a:spAutoFit/>
            </a:bodyPr>
            <a:p>
              <a:pPr algn="ctr" eaLnBrk="0" hangingPunct="0"/>
              <a:r>
                <a:rPr lang="zh-CN" altLang="en-US" dirty="0">
                  <a:latin typeface="Arial" panose="020B0604020202020204" pitchFamily="34" charset="0"/>
                </a:rPr>
                <a:t>通过</a:t>
              </a:r>
              <a:r>
                <a:rPr lang="en-US" altLang="zh-CN" dirty="0">
                  <a:latin typeface="Arial" panose="020B0604020202020204" pitchFamily="34" charset="0"/>
                </a:rPr>
                <a:t>PI</a:t>
              </a:r>
              <a:r>
                <a:rPr lang="zh-CN" altLang="en-US" dirty="0">
                  <a:latin typeface="Arial" panose="020B0604020202020204" pitchFamily="34" charset="0"/>
                </a:rPr>
                <a:t>及机构办审核即完成接收</a:t>
              </a:r>
              <a:endParaRPr lang="zh-CN" altLang="en-US" dirty="0">
                <a:latin typeface="Arial" panose="020B0604020202020204" pitchFamily="34" charset="0"/>
              </a:endParaRPr>
            </a:p>
          </p:txBody>
        </p:sp>
      </p:grpSp>
      <p:sp>
        <p:nvSpPr>
          <p:cNvPr id="4" name="文本框 3"/>
          <p:cNvSpPr txBox="1"/>
          <p:nvPr/>
        </p:nvSpPr>
        <p:spPr>
          <a:xfrm>
            <a:off x="5942965" y="2909570"/>
            <a:ext cx="1887220" cy="1073150"/>
          </a:xfrm>
          <a:prstGeom prst="rect">
            <a:avLst/>
          </a:prstGeom>
          <a:noFill/>
        </p:spPr>
        <p:txBody>
          <a:bodyPr wrap="square" rtlCol="0" anchor="t">
            <a:noAutofit/>
          </a:bodyPr>
          <a:p>
            <a:pPr algn="ctr"/>
            <a:r>
              <a:rPr lang="zh-CN" altLang="en-US" dirty="0">
                <a:sym typeface="+mn-ea"/>
              </a:rPr>
              <a:t>研究者填写</a:t>
            </a:r>
            <a:endParaRPr lang="zh-CN" altLang="en-US" dirty="0">
              <a:sym typeface="+mn-ea"/>
            </a:endParaRPr>
          </a:p>
          <a:p>
            <a:pPr algn="ctr"/>
            <a:r>
              <a:rPr lang="en-US" altLang="zh-CN" dirty="0">
                <a:sym typeface="+mn-ea"/>
              </a:rPr>
              <a:t>SAE/</a:t>
            </a:r>
            <a:r>
              <a:rPr lang="zh-CN" altLang="en-US" dirty="0">
                <a:sym typeface="+mn-ea"/>
              </a:rPr>
              <a:t>器械缺陷</a:t>
            </a:r>
            <a:endParaRPr lang="zh-CN" altLang="en-US" dirty="0">
              <a:sym typeface="+mn-ea"/>
            </a:endParaRPr>
          </a:p>
          <a:p>
            <a:pPr algn="ctr"/>
            <a:r>
              <a:rPr lang="zh-CN" altLang="en-US" dirty="0">
                <a:sym typeface="+mn-ea"/>
              </a:rPr>
              <a:t>信息并上传附表</a:t>
            </a:r>
            <a:endParaRPr lang="zh-CN" altLang="en-US" dirty="0">
              <a:sym typeface="+mn-ea"/>
            </a:endParaRPr>
          </a:p>
        </p:txBody>
      </p:sp>
      <p:sp>
        <p:nvSpPr>
          <p:cNvPr id="47117" name="TextBox 13"/>
          <p:cNvSpPr txBox="1"/>
          <p:nvPr/>
        </p:nvSpPr>
        <p:spPr>
          <a:xfrm>
            <a:off x="3644936" y="3276941"/>
            <a:ext cx="1068510" cy="337185"/>
          </a:xfrm>
          <a:prstGeom prst="rect">
            <a:avLst/>
          </a:prstGeom>
          <a:noFill/>
          <a:ln w="9525">
            <a:noFill/>
          </a:ln>
        </p:spPr>
        <p:txBody>
          <a:bodyPr wrap="square">
            <a:spAutoFit/>
          </a:bodyPr>
          <a:p>
            <a:pPr eaLnBrk="0" hangingPunct="0"/>
            <a:r>
              <a:rPr lang="en-US" altLang="zh-CN" sz="1600" b="1" dirty="0">
                <a:solidFill>
                  <a:srgbClr val="FF0000"/>
                </a:solidFill>
                <a:latin typeface="Arial" panose="020B0604020202020204" pitchFamily="34" charset="0"/>
                <a:ea typeface="微软雅黑" panose="020B0503020204020204" pitchFamily="34" charset="-122"/>
              </a:rPr>
              <a:t>     CTMS</a:t>
            </a:r>
            <a:endParaRPr lang="en-US" altLang="zh-CN" sz="1600" b="1" dirty="0">
              <a:solidFill>
                <a:srgbClr val="FF0000"/>
              </a:solidFill>
              <a:latin typeface="Arial" panose="020B0604020202020204" pitchFamily="34" charset="0"/>
              <a:ea typeface="微软雅黑" panose="020B0503020204020204" pitchFamily="34" charset="-122"/>
            </a:endParaRPr>
          </a:p>
        </p:txBody>
      </p:sp>
      <p:sp>
        <p:nvSpPr>
          <p:cNvPr id="6" name="矩形 12"/>
          <p:cNvSpPr/>
          <p:nvPr/>
        </p:nvSpPr>
        <p:spPr>
          <a:xfrm>
            <a:off x="224155" y="5895340"/>
            <a:ext cx="5100320" cy="337185"/>
          </a:xfrm>
          <a:prstGeom prst="rect">
            <a:avLst/>
          </a:prstGeom>
          <a:noFill/>
          <a:ln w="9525">
            <a:noFill/>
          </a:ln>
        </p:spPr>
        <p:txBody>
          <a:bodyPr wrap="square">
            <a:spAutoFit/>
          </a:bodyPr>
          <a:p>
            <a:pPr algn="ctr" eaLnBrk="0" hangingPunct="0"/>
            <a:r>
              <a:rPr lang="en-US" altLang="zh-CN" sz="1600" dirty="0">
                <a:ea typeface="微软雅黑" panose="020B0503020204020204" pitchFamily="34" charset="-122"/>
                <a:sym typeface="+mn-ea"/>
              </a:rPr>
              <a:t>*</a:t>
            </a:r>
            <a:r>
              <a:rPr lang="zh-CN" altLang="en-US" sz="1600" dirty="0">
                <a:ea typeface="微软雅黑" panose="020B0503020204020204" pitchFamily="34" charset="-122"/>
                <a:sym typeface="+mn-ea"/>
              </a:rPr>
              <a:t>原则上</a:t>
            </a:r>
            <a:r>
              <a:rPr lang="zh-CN" altLang="en-US" sz="1600" dirty="0">
                <a:latin typeface="Arial" panose="020B0604020202020204" pitchFamily="34" charset="0"/>
                <a:ea typeface="微软雅黑" panose="020B0503020204020204" pitchFamily="34" charset="-122"/>
              </a:rPr>
              <a:t>应当涵盖我院所制《器械缺陷报告表》信息</a:t>
            </a:r>
            <a:endParaRPr lang="en-US" altLang="zh-CN" sz="1600" dirty="0">
              <a:latin typeface="Arial" panose="020B0604020202020204" pitchFamily="34" charset="0"/>
              <a:ea typeface="微软雅黑" panose="020B0503020204020204" pitchFamily="34" charset="-122"/>
            </a:endParaRPr>
          </a:p>
        </p:txBody>
      </p:sp>
      <p:grpSp>
        <p:nvGrpSpPr>
          <p:cNvPr id="8" name="组合 24"/>
          <p:cNvGrpSpPr/>
          <p:nvPr/>
        </p:nvGrpSpPr>
        <p:grpSpPr>
          <a:xfrm>
            <a:off x="8161655" y="3141345"/>
            <a:ext cx="1274445" cy="627380"/>
            <a:chOff x="5878303" y="3160065"/>
            <a:chExt cx="3265714" cy="646330"/>
          </a:xfrm>
        </p:grpSpPr>
        <p:sp>
          <p:nvSpPr>
            <p:cNvPr id="9" name="右箭头 8"/>
            <p:cNvSpPr/>
            <p:nvPr/>
          </p:nvSpPr>
          <p:spPr>
            <a:xfrm>
              <a:off x="5878303" y="3160065"/>
              <a:ext cx="3265714" cy="646330"/>
            </a:xfrm>
            <a:prstGeom prst="rightArrow">
              <a:avLst/>
            </a:prstGeom>
            <a:noFill/>
            <a:ln w="254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0" name="TextBox 13"/>
            <p:cNvSpPr txBox="1"/>
            <p:nvPr/>
          </p:nvSpPr>
          <p:spPr>
            <a:xfrm>
              <a:off x="6386728" y="3309872"/>
              <a:ext cx="2005545" cy="347722"/>
            </a:xfrm>
            <a:prstGeom prst="rect">
              <a:avLst/>
            </a:prstGeom>
            <a:noFill/>
            <a:ln w="9525">
              <a:noFill/>
            </a:ln>
          </p:spPr>
          <p:txBody>
            <a:bodyPr wrap="square">
              <a:spAutoFit/>
            </a:bodyPr>
            <a:p>
              <a:pPr eaLnBrk="0" hangingPunct="0"/>
              <a:endParaRPr lang="en-US" altLang="zh-CN" sz="1600" b="1" dirty="0">
                <a:latin typeface="Arial" panose="020B0604020202020204" pitchFamily="34" charset="0"/>
                <a:ea typeface="微软雅黑" panose="020B0503020204020204" pitchFamily="34" charset="-122"/>
              </a:endParaRPr>
            </a:p>
          </p:txBody>
        </p:sp>
      </p:grpSp>
      <p:sp>
        <p:nvSpPr>
          <p:cNvPr id="11" name="矩形 10"/>
          <p:cNvSpPr/>
          <p:nvPr/>
        </p:nvSpPr>
        <p:spPr>
          <a:xfrm>
            <a:off x="9552305" y="4589780"/>
            <a:ext cx="2082800" cy="368300"/>
          </a:xfrm>
          <a:prstGeom prst="rect">
            <a:avLst/>
          </a:prstGeom>
          <a:solidFill>
            <a:schemeClr val="accent4">
              <a:lumMod val="20000"/>
              <a:lumOff val="80000"/>
            </a:schemeClr>
          </a:solidFill>
          <a:ln>
            <a:solidFill>
              <a:schemeClr val="tx2">
                <a:lumMod val="60000"/>
                <a:lumOff val="40000"/>
              </a:schemeClr>
            </a:solidFill>
          </a:ln>
        </p:spPr>
        <p:txBody>
          <a:bodyPr wrap="square">
            <a:spAutoFit/>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lang="zh-CN" altLang="en-US" sz="1800" dirty="0">
                <a:sym typeface="+mn-ea"/>
              </a:rPr>
              <a:t>可打印接收回执</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ctrTitle" idx="4294967295"/>
            <p:custDataLst>
              <p:tags r:id="rId1"/>
            </p:custDataLst>
          </p:nvPr>
        </p:nvSpPr>
        <p:spPr>
          <a:xfrm>
            <a:off x="2633663" y="360363"/>
            <a:ext cx="7977187" cy="1200150"/>
          </a:xfrm>
        </p:spPr>
        <p:txBody>
          <a:bodyPr vert="horz" wrap="square" lIns="90000" tIns="46800" rIns="90000" bIns="46800" anchor="ctr" anchorCtr="0"/>
          <a:lstStyle>
            <a:lvl1pPr lvl="0">
              <a:buClrTx/>
              <a:buSzTx/>
              <a:buFontTx/>
              <a:defRPr/>
            </a:lvl1pPr>
          </a:lstStyle>
          <a:p>
            <a:pPr lvl="0" algn="ctr" eaLnBrk="1" hangingPunct="1"/>
            <a:r>
              <a:rPr lang="en-US" altLang="zh-CN" dirty="0">
                <a:solidFill>
                  <a:schemeClr val="tx2"/>
                </a:solidFill>
              </a:rPr>
              <a:t>GCP</a:t>
            </a:r>
            <a:r>
              <a:rPr lang="zh-CN" altLang="en-US" dirty="0">
                <a:solidFill>
                  <a:schemeClr val="tx2"/>
                </a:solidFill>
              </a:rPr>
              <a:t>办公室各项业务受理时间</a:t>
            </a:r>
            <a:endParaRPr lang="zh-CN" altLang="en-US" dirty="0">
              <a:solidFill>
                <a:schemeClr val="tx2"/>
              </a:solidFill>
            </a:endParaRPr>
          </a:p>
        </p:txBody>
      </p:sp>
      <p:sp>
        <p:nvSpPr>
          <p:cNvPr id="12291" name="TextBox 6"/>
          <p:cNvSpPr txBox="1">
            <a:spLocks noChangeArrowheads="1"/>
          </p:cNvSpPr>
          <p:nvPr/>
        </p:nvSpPr>
        <p:spPr bwMode="auto">
          <a:xfrm>
            <a:off x="1223206" y="1543094"/>
            <a:ext cx="10076765" cy="40925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业务范围：</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lvl="0" eaLnBrk="1" hangingPunct="1">
              <a:defRPr/>
            </a:pPr>
            <a:r>
              <a:rPr kumimoji="0" lang="zh-CN" altLang="en-US" sz="2000" b="0" i="0" u="none" strike="noStrike" kern="1200" cap="none" spc="0" normalizeH="0" baseline="0" noProof="0" dirty="0">
                <a:ln>
                  <a:noFill/>
                </a:ln>
                <a:solidFill>
                  <a:schemeClr val="tx1"/>
                </a:solidFill>
                <a:effectLst/>
                <a:uLnTx/>
                <a:uFillTx/>
                <a:ea typeface="微软雅黑" panose="020B0503020204020204" pitchFamily="34" charset="-122"/>
              </a:rPr>
              <a:t>以上市为目的的药物、医疗器械（含体外诊断</a:t>
            </a:r>
            <a:r>
              <a:rPr lang="zh-CN" altLang="en-US" sz="2000" dirty="0">
                <a:ea typeface="微软雅黑" panose="020B0503020204020204" pitchFamily="34" charset="-122"/>
              </a:rPr>
              <a:t>试剂）、特殊医学用途配方食品临床试验</a:t>
            </a:r>
            <a:endParaRPr kumimoji="0" lang="en-US" altLang="zh-CN" sz="2000" b="0" i="0" u="none" strike="noStrike" kern="1200" cap="none" spc="0" normalizeH="0" baseline="0" noProof="0" dirty="0">
              <a:ln>
                <a:noFill/>
              </a:ln>
              <a:solidFill>
                <a:schemeClr val="tx1"/>
              </a:solidFill>
              <a:effectLst/>
              <a:uLnTx/>
              <a:uFillTx/>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日常办公时间：</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周一至周五  </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08:00-12:00</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14:00-17:30</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立项材料递交：</a:t>
            </a:r>
            <a:endPar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周一至周五  </a:t>
            </a:r>
            <a:r>
              <a:rPr lang="en-US" altLang="zh-CN" sz="2000" noProof="0" dirty="0">
                <a:ln>
                  <a:noFill/>
                </a:ln>
                <a:effectLst/>
                <a:uLnTx/>
                <a:uFillTx/>
                <a:ea typeface="微软雅黑" panose="020B0503020204020204" pitchFamily="34" charset="-122"/>
                <a:sym typeface="+mn-ea"/>
              </a:rPr>
              <a:t>08:00-12:00</a:t>
            </a:r>
            <a:r>
              <a:rPr lang="zh-CN" altLang="en-US" sz="2000" noProof="0" dirty="0">
                <a:ln>
                  <a:noFill/>
                </a:ln>
                <a:effectLst/>
                <a:uLnTx/>
                <a:uFillTx/>
                <a:ea typeface="微软雅黑" panose="020B0503020204020204" pitchFamily="34" charset="-122"/>
                <a:sym typeface="+mn-ea"/>
              </a:rPr>
              <a:t>；</a:t>
            </a:r>
            <a:r>
              <a:rPr lang="en-US" altLang="zh-CN" sz="2000" noProof="0" dirty="0">
                <a:ln>
                  <a:noFill/>
                </a:ln>
                <a:effectLst/>
                <a:uLnTx/>
                <a:uFillTx/>
                <a:ea typeface="微软雅黑" panose="020B0503020204020204" pitchFamily="34" charset="-122"/>
                <a:sym typeface="+mn-ea"/>
              </a:rPr>
              <a:t>14:00-17:30</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档案室开放时间：</a:t>
            </a:r>
            <a:endParaRPr kumimoji="0" lang="en-US" altLang="zh-CN" sz="24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每月第二、四周的周二下午</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14:30-16:30</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3316"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6"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6610350" y="3470275"/>
            <a:ext cx="5233988" cy="833438"/>
          </a:xfrm>
        </p:spPr>
        <p:txBody>
          <a:bodyPr vert="horz" wrap="square" lIns="90000" tIns="46800" rIns="90000" bIns="46800" anchor="b" anchorCtr="0"/>
          <a:lstStyle/>
          <a:p>
            <a:r>
              <a:rPr lang="en-US" altLang="zh-CN" kern="1200" dirty="0">
                <a:latin typeface="+mj-lt"/>
                <a:ea typeface="微软雅黑" panose="020B0503020204020204" pitchFamily="34" charset="-122"/>
                <a:cs typeface="+mj-cs"/>
              </a:rPr>
              <a:t>CRC</a:t>
            </a:r>
            <a:r>
              <a:rPr lang="zh-CN" altLang="en-US" kern="1200" dirty="0">
                <a:latin typeface="+mj-lt"/>
                <a:ea typeface="微软雅黑" panose="020B0503020204020204" pitchFamily="34" charset="-122"/>
                <a:cs typeface="+mj-cs"/>
              </a:rPr>
              <a:t>管理</a:t>
            </a:r>
            <a:endParaRPr lang="zh-CN" altLang="en-US" kern="1200" dirty="0">
              <a:latin typeface="+mj-lt"/>
              <a:ea typeface="+mj-ea"/>
              <a:cs typeface="+mj-cs"/>
            </a:endParaRPr>
          </a:p>
        </p:txBody>
      </p:sp>
      <p:sp>
        <p:nvSpPr>
          <p:cNvPr id="50179"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9</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50180"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3"/>
          <p:cNvSpPr>
            <a:spLocks noGrp="1"/>
          </p:cNvSpPr>
          <p:nvPr>
            <p:ph type="ctrTitle" idx="4294967295"/>
            <p:custDataLst>
              <p:tags r:id="rId1"/>
            </p:custDataLst>
          </p:nvPr>
        </p:nvSpPr>
        <p:spPr>
          <a:xfrm>
            <a:off x="2751138" y="560388"/>
            <a:ext cx="6877050" cy="1200150"/>
          </a:xfrm>
        </p:spPr>
        <p:txBody>
          <a:bodyPr vert="horz" wrap="square" lIns="90000" tIns="46800" rIns="90000" bIns="46800" anchor="ctr" anchorCtr="0"/>
          <a:lstStyle>
            <a:lvl1pPr lvl="0">
              <a:buClrTx/>
              <a:buSzTx/>
              <a:buFontTx/>
              <a:defRPr/>
            </a:lvl1pPr>
          </a:lstStyle>
          <a:p>
            <a:pPr lvl="0" algn="ctr" eaLnBrk="1" hangingPunct="1">
              <a:defRPr/>
            </a:pPr>
            <a:r>
              <a:rPr lang="en-US" altLang="zh-CN" dirty="0">
                <a:solidFill>
                  <a:schemeClr val="tx2"/>
                </a:solidFill>
              </a:rPr>
              <a:t>CRC</a:t>
            </a:r>
            <a:r>
              <a:rPr lang="zh-CN" altLang="en-US" dirty="0">
                <a:solidFill>
                  <a:schemeClr val="tx2"/>
                </a:solidFill>
              </a:rPr>
              <a:t>管理</a:t>
            </a:r>
            <a:endParaRPr lang="zh-CN" altLang="en-US" dirty="0">
              <a:solidFill>
                <a:schemeClr val="tx2"/>
              </a:solidFill>
            </a:endParaRPr>
          </a:p>
        </p:txBody>
      </p:sp>
      <p:sp>
        <p:nvSpPr>
          <p:cNvPr id="51203" name="TextBox 4"/>
          <p:cNvSpPr txBox="1"/>
          <p:nvPr/>
        </p:nvSpPr>
        <p:spPr>
          <a:xfrm>
            <a:off x="1031875" y="1898650"/>
            <a:ext cx="10191750" cy="3815080"/>
          </a:xfrm>
          <a:prstGeom prst="rect">
            <a:avLst/>
          </a:prstGeom>
          <a:noFill/>
          <a:ln w="9525">
            <a:noFill/>
          </a:ln>
        </p:spPr>
        <p:txBody>
          <a:bodyPr>
            <a:spAutoFit/>
          </a:bodyPr>
          <a:lstStyle/>
          <a:p>
            <a:pPr>
              <a:spcBef>
                <a:spcPts val="1200"/>
              </a:spcBef>
              <a:spcAft>
                <a:spcPts val="1200"/>
              </a:spcAft>
              <a:buFont typeface="Wingdings" panose="05000000000000000000" pitchFamily="2" charset="2"/>
              <a:buChar char="u"/>
            </a:pPr>
            <a:r>
              <a:rPr lang="zh-CN" altLang="en-US" sz="2600" dirty="0">
                <a:latin typeface="Arial" panose="020B0604020202020204" pitchFamily="34" charset="0"/>
                <a:ea typeface="微软雅黑" panose="020B0503020204020204" pitchFamily="34" charset="-122"/>
              </a:rPr>
              <a:t>聘用</a:t>
            </a:r>
            <a:r>
              <a:rPr lang="en-US" altLang="en-US"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应签署</a:t>
            </a:r>
            <a:r>
              <a:rPr lang="en-US" altLang="en-US"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三方协议，由申办者</a:t>
            </a:r>
            <a:r>
              <a:rPr lang="en-US" altLang="zh-CN" sz="2600" dirty="0">
                <a:latin typeface="Arial" panose="020B0604020202020204" pitchFamily="34" charset="0"/>
                <a:ea typeface="微软雅黑" panose="020B0503020204020204" pitchFamily="34" charset="-122"/>
              </a:rPr>
              <a:t>/CRO</a:t>
            </a:r>
            <a:r>
              <a:rPr lang="zh-CN" altLang="en-US" sz="2600" dirty="0">
                <a:latin typeface="Arial" panose="020B0604020202020204" pitchFamily="34" charset="0"/>
                <a:ea typeface="微软雅黑" panose="020B0503020204020204" pitchFamily="34" charset="-122"/>
              </a:rPr>
              <a:t>、</a:t>
            </a:r>
            <a:r>
              <a:rPr lang="en-US" altLang="zh-CN" sz="2600" dirty="0">
                <a:latin typeface="Arial" panose="020B0604020202020204" pitchFamily="34" charset="0"/>
                <a:ea typeface="微软雅黑" panose="020B0503020204020204" pitchFamily="34" charset="-122"/>
              </a:rPr>
              <a:t>PI</a:t>
            </a:r>
            <a:r>
              <a:rPr lang="zh-CN" altLang="en-US" sz="2600" dirty="0">
                <a:latin typeface="Arial" panose="020B0604020202020204" pitchFamily="34" charset="0"/>
                <a:ea typeface="微软雅黑" panose="020B0503020204020204" pitchFamily="34" charset="-122"/>
              </a:rPr>
              <a:t>与机构、服务方三方</a:t>
            </a:r>
            <a:r>
              <a:rPr lang="zh-CN" altLang="en-US" sz="2600" dirty="0" smtClean="0">
                <a:latin typeface="Arial" panose="020B0604020202020204" pitchFamily="34" charset="0"/>
                <a:ea typeface="微软雅黑" panose="020B0503020204020204" pitchFamily="34" charset="-122"/>
              </a:rPr>
              <a:t>签署。</a:t>
            </a:r>
            <a:endParaRPr lang="en-US" altLang="zh-CN" sz="2600" dirty="0" smtClean="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en-US" altLang="zh-CN" sz="2600" dirty="0" smtClean="0">
                <a:solidFill>
                  <a:srgbClr val="FF0000"/>
                </a:solidFill>
                <a:ea typeface="微软雅黑" panose="020B0503020204020204" pitchFamily="34" charset="-122"/>
              </a:rPr>
              <a:t>CRC</a:t>
            </a:r>
            <a:r>
              <a:rPr lang="zh-CN" altLang="en-US" sz="2600" dirty="0" smtClean="0">
                <a:solidFill>
                  <a:srgbClr val="FF0000"/>
                </a:solidFill>
                <a:ea typeface="微软雅黑" panose="020B0503020204020204" pitchFamily="34" charset="-122"/>
              </a:rPr>
              <a:t>协议签署后方可进行</a:t>
            </a:r>
            <a:r>
              <a:rPr lang="en-US" altLang="zh-CN" sz="2600" dirty="0" smtClean="0">
                <a:solidFill>
                  <a:srgbClr val="FF0000"/>
                </a:solidFill>
                <a:ea typeface="微软雅黑" panose="020B0503020204020204" pitchFamily="34" charset="-122"/>
              </a:rPr>
              <a:t>CRC</a:t>
            </a:r>
            <a:r>
              <a:rPr lang="zh-CN" altLang="en-US" sz="2600" dirty="0" smtClean="0">
                <a:solidFill>
                  <a:srgbClr val="FF0000"/>
                </a:solidFill>
                <a:ea typeface="微软雅黑" panose="020B0503020204020204" pitchFamily="34" charset="-122"/>
              </a:rPr>
              <a:t>授权</a:t>
            </a:r>
            <a:r>
              <a:rPr lang="zh-CN" altLang="en-US" sz="2600" dirty="0" smtClean="0">
                <a:ea typeface="微软雅黑" panose="020B0503020204020204" pitchFamily="34" charset="-122"/>
              </a:rPr>
              <a:t>。</a:t>
            </a:r>
            <a:endParaRPr lang="en-US" altLang="zh-CN"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zh-CN" altLang="en-US" sz="2600" dirty="0">
                <a:latin typeface="Arial" panose="020B0604020202020204" pitchFamily="34" charset="0"/>
                <a:ea typeface="微软雅黑" panose="020B0503020204020204" pitchFamily="34" charset="-122"/>
              </a:rPr>
              <a:t>申办者</a:t>
            </a:r>
            <a:r>
              <a:rPr lang="en-US" altLang="zh-CN" sz="2600" dirty="0">
                <a:latin typeface="Arial" panose="020B0604020202020204" pitchFamily="34" charset="0"/>
                <a:ea typeface="微软雅黑" panose="020B0503020204020204" pitchFamily="34" charset="-122"/>
              </a:rPr>
              <a:t>/CRO</a:t>
            </a:r>
            <a:r>
              <a:rPr lang="zh-CN" altLang="en-US" sz="2600" dirty="0">
                <a:latin typeface="Arial" panose="020B0604020202020204" pitchFamily="34" charset="0"/>
                <a:ea typeface="微软雅黑" panose="020B0503020204020204" pitchFamily="34" charset="-122"/>
              </a:rPr>
              <a:t>与</a:t>
            </a:r>
            <a:r>
              <a:rPr lang="en-US" altLang="zh-CN" sz="2600" dirty="0">
                <a:latin typeface="Arial" panose="020B0604020202020204" pitchFamily="34" charset="0"/>
                <a:ea typeface="微软雅黑" panose="020B0503020204020204" pitchFamily="34" charset="-122"/>
              </a:rPr>
              <a:t>SMO</a:t>
            </a:r>
            <a:r>
              <a:rPr lang="zh-CN" altLang="en-US" sz="2600" dirty="0">
                <a:latin typeface="Arial" panose="020B0604020202020204" pitchFamily="34" charset="0"/>
                <a:ea typeface="微软雅黑" panose="020B0503020204020204" pitchFamily="34" charset="-122"/>
              </a:rPr>
              <a:t>公司不应存在利益冲突，且应明确写入协议。</a:t>
            </a:r>
            <a:endParaRPr lang="en-US" altLang="zh-CN"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en-US" altLang="zh-CN" sz="2600" dirty="0">
                <a:latin typeface="Arial" panose="020B0604020202020204" pitchFamily="34" charset="0"/>
                <a:ea typeface="微软雅黑" panose="020B0503020204020204" pitchFamily="34" charset="-122"/>
              </a:rPr>
              <a:t>SMO</a:t>
            </a:r>
            <a:r>
              <a:rPr lang="zh-CN" altLang="en-US" sz="2600" dirty="0">
                <a:latin typeface="Arial" panose="020B0604020202020204" pitchFamily="34" charset="0"/>
                <a:ea typeface="微软雅黑" panose="020B0503020204020204" pitchFamily="34" charset="-122"/>
              </a:rPr>
              <a:t>应</a:t>
            </a:r>
            <a:r>
              <a:rPr lang="zh-CN" altLang="en-US" sz="2600" dirty="0">
                <a:solidFill>
                  <a:srgbClr val="FF0000"/>
                </a:solidFill>
                <a:latin typeface="Arial" panose="020B0604020202020204" pitchFamily="34" charset="0"/>
                <a:ea typeface="微软雅黑" panose="020B0503020204020204" pitchFamily="34" charset="-122"/>
              </a:rPr>
              <a:t>每月</a:t>
            </a:r>
            <a:r>
              <a:rPr lang="zh-CN" altLang="en-US" sz="2600" dirty="0">
                <a:latin typeface="Arial" panose="020B0604020202020204" pitchFamily="34" charset="0"/>
                <a:ea typeface="微软雅黑" panose="020B0503020204020204" pitchFamily="34" charset="-122"/>
              </a:rPr>
              <a:t>定期向研究机构汇报</a:t>
            </a: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工作情况，内容包括机构编号、项目所在科室、负责的</a:t>
            </a: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名字、筛选入组例数、项目现阶段进展情况等。</a:t>
            </a:r>
            <a:endParaRPr lang="en-US" altLang="zh-CN" sz="2600" dirty="0">
              <a:latin typeface="Arial" panose="020B0604020202020204" pitchFamily="34" charset="0"/>
              <a:ea typeface="微软雅黑" panose="020B0503020204020204" pitchFamily="34" charset="-122"/>
            </a:endParaRPr>
          </a:p>
        </p:txBody>
      </p:sp>
      <p:sp>
        <p:nvSpPr>
          <p:cNvPr id="51204"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3"/>
          <p:cNvSpPr>
            <a:spLocks noGrp="1"/>
          </p:cNvSpPr>
          <p:nvPr>
            <p:ph type="ctrTitle" idx="4294967295"/>
            <p:custDataLst>
              <p:tags r:id="rId1"/>
            </p:custDataLst>
          </p:nvPr>
        </p:nvSpPr>
        <p:spPr>
          <a:xfrm>
            <a:off x="2751138" y="233363"/>
            <a:ext cx="6877050" cy="1200150"/>
          </a:xfrm>
        </p:spPr>
        <p:txBody>
          <a:bodyPr vert="horz" wrap="square" lIns="90000" tIns="46800" rIns="90000" bIns="46800" anchor="ctr" anchorCtr="0"/>
          <a:lstStyle>
            <a:lvl1pPr lvl="0">
              <a:buClrTx/>
              <a:buSzTx/>
              <a:buFontTx/>
              <a:defRPr/>
            </a:lvl1pPr>
          </a:lstStyle>
          <a:p>
            <a:pPr algn="ctr" eaLnBrk="1" hangingPunct="1">
              <a:defRPr/>
            </a:pPr>
            <a:r>
              <a:rPr lang="en-US" altLang="zh-CN" dirty="0">
                <a:solidFill>
                  <a:schemeClr val="tx2"/>
                </a:solidFill>
              </a:rPr>
              <a:t>CRC</a:t>
            </a:r>
            <a:r>
              <a:rPr lang="zh-CN" altLang="en-US" dirty="0">
                <a:solidFill>
                  <a:schemeClr val="tx2"/>
                </a:solidFill>
              </a:rPr>
              <a:t>管理</a:t>
            </a:r>
            <a:endParaRPr lang="zh-CN" altLang="en-US" dirty="0">
              <a:solidFill>
                <a:schemeClr val="tx2"/>
              </a:solidFill>
            </a:endParaRPr>
          </a:p>
        </p:txBody>
      </p:sp>
      <p:sp>
        <p:nvSpPr>
          <p:cNvPr id="48131" name="TextBox 4"/>
          <p:cNvSpPr txBox="1">
            <a:spLocks noChangeArrowheads="1"/>
          </p:cNvSpPr>
          <p:nvPr/>
        </p:nvSpPr>
        <p:spPr bwMode="auto">
          <a:xfrm>
            <a:off x="1139825" y="1334182"/>
            <a:ext cx="9704388" cy="4707890"/>
          </a:xfrm>
          <a:prstGeom prst="rect">
            <a:avLst/>
          </a:prstGeom>
          <a:noFill/>
          <a:ln w="9525">
            <a:noFill/>
            <a:miter lim="800000"/>
          </a:ln>
        </p:spPr>
        <p:txBody>
          <a:bodyPr>
            <a:spAutoFit/>
          </a:bodyPr>
          <a:lstStyle/>
          <a:p>
            <a:pPr marR="0" defTabSz="914400">
              <a:spcBef>
                <a:spcPts val="1200"/>
              </a:spcBef>
              <a:spcAft>
                <a:spcPts val="1200"/>
              </a:spcAft>
              <a:buClrTx/>
              <a:buSzTx/>
              <a:buFont typeface="Wingdings" panose="05000000000000000000" pitchFamily="2" charset="2"/>
              <a:buChar char="u"/>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首次来院的</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CRC</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，须在</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CTMS</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系统内注册账号，上传以下材料：</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49580" marR="0" algn="l" defTabSz="914400">
              <a:spcBef>
                <a:spcPts val="600"/>
              </a:spcBef>
              <a:spcAft>
                <a:spcPts val="600"/>
              </a:spcAft>
              <a:buClrTx/>
              <a:buSzTx/>
              <a:buFontTx/>
              <a:defRPr/>
            </a:pPr>
            <a:r>
              <a:rPr lang="zh-CN" altLang="en-US" sz="2000" noProof="0" dirty="0">
                <a:ea typeface="微软雅黑" panose="020B0503020204020204" pitchFamily="34" charset="-122"/>
                <a:sym typeface="+mn-ea"/>
              </a:rPr>
              <a:t>① </a:t>
            </a:r>
            <a:r>
              <a:rPr lang="en-US" altLang="zh-CN" sz="2000" noProof="0" dirty="0">
                <a:ea typeface="微软雅黑" panose="020B0503020204020204" pitchFamily="34" charset="-122"/>
                <a:sym typeface="+mn-ea"/>
              </a:rPr>
              <a:t>CRC </a:t>
            </a:r>
            <a:r>
              <a:rPr lang="zh-CN" altLang="en-US" sz="2000" noProof="0" dirty="0">
                <a:ea typeface="微软雅黑" panose="020B0503020204020204" pitchFamily="34" charset="-122"/>
                <a:sym typeface="+mn-ea"/>
              </a:rPr>
              <a:t>工作委派函原件（委派函格式不限，必须包括的内容为： </a:t>
            </a:r>
            <a:r>
              <a:rPr lang="en-US" altLang="zh-CN" sz="2000" noProof="0" dirty="0">
                <a:ea typeface="微软雅黑" panose="020B0503020204020204" pitchFamily="34" charset="-122"/>
                <a:sym typeface="+mn-ea"/>
              </a:rPr>
              <a:t>CRC </a:t>
            </a:r>
            <a:r>
              <a:rPr lang="zh-CN" altLang="en-US" sz="2000" noProof="0" dirty="0">
                <a:ea typeface="微软雅黑" panose="020B0503020204020204" pitchFamily="34" charset="-122"/>
                <a:sym typeface="+mn-ea"/>
              </a:rPr>
              <a:t>姓名、性别、身份证号码、专业背景、</a:t>
            </a:r>
            <a:r>
              <a:rPr lang="en-US" altLang="zh-CN" sz="2000" noProof="0" dirty="0">
                <a:ea typeface="微软雅黑" panose="020B0503020204020204" pitchFamily="34" charset="-122"/>
                <a:sym typeface="+mn-ea"/>
              </a:rPr>
              <a:t>CRC</a:t>
            </a:r>
            <a:r>
              <a:rPr lang="zh-CN" altLang="en-US" sz="2000" noProof="0" dirty="0">
                <a:ea typeface="微软雅黑" panose="020B0503020204020204" pitchFamily="34" charset="-122"/>
                <a:sym typeface="+mn-ea"/>
              </a:rPr>
              <a:t>工作从业年限，负责的项目名称，委派时间，委派中心名称（广东省人民医院），损害责任承担承诺及公司盖章）； </a:t>
            </a:r>
            <a:endParaRPr kumimoji="0" lang="en-US" altLang="zh-CN" sz="2000" kern="1200" cap="none" spc="0" normalizeH="0" baseline="0" noProof="0" dirty="0">
              <a:latin typeface="Arial" panose="020B0604020202020204" pitchFamily="34" charset="0"/>
              <a:ea typeface="微软雅黑" panose="020B0503020204020204" pitchFamily="34" charset="-122"/>
              <a:cs typeface="+mn-cs"/>
            </a:endParaRPr>
          </a:p>
          <a:p>
            <a:pPr marL="449580" marR="0" algn="l" defTabSz="914400">
              <a:spcBef>
                <a:spcPts val="600"/>
              </a:spcBef>
              <a:spcAft>
                <a:spcPts val="600"/>
              </a:spcAft>
              <a:buClrTx/>
              <a:buSzTx/>
              <a:buFontTx/>
              <a:defRPr/>
            </a:pPr>
            <a:r>
              <a:rPr lang="zh-CN" altLang="en-US" sz="2000" noProof="0" dirty="0">
                <a:ea typeface="微软雅黑" panose="020B0503020204020204" pitchFamily="34" charset="-122"/>
                <a:sym typeface="+mn-ea"/>
              </a:rPr>
              <a:t>② 个人简历； </a:t>
            </a:r>
            <a:r>
              <a:rPr lang="en-US" altLang="zh-CN" sz="2000" noProof="0" dirty="0">
                <a:ea typeface="微软雅黑" panose="020B0503020204020204" pitchFamily="34" charset="-122"/>
                <a:sym typeface="+mn-ea"/>
              </a:rPr>
              <a:t>             </a:t>
            </a:r>
            <a:r>
              <a:rPr lang="zh-CN" altLang="en-US" sz="2000" noProof="0" dirty="0">
                <a:ea typeface="微软雅黑" panose="020B0503020204020204" pitchFamily="34" charset="-122"/>
                <a:sym typeface="+mn-ea"/>
              </a:rPr>
              <a:t>③ 培训证明；</a:t>
            </a:r>
            <a:r>
              <a:rPr lang="en-US" altLang="zh-CN" sz="2000" noProof="0" dirty="0">
                <a:ea typeface="微软雅黑" panose="020B0503020204020204" pitchFamily="34" charset="-122"/>
                <a:sym typeface="+mn-ea"/>
              </a:rPr>
              <a:t>             </a:t>
            </a:r>
            <a:r>
              <a:rPr lang="zh-CN" altLang="en-US" sz="2000" noProof="0" dirty="0">
                <a:ea typeface="微软雅黑" panose="020B0503020204020204" pitchFamily="34" charset="-122"/>
                <a:sym typeface="+mn-ea"/>
              </a:rPr>
              <a:t>④ </a:t>
            </a:r>
            <a:r>
              <a:rPr lang="zh-CN" altLang="en-US" sz="2000" noProof="0" dirty="0" smtClean="0">
                <a:ea typeface="微软雅黑" panose="020B0503020204020204" pitchFamily="34" charset="-122"/>
                <a:sym typeface="+mn-ea"/>
              </a:rPr>
              <a:t>学历学位证书；</a:t>
            </a:r>
            <a:endParaRPr lang="zh-CN" altLang="en-US" sz="2000" noProof="0" dirty="0" smtClean="0">
              <a:ea typeface="微软雅黑" panose="020B0503020204020204" pitchFamily="34" charset="-122"/>
              <a:sym typeface="+mn-ea"/>
            </a:endParaRPr>
          </a:p>
          <a:p>
            <a:pPr marL="449580" marR="0" algn="l" defTabSz="914400">
              <a:spcBef>
                <a:spcPts val="600"/>
              </a:spcBef>
              <a:spcAft>
                <a:spcPts val="600"/>
              </a:spcAft>
              <a:buClrTx/>
              <a:buSzTx/>
              <a:buFontTx/>
              <a:defRPr/>
            </a:pPr>
            <a:r>
              <a:rPr kumimoji="0" lang="zh-CN" altLang="en-US" sz="2000" kern="1200" cap="none" spc="0" normalizeH="0" baseline="0" noProof="0" dirty="0" smtClean="0">
                <a:latin typeface="微软雅黑" panose="020B0503020204020204" pitchFamily="34" charset="-122"/>
                <a:ea typeface="微软雅黑" panose="020B0503020204020204" pitchFamily="34" charset="-122"/>
                <a:cs typeface="+mn-cs"/>
                <a:sym typeface="+mn-ea"/>
              </a:rPr>
              <a:t>⑤</a:t>
            </a:r>
            <a:r>
              <a:rPr kumimoji="0" lang="en-US" altLang="zh-CN" sz="2000" kern="1200" cap="none" spc="0" normalizeH="0" baseline="0" noProof="0" dirty="0" smtClean="0">
                <a:latin typeface="微软雅黑" panose="020B0503020204020204" pitchFamily="34" charset="-122"/>
                <a:ea typeface="微软雅黑" panose="020B0503020204020204" pitchFamily="34" charset="-122"/>
                <a:cs typeface="+mn-cs"/>
                <a:sym typeface="+mn-ea"/>
              </a:rPr>
              <a:t> </a:t>
            </a:r>
            <a:r>
              <a:rPr kumimoji="0" lang="zh-CN" altLang="en-US" sz="2000" kern="1200" cap="none" spc="0" normalizeH="0" baseline="0" noProof="0" dirty="0" smtClean="0">
                <a:latin typeface="微软雅黑" panose="020B0503020204020204" pitchFamily="34" charset="-122"/>
                <a:ea typeface="微软雅黑" panose="020B0503020204020204" pitchFamily="34" charset="-122"/>
                <a:cs typeface="+mn-cs"/>
                <a:sym typeface="+mn-ea"/>
              </a:rPr>
              <a:t>身份证正反面；</a:t>
            </a:r>
            <a:r>
              <a:rPr kumimoji="0" lang="en-US" altLang="zh-CN" sz="2000" kern="1200" cap="none" spc="0" normalizeH="0" baseline="0" noProof="0" dirty="0" smtClean="0">
                <a:latin typeface="微软雅黑" panose="020B0503020204020204" pitchFamily="34" charset="-122"/>
                <a:ea typeface="微软雅黑" panose="020B0503020204020204" pitchFamily="34" charset="-122"/>
                <a:cs typeface="+mn-cs"/>
                <a:sym typeface="+mn-ea"/>
              </a:rPr>
              <a:t>      </a:t>
            </a:r>
            <a:r>
              <a:rPr kumimoji="0" lang="zh-CN" altLang="en-US" sz="2000" kern="1200" cap="none" spc="0" normalizeH="0" baseline="0" noProof="0" dirty="0" smtClean="0">
                <a:latin typeface="微软雅黑" panose="020B0503020204020204" pitchFamily="34" charset="-122"/>
                <a:ea typeface="微软雅黑" panose="020B0503020204020204" pitchFamily="34" charset="-122"/>
                <a:cs typeface="+mn-cs"/>
                <a:sym typeface="+mn-ea"/>
              </a:rPr>
              <a:t>⑥</a:t>
            </a:r>
            <a:r>
              <a:rPr kumimoji="0" lang="en-US" altLang="zh-CN" sz="2000" kern="1200" cap="none" spc="0" normalizeH="0" baseline="0" noProof="0" dirty="0" smtClean="0">
                <a:latin typeface="微软雅黑" panose="020B0503020204020204" pitchFamily="34" charset="-122"/>
                <a:ea typeface="微软雅黑" panose="020B0503020204020204" pitchFamily="34" charset="-122"/>
                <a:cs typeface="+mn-cs"/>
                <a:sym typeface="+mn-ea"/>
              </a:rPr>
              <a:t> </a:t>
            </a:r>
            <a:r>
              <a:rPr kumimoji="0" lang="zh-CN" altLang="en-US" sz="2000" kern="1200" cap="none" spc="0" normalizeH="0" baseline="0" noProof="0" dirty="0" smtClean="0">
                <a:latin typeface="微软雅黑" panose="020B0503020204020204" pitchFamily="34" charset="-122"/>
                <a:ea typeface="微软雅黑" panose="020B0503020204020204" pitchFamily="34" charset="-122"/>
                <a:cs typeface="+mn-cs"/>
                <a:sym typeface="+mn-ea"/>
              </a:rPr>
              <a:t>项目授权分工表</a:t>
            </a:r>
            <a:endParaRPr kumimoji="0" lang="en-US" altLang="zh-CN" sz="2000" kern="1200" cap="none" spc="0" normalizeH="0" baseline="0" noProof="0" dirty="0">
              <a:latin typeface="Arial" panose="020B0604020202020204" pitchFamily="34" charset="0"/>
              <a:ea typeface="微软雅黑" panose="020B0503020204020204" pitchFamily="34" charset="-122"/>
              <a:cs typeface="+mn-cs"/>
            </a:endParaRPr>
          </a:p>
          <a:p>
            <a:pPr marR="0" defTabSz="914400">
              <a:spcBef>
                <a:spcPts val="1200"/>
              </a:spcBef>
              <a:spcAft>
                <a:spcPts val="1200"/>
              </a:spcAft>
              <a:buClrTx/>
              <a:buSzTx/>
              <a:buFont typeface="Wingdings" panose="05000000000000000000" pitchFamily="2" charset="2"/>
              <a:buChar char="u"/>
              <a:defRPr/>
            </a:pP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PI</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在</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CTMS</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系统完成项目授权后，</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CRC</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登录系统完成</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CRC</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报到登记流程。</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sym typeface="+mn-ea"/>
            </a:endParaRPr>
          </a:p>
          <a:p>
            <a:pPr marR="0" defTabSz="914400">
              <a:spcBef>
                <a:spcPts val="1200"/>
              </a:spcBef>
              <a:spcAft>
                <a:spcPts val="1200"/>
              </a:spcAft>
              <a:buClrTx/>
              <a:buSzTx/>
              <a:buFont typeface="Wingdings" panose="05000000000000000000" pitchFamily="2" charset="2"/>
              <a:buChar char="u"/>
              <a:defRPr/>
            </a:pPr>
            <a:r>
              <a:rPr lang="zh-CN" altLang="en-US" sz="2600" noProof="0" dirty="0">
                <a:ea typeface="微软雅黑" panose="020B0503020204020204" pitchFamily="34" charset="-122"/>
                <a:sym typeface="+mn-ea"/>
              </a:rPr>
              <a:t>首次来院的</a:t>
            </a:r>
            <a:r>
              <a:rPr lang="en-US" altLang="zh-CN" sz="2600" noProof="0" dirty="0">
                <a:ea typeface="微软雅黑" panose="020B0503020204020204" pitchFamily="34" charset="-122"/>
                <a:sym typeface="+mn-ea"/>
              </a:rPr>
              <a:t>CRC</a:t>
            </a:r>
            <a:r>
              <a:rPr lang="zh-CN" altLang="en-US" sz="2600" noProof="0" dirty="0">
                <a:ea typeface="微软雅黑" panose="020B0503020204020204" pitchFamily="34" charset="-122"/>
                <a:sym typeface="+mn-ea"/>
              </a:rPr>
              <a:t>，在收到系统短信通知后</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携带一寸照片到机构办公室完成现场报到，办理胸牌。</a:t>
            </a:r>
            <a:r>
              <a:rPr kumimoji="0" lang="zh-CN" altLang="en-US" sz="2400" kern="1200" cap="none" spc="0" normalizeH="0" baseline="0" noProof="0" dirty="0">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latin typeface="Arial" panose="020B0604020202020204" pitchFamily="34" charset="0"/>
              <a:ea typeface="微软雅黑" panose="020B0503020204020204" pitchFamily="34" charset="-122"/>
              <a:cs typeface="+mn-cs"/>
            </a:endParaRPr>
          </a:p>
        </p:txBody>
      </p:sp>
      <p:sp>
        <p:nvSpPr>
          <p:cNvPr id="5222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3"/>
          <p:cNvSpPr>
            <a:spLocks noGrp="1"/>
          </p:cNvSpPr>
          <p:nvPr>
            <p:ph type="ctrTitle" idx="4294967295"/>
            <p:custDataLst>
              <p:tags r:id="rId1"/>
            </p:custDataLst>
          </p:nvPr>
        </p:nvSpPr>
        <p:spPr>
          <a:xfrm>
            <a:off x="2751138" y="224473"/>
            <a:ext cx="6877050" cy="1200150"/>
          </a:xfrm>
        </p:spPr>
        <p:txBody>
          <a:bodyPr vert="horz" wrap="square" lIns="90000" tIns="46800" rIns="90000" bIns="46800" anchor="ctr" anchorCtr="0"/>
          <a:lstStyle>
            <a:lvl1pPr lvl="0">
              <a:buClrTx/>
              <a:buSzTx/>
              <a:buFontTx/>
              <a:defRPr/>
            </a:lvl1pPr>
          </a:lstStyle>
          <a:p>
            <a:pPr lvl="0" algn="ctr" eaLnBrk="1" hangingPunct="1"/>
            <a:r>
              <a:rPr lang="en-US" altLang="zh-CN" dirty="0">
                <a:solidFill>
                  <a:schemeClr val="tx2"/>
                </a:solidFill>
              </a:rPr>
              <a:t>CRC</a:t>
            </a:r>
            <a:r>
              <a:rPr lang="zh-CN" altLang="en-US" dirty="0">
                <a:solidFill>
                  <a:schemeClr val="tx2"/>
                </a:solidFill>
              </a:rPr>
              <a:t>管理</a:t>
            </a:r>
            <a:endParaRPr lang="zh-CN" altLang="en-US" dirty="0">
              <a:solidFill>
                <a:schemeClr val="tx2"/>
              </a:solidFill>
            </a:endParaRPr>
          </a:p>
        </p:txBody>
      </p:sp>
      <p:sp>
        <p:nvSpPr>
          <p:cNvPr id="53251" name="TextBox 4"/>
          <p:cNvSpPr txBox="1"/>
          <p:nvPr/>
        </p:nvSpPr>
        <p:spPr>
          <a:xfrm>
            <a:off x="1082675" y="1140460"/>
            <a:ext cx="10327640" cy="5323205"/>
          </a:xfrm>
          <a:prstGeom prst="rect">
            <a:avLst/>
          </a:prstGeom>
          <a:noFill/>
          <a:ln w="9525">
            <a:noFill/>
          </a:ln>
        </p:spPr>
        <p:txBody>
          <a:bodyPr wrap="square">
            <a:spAutoFit/>
          </a:bodyPr>
          <a:lstStyle/>
          <a:p>
            <a:pPr>
              <a:spcBef>
                <a:spcPts val="1200"/>
              </a:spcBef>
              <a:spcAft>
                <a:spcPts val="1200"/>
              </a:spcAft>
              <a:buFont typeface="Wingdings" panose="05000000000000000000" pitchFamily="2" charset="2"/>
              <a:buChar char="u"/>
            </a:pP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不得单独接触受试者，不得单独完成与临床评估和治疗相关的工作，除因录入</a:t>
            </a:r>
            <a:r>
              <a:rPr lang="en-US" altLang="zh-CN" sz="2600" dirty="0">
                <a:latin typeface="Arial" panose="020B0604020202020204" pitchFamily="34" charset="0"/>
                <a:ea typeface="微软雅黑" panose="020B0503020204020204" pitchFamily="34" charset="-122"/>
              </a:rPr>
              <a:t>CRF</a:t>
            </a:r>
            <a:r>
              <a:rPr lang="zh-CN" altLang="en-US" sz="2600" dirty="0">
                <a:latin typeface="Arial" panose="020B0604020202020204" pitchFamily="34" charset="0"/>
                <a:ea typeface="微软雅黑" panose="020B0503020204020204" pitchFamily="34" charset="-122"/>
              </a:rPr>
              <a:t>而查询受试者的病历资料外，不得查询患者的其他住院信息。</a:t>
            </a:r>
            <a:endParaRPr lang="zh-CN" altLang="en-US"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不得未经允许擅自进入所负责项目以外的病区。</a:t>
            </a:r>
            <a:endParaRPr lang="zh-CN" altLang="en-US"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zh-CN" altLang="en-US" sz="2600" dirty="0">
                <a:latin typeface="Arial" panose="020B0604020202020204" pitchFamily="34" charset="0"/>
                <a:ea typeface="微软雅黑" panose="020B0503020204020204" pitchFamily="34" charset="-122"/>
              </a:rPr>
              <a:t>项目结束时，</a:t>
            </a:r>
            <a:r>
              <a:rPr lang="en-US" altLang="zh-CN" sz="2600" dirty="0">
                <a:latin typeface="Arial" panose="020B0604020202020204" pitchFamily="34" charset="0"/>
                <a:ea typeface="微软雅黑" panose="020B0503020204020204" pitchFamily="34" charset="-122"/>
              </a:rPr>
              <a:t>PI</a:t>
            </a:r>
            <a:r>
              <a:rPr lang="zh-CN" altLang="en-US" sz="2600" dirty="0">
                <a:latin typeface="Arial" panose="020B0604020202020204" pitchFamily="34" charset="0"/>
                <a:ea typeface="微软雅黑" panose="020B0503020204020204" pitchFamily="34" charset="-122"/>
              </a:rPr>
              <a:t>在授权分工表中结束</a:t>
            </a: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授权，</a:t>
            </a: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登录</a:t>
            </a:r>
            <a:r>
              <a:rPr lang="en-US" altLang="zh-CN" sz="2600" dirty="0">
                <a:latin typeface="Arial" panose="020B0604020202020204" pitchFamily="34" charset="0"/>
                <a:ea typeface="微软雅黑" panose="020B0503020204020204" pitchFamily="34" charset="-122"/>
              </a:rPr>
              <a:t>CTMS</a:t>
            </a:r>
            <a:r>
              <a:rPr lang="zh-CN" altLang="en-US" sz="2600" dirty="0">
                <a:latin typeface="Arial" panose="020B0604020202020204" pitchFamily="34" charset="0"/>
                <a:ea typeface="微软雅黑" panose="020B0503020204020204" pitchFamily="34" charset="-122"/>
              </a:rPr>
              <a:t>完成</a:t>
            </a:r>
            <a:r>
              <a:rPr lang="en-US" altLang="zh-CN"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结束登记流程。</a:t>
            </a:r>
            <a:endParaRPr lang="zh-CN" altLang="en-US"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en-US" altLang="zh-CN" sz="2600" dirty="0">
                <a:latin typeface="Arial" panose="020B0604020202020204" pitchFamily="34" charset="0"/>
                <a:ea typeface="微软雅黑" panose="020B0503020204020204" pitchFamily="34" charset="-122"/>
              </a:rPr>
              <a:t> CRC</a:t>
            </a:r>
            <a:r>
              <a:rPr lang="zh-CN" altLang="en-US" sz="2600" dirty="0">
                <a:latin typeface="Arial" panose="020B0604020202020204" pitchFamily="34" charset="0"/>
                <a:ea typeface="微软雅黑" panose="020B0503020204020204" pitchFamily="34" charset="-122"/>
              </a:rPr>
              <a:t>离职前，须按要求在</a:t>
            </a:r>
            <a:r>
              <a:rPr lang="en-US" altLang="zh-CN" sz="2600" dirty="0">
                <a:latin typeface="Arial" panose="020B0604020202020204" pitchFamily="34" charset="0"/>
                <a:ea typeface="微软雅黑" panose="020B0503020204020204" pitchFamily="34" charset="-122"/>
              </a:rPr>
              <a:t>CTMS</a:t>
            </a:r>
            <a:r>
              <a:rPr lang="zh-CN" altLang="en-US" sz="2600" dirty="0">
                <a:latin typeface="Arial" panose="020B0604020202020204" pitchFamily="34" charset="0"/>
                <a:ea typeface="微软雅黑" panose="020B0503020204020204" pitchFamily="34" charset="-122"/>
              </a:rPr>
              <a:t>系统内完成所有项目的结束登记，将胸牌交还机构办公室。</a:t>
            </a:r>
            <a:endParaRPr lang="zh-CN" altLang="en-US" sz="2600" dirty="0">
              <a:latin typeface="Arial" panose="020B0604020202020204" pitchFamily="34" charset="0"/>
              <a:ea typeface="微软雅黑" panose="020B0503020204020204" pitchFamily="34" charset="-122"/>
            </a:endParaRPr>
          </a:p>
          <a:p>
            <a:pPr>
              <a:spcBef>
                <a:spcPts val="1200"/>
              </a:spcBef>
              <a:spcAft>
                <a:spcPts val="1200"/>
              </a:spcAft>
              <a:buFont typeface="Wingdings" panose="05000000000000000000" pitchFamily="2" charset="2"/>
              <a:buChar char="u"/>
            </a:pPr>
            <a:r>
              <a:rPr lang="zh-CN" altLang="en-US" sz="2600" dirty="0">
                <a:latin typeface="Arial" panose="020B0604020202020204" pitchFamily="34" charset="0"/>
                <a:ea typeface="微软雅黑" panose="020B0503020204020204" pitchFamily="34" charset="-122"/>
              </a:rPr>
              <a:t>未按要求完成报到、项目登记、结束或离院手续者，将扣除该</a:t>
            </a:r>
            <a:r>
              <a:rPr lang="en-US" altLang="en-US" sz="2600" dirty="0">
                <a:latin typeface="Arial" panose="020B0604020202020204" pitchFamily="34" charset="0"/>
                <a:ea typeface="微软雅黑" panose="020B0503020204020204" pitchFamily="34" charset="-122"/>
              </a:rPr>
              <a:t>CRC</a:t>
            </a:r>
            <a:r>
              <a:rPr lang="zh-CN" altLang="en-US" sz="2600" dirty="0">
                <a:latin typeface="Arial" panose="020B0604020202020204" pitchFamily="34" charset="0"/>
                <a:ea typeface="微软雅黑" panose="020B0503020204020204" pitchFamily="34" charset="-122"/>
              </a:rPr>
              <a:t>所在项目组研究者劳务费 </a:t>
            </a:r>
            <a:r>
              <a:rPr lang="en-US" altLang="en-US" sz="2600" dirty="0">
                <a:latin typeface="Arial" panose="020B0604020202020204" pitchFamily="34" charset="0"/>
                <a:ea typeface="微软雅黑" panose="020B0503020204020204" pitchFamily="34" charset="-122"/>
              </a:rPr>
              <a:t>1000</a:t>
            </a:r>
            <a:r>
              <a:rPr lang="zh-CN" altLang="en-US" sz="2600" dirty="0">
                <a:latin typeface="Arial" panose="020B0604020202020204" pitchFamily="34" charset="0"/>
                <a:ea typeface="微软雅黑" panose="020B0503020204020204" pitchFamily="34" charset="-122"/>
              </a:rPr>
              <a:t>元</a:t>
            </a:r>
            <a:r>
              <a:rPr lang="en-US" altLang="en-US" sz="2600" dirty="0">
                <a:latin typeface="Arial" panose="020B0604020202020204" pitchFamily="34" charset="0"/>
                <a:ea typeface="微软雅黑" panose="020B0503020204020204" pitchFamily="34" charset="-122"/>
              </a:rPr>
              <a:t>/</a:t>
            </a:r>
            <a:r>
              <a:rPr lang="zh-CN" altLang="en-US" sz="2600" dirty="0">
                <a:latin typeface="Arial" panose="020B0604020202020204" pitchFamily="34" charset="0"/>
                <a:ea typeface="微软雅黑" panose="020B0503020204020204" pitchFamily="34" charset="-122"/>
              </a:rPr>
              <a:t>人次。</a:t>
            </a:r>
            <a:endParaRPr lang="zh-CN" altLang="en-US" sz="2600" dirty="0">
              <a:latin typeface="Arial" panose="020B0604020202020204" pitchFamily="34" charset="0"/>
              <a:ea typeface="微软雅黑" panose="020B0503020204020204" pitchFamily="34" charset="-122"/>
            </a:endParaRPr>
          </a:p>
        </p:txBody>
      </p:sp>
      <p:sp>
        <p:nvSpPr>
          <p:cNvPr id="53252"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敏感数据查询</a:t>
            </a:r>
            <a:endParaRPr lang="zh-CN" altLang="en-US" kern="1200" dirty="0">
              <a:latin typeface="+mj-lt"/>
              <a:ea typeface="+mj-ea"/>
              <a:cs typeface="+mj-cs"/>
            </a:endParaRPr>
          </a:p>
        </p:txBody>
      </p:sp>
      <p:sp>
        <p:nvSpPr>
          <p:cNvPr id="54275"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10</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54276"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6"/>
          <p:cNvSpPr txBox="1"/>
          <p:nvPr/>
        </p:nvSpPr>
        <p:spPr>
          <a:xfrm>
            <a:off x="2390775" y="436563"/>
            <a:ext cx="8237538" cy="824136"/>
          </a:xfrm>
          <a:prstGeom prst="rect">
            <a:avLst/>
          </a:prstGeom>
          <a:noFill/>
          <a:ln w="9525">
            <a:noFill/>
          </a:ln>
        </p:spPr>
        <p:txBody>
          <a:bodyPr>
            <a:spAutoFit/>
          </a:bodyPr>
          <a:lstStyle/>
          <a:p>
            <a:pPr algn="ctr">
              <a:lnSpc>
                <a:spcPct val="120000"/>
              </a:lnSpc>
            </a:pPr>
            <a:r>
              <a:rPr lang="zh-CN" altLang="en-US" sz="4400" b="1" dirty="0">
                <a:solidFill>
                  <a:schemeClr val="tx2"/>
                </a:solidFill>
                <a:latin typeface="+mj-lt"/>
                <a:ea typeface="+mj-ea"/>
                <a:cs typeface="+mj-cs"/>
              </a:rPr>
              <a:t>敏感数据查询</a:t>
            </a:r>
            <a:endParaRPr lang="zh-CN" altLang="en-US" sz="4400" b="1" dirty="0">
              <a:solidFill>
                <a:schemeClr val="tx2"/>
              </a:solidFill>
              <a:latin typeface="+mj-lt"/>
              <a:ea typeface="+mj-ea"/>
              <a:cs typeface="+mj-cs"/>
            </a:endParaRPr>
          </a:p>
        </p:txBody>
      </p:sp>
      <p:sp>
        <p:nvSpPr>
          <p:cNvPr id="55299" name="TextBox 27"/>
          <p:cNvSpPr txBox="1"/>
          <p:nvPr/>
        </p:nvSpPr>
        <p:spPr>
          <a:xfrm>
            <a:off x="911225" y="1228725"/>
            <a:ext cx="9121775" cy="1322070"/>
          </a:xfrm>
          <a:prstGeom prst="rect">
            <a:avLst/>
          </a:prstGeom>
          <a:noFill/>
          <a:ln w="9525">
            <a:noFill/>
          </a:ln>
        </p:spPr>
        <p:txBody>
          <a:bodyPr>
            <a:spAutoFit/>
          </a:bodyPr>
          <a:lstStyle/>
          <a:p>
            <a:pPr eaLnBrk="0" hangingPunct="0"/>
            <a:r>
              <a:rPr lang="zh-CN" altLang="en-US" sz="2000" dirty="0">
                <a:latin typeface="Arial" panose="020B0604020202020204" pitchFamily="34" charset="0"/>
                <a:ea typeface="微软雅黑" panose="020B0503020204020204" pitchFamily="34" charset="-122"/>
              </a:rPr>
              <a:t>仅适用于</a:t>
            </a:r>
            <a:r>
              <a:rPr lang="en-US" altLang="zh-CN" sz="2000" dirty="0">
                <a:latin typeface="Arial" panose="020B0604020202020204" pitchFamily="34" charset="0"/>
                <a:ea typeface="微软雅黑" panose="020B0503020204020204" pitchFamily="34" charset="-122"/>
              </a:rPr>
              <a:t>2019</a:t>
            </a:r>
            <a:r>
              <a:rPr lang="zh-CN" altLang="en-US" sz="2000" dirty="0">
                <a:latin typeface="Arial" panose="020B0604020202020204" pitchFamily="34" charset="0"/>
                <a:ea typeface="微软雅黑" panose="020B0503020204020204" pitchFamily="34" charset="-122"/>
              </a:rPr>
              <a:t>年</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月</a:t>
            </a: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日前的数据查询，其他可通过</a:t>
            </a:r>
            <a:r>
              <a:rPr lang="en-US" altLang="zh-CN" sz="2000" dirty="0">
                <a:latin typeface="Arial" panose="020B0604020202020204" pitchFamily="34" charset="0"/>
                <a:ea typeface="微软雅黑" panose="020B0503020204020204" pitchFamily="34" charset="-122"/>
              </a:rPr>
              <a:t>360</a:t>
            </a:r>
            <a:r>
              <a:rPr lang="zh-CN" altLang="en-US" sz="2000" dirty="0">
                <a:latin typeface="Arial" panose="020B0604020202020204" pitchFamily="34" charset="0"/>
                <a:ea typeface="微软雅黑" panose="020B0503020204020204" pitchFamily="34" charset="-122"/>
              </a:rPr>
              <a:t>视图查看。</a:t>
            </a:r>
            <a:endParaRPr lang="zh-CN" altLang="en-US" sz="2000" dirty="0">
              <a:latin typeface="Arial" panose="020B0604020202020204" pitchFamily="34" charset="0"/>
              <a:ea typeface="微软雅黑" panose="020B0503020204020204" pitchFamily="34" charset="-122"/>
            </a:endParaRPr>
          </a:p>
          <a:p>
            <a:pPr eaLnBrk="0" hangingPunct="0"/>
            <a:r>
              <a:rPr lang="zh-CN" altLang="en-US" sz="2000" dirty="0">
                <a:latin typeface="Arial" panose="020B0604020202020204" pitchFamily="34" charset="0"/>
                <a:ea typeface="微软雅黑" panose="020B0503020204020204" pitchFamily="34" charset="-122"/>
              </a:rPr>
              <a:t>查询受试者既往就诊用药信息，在</a:t>
            </a:r>
            <a:r>
              <a:rPr lang="en-US" altLang="zh-CN" sz="2000" dirty="0">
                <a:latin typeface="Arial" panose="020B0604020202020204" pitchFamily="34" charset="0"/>
                <a:ea typeface="微软雅黑" panose="020B0503020204020204" pitchFamily="34" charset="-122"/>
              </a:rPr>
              <a:t>OA</a:t>
            </a:r>
            <a:r>
              <a:rPr lang="zh-CN" altLang="en-US" sz="2000" dirty="0">
                <a:latin typeface="Arial" panose="020B0604020202020204" pitchFamily="34" charset="0"/>
                <a:ea typeface="微软雅黑" panose="020B0503020204020204" pitchFamily="34" charset="-122"/>
              </a:rPr>
              <a:t>系统发起</a:t>
            </a:r>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敏感数据需求申请流程</a:t>
            </a:r>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a:t>
            </a:r>
            <a:endParaRPr lang="en-US" altLang="zh-CN" sz="2000" dirty="0">
              <a:latin typeface="Arial" panose="020B0604020202020204" pitchFamily="34" charset="0"/>
              <a:ea typeface="微软雅黑" panose="020B0503020204020204" pitchFamily="34" charset="-122"/>
            </a:endParaRPr>
          </a:p>
          <a:p>
            <a:pPr eaLnBrk="0" hangingPunct="0"/>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请注意上传伦理批件和敏感数据使用承诺书。</a:t>
            </a:r>
            <a:endParaRPr lang="en-US" altLang="zh-CN" sz="2000" dirty="0">
              <a:latin typeface="Arial" panose="020B0604020202020204" pitchFamily="34" charset="0"/>
              <a:ea typeface="微软雅黑" panose="020B0503020204020204" pitchFamily="34" charset="-122"/>
            </a:endParaRPr>
          </a:p>
          <a:p>
            <a:pPr eaLnBrk="0" hangingPunct="0"/>
            <a:endParaRPr lang="zh-CN" altLang="en-US" sz="2000" dirty="0">
              <a:latin typeface="Arial" panose="020B0604020202020204" pitchFamily="34" charset="0"/>
              <a:ea typeface="微软雅黑" panose="020B0503020204020204" pitchFamily="34" charset="-122"/>
            </a:endParaRPr>
          </a:p>
        </p:txBody>
      </p:sp>
      <p:sp>
        <p:nvSpPr>
          <p:cNvPr id="55300" name="灯片编号占位符 5"/>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pic>
        <p:nvPicPr>
          <p:cNvPr id="55301" name="Picture 7"/>
          <p:cNvPicPr>
            <a:picLocks noChangeAspect="1"/>
          </p:cNvPicPr>
          <p:nvPr/>
        </p:nvPicPr>
        <p:blipFill>
          <a:blip r:embed="rId1"/>
          <a:stretch>
            <a:fillRect/>
          </a:stretch>
        </p:blipFill>
        <p:spPr>
          <a:xfrm>
            <a:off x="1650850" y="2246977"/>
            <a:ext cx="8164036" cy="3711762"/>
          </a:xfrm>
          <a:prstGeom prst="rect">
            <a:avLst/>
          </a:prstGeom>
          <a:noFill/>
          <a:ln w="9525">
            <a:noFill/>
          </a:ln>
        </p:spPr>
      </p:pic>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归档结题</a:t>
            </a:r>
            <a:endParaRPr lang="zh-CN" altLang="en-US" kern="1200" dirty="0">
              <a:latin typeface="+mj-lt"/>
              <a:ea typeface="微软雅黑" panose="020B0503020204020204" pitchFamily="34" charset="-122"/>
              <a:cs typeface="+mj-cs"/>
            </a:endParaRPr>
          </a:p>
        </p:txBody>
      </p:sp>
      <p:sp>
        <p:nvSpPr>
          <p:cNvPr id="56323"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11</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56324"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3"/>
          <p:cNvSpPr>
            <a:spLocks noGrp="1"/>
          </p:cNvSpPr>
          <p:nvPr>
            <p:ph type="ctrTitle" idx="4294967295"/>
            <p:custDataLst>
              <p:tags r:id="rId1"/>
            </p:custDataLst>
          </p:nvPr>
        </p:nvSpPr>
        <p:spPr>
          <a:xfrm>
            <a:off x="2919413" y="39211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中期分中心小结盖章</a:t>
            </a:r>
            <a:endParaRPr lang="zh-CN" altLang="en-US" dirty="0">
              <a:solidFill>
                <a:schemeClr val="tx2"/>
              </a:solidFill>
            </a:endParaRPr>
          </a:p>
        </p:txBody>
      </p:sp>
      <p:sp>
        <p:nvSpPr>
          <p:cNvPr id="57347" name="TextBox 3"/>
          <p:cNvSpPr txBox="1"/>
          <p:nvPr/>
        </p:nvSpPr>
        <p:spPr>
          <a:xfrm>
            <a:off x="434975" y="1567180"/>
            <a:ext cx="6570980" cy="4862830"/>
          </a:xfrm>
          <a:prstGeom prst="rect">
            <a:avLst/>
          </a:prstGeom>
          <a:noFill/>
          <a:ln w="9525">
            <a:noFill/>
          </a:ln>
        </p:spPr>
        <p:txBody>
          <a:bodyPr wrap="square">
            <a:noAutofit/>
          </a:bodyPr>
          <a:lstStyle/>
          <a:p>
            <a:pPr>
              <a:spcBef>
                <a:spcPts val="1200"/>
              </a:spcBef>
              <a:spcAft>
                <a:spcPts val="1200"/>
              </a:spcAft>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递交盖章申请应确保项目已通过院内中期检查，</a:t>
            </a:r>
            <a:r>
              <a:rPr lang="zh-CN" altLang="en-US" sz="2800" dirty="0">
                <a:latin typeface="Arial" panose="020B0604020202020204" pitchFamily="34" charset="0"/>
                <a:ea typeface="微软雅黑" panose="020B0503020204020204" pitchFamily="34" charset="-122"/>
              </a:rPr>
              <a:t>以及对检查后整改情况的质控</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a:spcBef>
                <a:spcPts val="1200"/>
              </a:spcBef>
              <a:spcAft>
                <a:spcPts val="1200"/>
              </a:spcAft>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分中心小结表必须标明中期字样，或者明确收集数据的时间段；</a:t>
            </a:r>
            <a:endParaRPr lang="en-US" altLang="zh-CN" sz="2800" dirty="0">
              <a:latin typeface="微软雅黑" panose="020B0503020204020204" pitchFamily="34" charset="-122"/>
              <a:ea typeface="微软雅黑" panose="020B0503020204020204" pitchFamily="34" charset="-122"/>
            </a:endParaRPr>
          </a:p>
          <a:p>
            <a:pPr>
              <a:spcBef>
                <a:spcPts val="1200"/>
              </a:spcBef>
              <a:spcAft>
                <a:spcPts val="1200"/>
              </a:spcAft>
              <a:buFont typeface="Wingdings" panose="05000000000000000000" pitchFamily="2" charset="2"/>
              <a:buChar char="u"/>
            </a:pPr>
            <a:r>
              <a:rPr lang="zh-CN" altLang="en-US" sz="2800" dirty="0">
                <a:latin typeface="微软雅黑" panose="020B0503020204020204" pitchFamily="34" charset="-122"/>
                <a:ea typeface="微软雅黑" panose="020B0503020204020204" pitchFamily="34" charset="-122"/>
              </a:rPr>
              <a:t>研究团队审核中期分中心小结表，确保数据真实准确；</a:t>
            </a:r>
            <a:endParaRPr lang="zh-CN" altLang="en-US" sz="2800" dirty="0">
              <a:latin typeface="微软雅黑" panose="020B0503020204020204" pitchFamily="34" charset="-122"/>
              <a:ea typeface="微软雅黑" panose="020B0503020204020204" pitchFamily="34" charset="-122"/>
            </a:endParaRPr>
          </a:p>
          <a:p>
            <a:pPr algn="l">
              <a:spcBef>
                <a:spcPts val="1200"/>
              </a:spcBef>
              <a:spcAft>
                <a:spcPts val="1200"/>
              </a:spcAft>
              <a:buClrTx/>
              <a:buSzTx/>
              <a:buFont typeface="Wingdings" panose="05000000000000000000" pitchFamily="2" charset="2"/>
              <a:buChar char="u"/>
            </a:pPr>
            <a:r>
              <a:rPr lang="zh-CN" altLang="en-US" sz="2800" dirty="0">
                <a:solidFill>
                  <a:srgbClr val="FF0000"/>
                </a:solidFill>
                <a:latin typeface="微软雅黑" panose="020B0503020204020204" pitchFamily="34" charset="-122"/>
                <a:ea typeface="微软雅黑" panose="020B0503020204020204" pitchFamily="34" charset="-122"/>
                <a:sym typeface="+mn-ea"/>
              </a:rPr>
              <a:t>研究团队在CTMS系统发起“中期分中心小结审核与盖章”</a:t>
            </a:r>
            <a:r>
              <a:rPr lang="zh-CN" altLang="en-US" sz="2800" dirty="0">
                <a:solidFill>
                  <a:srgbClr val="FF0000"/>
                </a:solidFill>
                <a:latin typeface="微软雅黑" panose="020B0503020204020204" pitchFamily="34" charset="-122"/>
                <a:ea typeface="微软雅黑" panose="020B0503020204020204" pitchFamily="34" charset="-122"/>
                <a:sym typeface="+mn-ea"/>
              </a:rPr>
              <a:t>流程</a:t>
            </a:r>
            <a:r>
              <a:rPr lang="zh-CN" altLang="en-US" sz="2800" dirty="0">
                <a:solidFill>
                  <a:srgbClr val="FF0000"/>
                </a:solidFill>
                <a:latin typeface="微软雅黑" panose="020B0503020204020204" pitchFamily="34" charset="-122"/>
                <a:ea typeface="微软雅黑" panose="020B0503020204020204" pitchFamily="34" charset="-122"/>
                <a:sym typeface="+mn-ea"/>
              </a:rPr>
              <a:t>进行审核。</a:t>
            </a:r>
            <a:endParaRPr lang="zh-CN" altLang="en-US" sz="2800" kern="1200" dirty="0">
              <a:solidFill>
                <a:srgbClr val="FF0000"/>
              </a:solidFill>
              <a:latin typeface="微软雅黑" panose="020B0503020204020204" pitchFamily="34" charset="-122"/>
              <a:ea typeface="微软雅黑" panose="020B0503020204020204" pitchFamily="34" charset="-122"/>
            </a:endParaRPr>
          </a:p>
          <a:p>
            <a:pPr>
              <a:spcBef>
                <a:spcPts val="1200"/>
              </a:spcBef>
              <a:spcAft>
                <a:spcPts val="1200"/>
              </a:spcAft>
              <a:buFont typeface="Wingdings" panose="05000000000000000000" pitchFamily="2" charset="2"/>
              <a:buChar char="u"/>
            </a:pPr>
            <a:endParaRPr lang="zh-CN" altLang="en-US" sz="2800" dirty="0">
              <a:latin typeface="微软雅黑" panose="020B0503020204020204" pitchFamily="34" charset="-122"/>
              <a:ea typeface="微软雅黑" panose="020B0503020204020204" pitchFamily="34" charset="-122"/>
            </a:endParaRPr>
          </a:p>
          <a:p>
            <a:pPr>
              <a:spcBef>
                <a:spcPts val="1200"/>
              </a:spcBef>
              <a:spcAft>
                <a:spcPts val="1200"/>
              </a:spcAft>
              <a:buFont typeface="Wingdings" panose="05000000000000000000" pitchFamily="2" charset="2"/>
              <a:buChar char="u"/>
            </a:pPr>
            <a:endParaRPr lang="zh-CN" altLang="en-US" sz="2800" dirty="0">
              <a:latin typeface="微软雅黑" panose="020B0503020204020204" pitchFamily="34" charset="-122"/>
              <a:ea typeface="微软雅黑" panose="020B0503020204020204" pitchFamily="34" charset="-122"/>
            </a:endParaRPr>
          </a:p>
          <a:p>
            <a:pPr>
              <a:spcBef>
                <a:spcPts val="1200"/>
              </a:spcBef>
              <a:spcAft>
                <a:spcPts val="1200"/>
              </a:spcAft>
              <a:buFont typeface="Wingdings" panose="05000000000000000000" pitchFamily="2" charset="2"/>
              <a:buChar char="u"/>
            </a:pPr>
            <a:endParaRPr lang="zh-CN" altLang="en-US" sz="2000" dirty="0">
              <a:latin typeface="微软雅黑" panose="020B0503020204020204" pitchFamily="34" charset="-122"/>
              <a:ea typeface="微软雅黑" panose="020B0503020204020204" pitchFamily="34" charset="-122"/>
            </a:endParaRPr>
          </a:p>
        </p:txBody>
      </p:sp>
      <p:sp>
        <p:nvSpPr>
          <p:cNvPr id="5734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2" name="图片 1"/>
          <p:cNvPicPr>
            <a:picLocks noChangeAspect="1"/>
          </p:cNvPicPr>
          <p:nvPr/>
        </p:nvPicPr>
        <p:blipFill>
          <a:blip r:embed="rId2"/>
          <a:srcRect b="14680"/>
          <a:stretch>
            <a:fillRect/>
          </a:stretch>
        </p:blipFill>
        <p:spPr>
          <a:xfrm>
            <a:off x="7529195" y="1627505"/>
            <a:ext cx="4375150" cy="4629150"/>
          </a:xfrm>
          <a:prstGeom prst="rect">
            <a:avLst/>
          </a:prstGeom>
        </p:spPr>
      </p:pic>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3"/>
          <p:cNvSpPr>
            <a:spLocks noGrp="1"/>
          </p:cNvSpPr>
          <p:nvPr>
            <p:ph type="ctrTitle" idx="4294967295"/>
            <p:custDataLst>
              <p:tags r:id="rId1"/>
            </p:custDataLst>
          </p:nvPr>
        </p:nvSpPr>
        <p:spPr>
          <a:xfrm>
            <a:off x="2794000" y="258763"/>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归档结题</a:t>
            </a:r>
            <a:endParaRPr lang="zh-CN" altLang="en-US" dirty="0">
              <a:solidFill>
                <a:schemeClr val="tx2"/>
              </a:solidFill>
            </a:endParaRPr>
          </a:p>
        </p:txBody>
      </p:sp>
      <p:sp>
        <p:nvSpPr>
          <p:cNvPr id="58371" name="TextBox 4"/>
          <p:cNvSpPr txBox="1"/>
          <p:nvPr/>
        </p:nvSpPr>
        <p:spPr>
          <a:xfrm>
            <a:off x="1143233" y="1298183"/>
            <a:ext cx="9871075" cy="4247317"/>
          </a:xfrm>
          <a:prstGeom prst="rect">
            <a:avLst/>
          </a:prstGeom>
          <a:noFill/>
          <a:ln w="9525">
            <a:noFill/>
          </a:ln>
        </p:spPr>
        <p:txBody>
          <a:bodyPr>
            <a:spAutoFit/>
          </a:bodyPr>
          <a:lstStyle/>
          <a:p>
            <a:pPr>
              <a:spcBef>
                <a:spcPts val="600"/>
              </a:spcBef>
              <a:spcAft>
                <a:spcPts val="600"/>
              </a:spcAft>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归档前应确认：</a:t>
            </a:r>
            <a:endParaRPr lang="en-US" altLang="zh-CN" sz="28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、项目已通过机构办公室组织的院内中期检查以及对检查后整改情况的质控；</a:t>
            </a:r>
            <a:endParaRPr lang="zh-CN" altLang="en-US"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2</a:t>
            </a:r>
            <a:r>
              <a:rPr lang="zh-CN" altLang="en-US" sz="2400" dirty="0">
                <a:latin typeface="Arial" panose="020B0604020202020204" pitchFamily="34" charset="0"/>
                <a:ea typeface="微软雅黑" panose="020B0503020204020204" pitchFamily="34" charset="-122"/>
              </a:rPr>
              <a:t>、临床试验记录已填写完整，如数据已录入并经审核确认不再修改；</a:t>
            </a:r>
            <a:endParaRPr lang="zh-CN" altLang="en-US"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3</a:t>
            </a:r>
            <a:r>
              <a:rPr lang="zh-CN" altLang="en-US" sz="2400" dirty="0">
                <a:latin typeface="Arial" panose="020B0604020202020204" pitchFamily="34" charset="0"/>
                <a:ea typeface="微软雅黑" panose="020B0503020204020204" pitchFamily="34" charset="-122"/>
              </a:rPr>
              <a:t>、研究者登录临床试验信息化系统确认项目经费已全部到位，确认无重复入账；</a:t>
            </a:r>
            <a:endParaRPr lang="en-US" altLang="zh-CN"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4</a:t>
            </a:r>
            <a:r>
              <a:rPr lang="zh-CN" altLang="en-US" sz="2400" dirty="0">
                <a:ea typeface="微软雅黑" panose="020B0503020204020204" pitchFamily="34" charset="-122"/>
              </a:rPr>
              <a:t>、研究者确认该</a:t>
            </a:r>
            <a:r>
              <a:rPr lang="zh-CN" altLang="en-US" sz="2400" dirty="0">
                <a:latin typeface="Arial" panose="020B0604020202020204" pitchFamily="34" charset="0"/>
                <a:ea typeface="微软雅黑" panose="020B0503020204020204" pitchFamily="34" charset="-122"/>
              </a:rPr>
              <a:t>支付给受试者的款项如交通费、补贴等已付清；</a:t>
            </a:r>
            <a:endParaRPr lang="en-US" altLang="zh-CN"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ea typeface="微软雅黑" panose="020B0503020204020204" pitchFamily="34" charset="-122"/>
              </a:rPr>
              <a:t>5</a:t>
            </a:r>
            <a:r>
              <a:rPr lang="zh-CN" altLang="en-US" sz="2400" dirty="0">
                <a:ea typeface="微软雅黑" panose="020B0503020204020204" pitchFamily="34" charset="-122"/>
              </a:rPr>
              <a:t>、申办者根据协议及项目执行情况核实费用明细，确认经费是否已结清，是否涉及补款或退费，提交经费确认函。</a:t>
            </a:r>
            <a:endParaRPr lang="zh-CN" altLang="en-US" sz="2400" dirty="0">
              <a:ea typeface="微软雅黑" panose="020B0503020204020204" pitchFamily="34" charset="-122"/>
            </a:endParaRPr>
          </a:p>
        </p:txBody>
      </p:sp>
      <p:sp>
        <p:nvSpPr>
          <p:cNvPr id="58372"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3"/>
          <p:cNvSpPr>
            <a:spLocks noGrp="1"/>
          </p:cNvSpPr>
          <p:nvPr>
            <p:ph type="ctrTitle" idx="4294967295"/>
            <p:custDataLst>
              <p:tags r:id="rId1"/>
            </p:custDataLst>
          </p:nvPr>
        </p:nvSpPr>
        <p:spPr>
          <a:xfrm>
            <a:off x="3757159" y="233585"/>
            <a:ext cx="5861741" cy="459693"/>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归档结</a:t>
            </a:r>
            <a:r>
              <a:rPr lang="zh-CN" altLang="en-US" dirty="0" smtClean="0">
                <a:solidFill>
                  <a:schemeClr val="tx2"/>
                </a:solidFill>
              </a:rPr>
              <a:t>题</a:t>
            </a:r>
            <a:endParaRPr lang="zh-CN" altLang="en-US" dirty="0">
              <a:solidFill>
                <a:schemeClr val="tx2"/>
              </a:solidFill>
            </a:endParaRPr>
          </a:p>
        </p:txBody>
      </p:sp>
      <p:sp>
        <p:nvSpPr>
          <p:cNvPr id="59396" name="灯片编号占位符 3"/>
          <p:cNvSpPr txBox="1">
            <a:spLocks noGrp="1"/>
          </p:cNvSpPr>
          <p:nvPr>
            <p:ph type="sldNum" sz="quarter" idx="4"/>
          </p:nvPr>
        </p:nvSpPr>
        <p:spPr>
          <a:xfrm>
            <a:off x="9153525" y="6366150"/>
            <a:ext cx="2743200" cy="365125"/>
          </a:xfrm>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62" name="任意多边形 61"/>
          <p:cNvSpPr/>
          <p:nvPr/>
        </p:nvSpPr>
        <p:spPr>
          <a:xfrm>
            <a:off x="5320030" y="2018030"/>
            <a:ext cx="4177665" cy="670560"/>
          </a:xfrm>
          <a:custGeom>
            <a:avLst/>
            <a:gdLst>
              <a:gd name="connsiteX0" fmla="*/ 0 w 4177922"/>
              <a:gd name="connsiteY0" fmla="*/ 0 h 567605"/>
              <a:gd name="connsiteX1" fmla="*/ 4177922 w 4177922"/>
              <a:gd name="connsiteY1" fmla="*/ 0 h 567605"/>
              <a:gd name="connsiteX2" fmla="*/ 4177922 w 4177922"/>
              <a:gd name="connsiteY2" fmla="*/ 567605 h 567605"/>
              <a:gd name="connsiteX3" fmla="*/ 0 w 4177922"/>
              <a:gd name="connsiteY3" fmla="*/ 567605 h 567605"/>
              <a:gd name="connsiteX4" fmla="*/ 0 w 4177922"/>
              <a:gd name="connsiteY4" fmla="*/ 0 h 56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922" h="567605">
                <a:moveTo>
                  <a:pt x="0" y="0"/>
                </a:moveTo>
                <a:lnTo>
                  <a:pt x="4177922" y="0"/>
                </a:lnTo>
                <a:lnTo>
                  <a:pt x="4177922" y="567605"/>
                </a:lnTo>
                <a:lnTo>
                  <a:pt x="0" y="567605"/>
                </a:lnTo>
                <a:lnTo>
                  <a:pt x="0" y="0"/>
                </a:lnTo>
                <a:close/>
              </a:path>
            </a:pathLst>
          </a:custGeom>
          <a:solidFill>
            <a:srgbClr val="DDEBF7">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p>
            <a:pPr marL="171450" lvl="0" indent="-171450" algn="l" defTabSz="533400">
              <a:lnSpc>
                <a:spcPct val="90000"/>
              </a:lnSpc>
              <a:spcBef>
                <a:spcPct val="0"/>
              </a:spcBef>
              <a:spcAft>
                <a:spcPct val="35000"/>
              </a:spcAft>
              <a:buFont typeface="Wingdings" panose="05000000000000000000" pitchFamily="2" charset="2"/>
              <a:buChar char="Ø"/>
            </a:pPr>
            <a:r>
              <a:rPr lang="zh-CN" altLang="en-US" sz="1200" kern="1200" dirty="0" smtClean="0"/>
              <a:t>研究团队在</a:t>
            </a:r>
            <a:r>
              <a:rPr lang="en-US" altLang="zh-CN" sz="1200" kern="1200" dirty="0" smtClean="0"/>
              <a:t>CTMS</a:t>
            </a:r>
            <a:r>
              <a:rPr lang="zh-CN" altLang="en-US" sz="1200" kern="1200" dirty="0" smtClean="0"/>
              <a:t>系统</a:t>
            </a:r>
            <a:r>
              <a:rPr lang="zh-CN" sz="1200" kern="1200" dirty="0" smtClean="0"/>
              <a:t>发起</a:t>
            </a:r>
            <a:r>
              <a:rPr lang="en-US" altLang="zh-CN" sz="1200" kern="1200" dirty="0" smtClean="0"/>
              <a:t>“</a:t>
            </a:r>
            <a:r>
              <a:rPr lang="zh-CN" altLang="en-US" sz="1200" kern="1200" dirty="0" smtClean="0"/>
              <a:t>结题归档</a:t>
            </a:r>
            <a:r>
              <a:rPr lang="en-US" altLang="zh-CN" sz="1200" kern="1200" dirty="0" smtClean="0"/>
              <a:t>”</a:t>
            </a:r>
            <a:r>
              <a:rPr lang="zh-CN" sz="1200" dirty="0" smtClean="0">
                <a:sym typeface="+mn-ea"/>
              </a:rPr>
              <a:t>流程，上传</a:t>
            </a:r>
            <a:r>
              <a:rPr lang="en-US" altLang="zh-CN" sz="1200" kern="1200" dirty="0" smtClean="0"/>
              <a:t>《</a:t>
            </a:r>
            <a:r>
              <a:rPr lang="zh-CN" altLang="en-US" sz="1200" kern="1200" dirty="0" smtClean="0"/>
              <a:t>结题分中心小结表</a:t>
            </a:r>
            <a:r>
              <a:rPr lang="en-US" altLang="zh-CN" sz="1200" kern="1200" dirty="0" smtClean="0"/>
              <a:t>》</a:t>
            </a:r>
            <a:r>
              <a:rPr lang="zh-CN" altLang="en-US" sz="1200" kern="1200" dirty="0" smtClean="0"/>
              <a:t>和</a:t>
            </a:r>
            <a:r>
              <a:rPr lang="en-US" altLang="zh-CN" sz="1200" kern="1200" dirty="0" smtClean="0"/>
              <a:t>《</a:t>
            </a:r>
            <a:r>
              <a:rPr lang="zh-CN" altLang="en-US" sz="1200" kern="1200" dirty="0" smtClean="0"/>
              <a:t>归档登记表</a:t>
            </a:r>
            <a:r>
              <a:rPr lang="en-US" altLang="zh-CN" sz="1200" kern="1200" dirty="0" smtClean="0"/>
              <a:t>》</a:t>
            </a:r>
            <a:r>
              <a:rPr lang="zh-CN" altLang="en-US" sz="1200" kern="1200" dirty="0" smtClean="0"/>
              <a:t>进行</a:t>
            </a:r>
            <a:r>
              <a:rPr lang="zh-CN" sz="1200" kern="1200" dirty="0" smtClean="0"/>
              <a:t>审核</a:t>
            </a:r>
            <a:endParaRPr lang="zh-CN" altLang="en-US" sz="1200" kern="1200" dirty="0"/>
          </a:p>
        </p:txBody>
      </p:sp>
      <p:sp>
        <p:nvSpPr>
          <p:cNvPr id="63" name="矩形 62"/>
          <p:cNvSpPr/>
          <p:nvPr/>
        </p:nvSpPr>
        <p:spPr>
          <a:xfrm>
            <a:off x="5320139" y="1723435"/>
            <a:ext cx="4177922" cy="288000"/>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a:t>发起结题申请</a:t>
            </a:r>
            <a:endParaRPr lang="zh-CN" altLang="en-US" dirty="0"/>
          </a:p>
        </p:txBody>
      </p:sp>
      <p:sp>
        <p:nvSpPr>
          <p:cNvPr id="64" name="下箭头 63"/>
          <p:cNvSpPr/>
          <p:nvPr/>
        </p:nvSpPr>
        <p:spPr>
          <a:xfrm>
            <a:off x="7223471" y="2692776"/>
            <a:ext cx="324000" cy="324000"/>
          </a:xfrm>
          <a:prstGeom prst="downArrow">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任意多边形 64"/>
          <p:cNvSpPr/>
          <p:nvPr/>
        </p:nvSpPr>
        <p:spPr>
          <a:xfrm>
            <a:off x="5320139" y="3317792"/>
            <a:ext cx="4177922" cy="974221"/>
          </a:xfrm>
          <a:custGeom>
            <a:avLst/>
            <a:gdLst>
              <a:gd name="connsiteX0" fmla="*/ 0 w 4177922"/>
              <a:gd name="connsiteY0" fmla="*/ 0 h 567605"/>
              <a:gd name="connsiteX1" fmla="*/ 4177922 w 4177922"/>
              <a:gd name="connsiteY1" fmla="*/ 0 h 567605"/>
              <a:gd name="connsiteX2" fmla="*/ 4177922 w 4177922"/>
              <a:gd name="connsiteY2" fmla="*/ 567605 h 567605"/>
              <a:gd name="connsiteX3" fmla="*/ 0 w 4177922"/>
              <a:gd name="connsiteY3" fmla="*/ 567605 h 567605"/>
              <a:gd name="connsiteX4" fmla="*/ 0 w 4177922"/>
              <a:gd name="connsiteY4" fmla="*/ 0 h 56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922" h="567605">
                <a:moveTo>
                  <a:pt x="0" y="0"/>
                </a:moveTo>
                <a:lnTo>
                  <a:pt x="4177922" y="0"/>
                </a:lnTo>
                <a:lnTo>
                  <a:pt x="4177922" y="567605"/>
                </a:lnTo>
                <a:lnTo>
                  <a:pt x="0" y="567605"/>
                </a:lnTo>
                <a:lnTo>
                  <a:pt x="0" y="0"/>
                </a:lnTo>
                <a:close/>
              </a:path>
            </a:pathLst>
          </a:custGeom>
          <a:solidFill>
            <a:srgbClr val="DDEBF7">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p>
            <a:pPr marL="171450" lvl="0" indent="-171450" defTabSz="533400">
              <a:lnSpc>
                <a:spcPct val="90000"/>
              </a:lnSpc>
              <a:spcAft>
                <a:spcPct val="35000"/>
              </a:spcAft>
              <a:buFont typeface="Wingdings" panose="05000000000000000000" pitchFamily="2" charset="2"/>
              <a:buChar char="Ø"/>
            </a:pPr>
            <a:r>
              <a:rPr lang="en-US" altLang="zh-CN" sz="1200" dirty="0"/>
              <a:t>《</a:t>
            </a:r>
            <a:r>
              <a:rPr lang="zh-CN" altLang="en-US" sz="1200" dirty="0"/>
              <a:t>结题分中心小结表</a:t>
            </a:r>
            <a:r>
              <a:rPr lang="en-US" altLang="zh-CN" sz="1200" dirty="0"/>
              <a:t>》</a:t>
            </a:r>
            <a:r>
              <a:rPr lang="zh-CN" altLang="en-US" sz="1200" dirty="0"/>
              <a:t>和</a:t>
            </a:r>
            <a:r>
              <a:rPr lang="en-US" altLang="zh-CN" sz="1200" dirty="0"/>
              <a:t>《</a:t>
            </a:r>
            <a:r>
              <a:rPr lang="zh-CN" altLang="en-US" sz="1200" dirty="0"/>
              <a:t>归档登记表</a:t>
            </a:r>
            <a:r>
              <a:rPr lang="en-US" altLang="zh-CN" sz="1200" dirty="0" smtClean="0"/>
              <a:t>》</a:t>
            </a:r>
            <a:r>
              <a:rPr lang="zh-CN" altLang="en-US" sz="1200" dirty="0" smtClean="0"/>
              <a:t>审核通过后，</a:t>
            </a:r>
            <a:r>
              <a:rPr lang="zh-CN" altLang="en-US" sz="1200" dirty="0" smtClean="0">
                <a:sym typeface="+mn-ea"/>
              </a:rPr>
              <a:t>研究团队</a:t>
            </a:r>
            <a:r>
              <a:rPr lang="zh-CN" altLang="zh-CN" sz="1200" dirty="0"/>
              <a:t>与机构办预约归档</a:t>
            </a:r>
            <a:r>
              <a:rPr lang="zh-CN" altLang="zh-CN" sz="1200" dirty="0" smtClean="0"/>
              <a:t>时间</a:t>
            </a:r>
            <a:endParaRPr lang="en-US" altLang="zh-CN" sz="1200" dirty="0" smtClean="0"/>
          </a:p>
          <a:p>
            <a:pPr marL="171450" lvl="0" indent="-171450" defTabSz="533400">
              <a:lnSpc>
                <a:spcPct val="90000"/>
              </a:lnSpc>
              <a:spcAft>
                <a:spcPct val="35000"/>
              </a:spcAft>
              <a:buFont typeface="Wingdings" panose="05000000000000000000" pitchFamily="2" charset="2"/>
              <a:buChar char="Ø"/>
            </a:pPr>
            <a:r>
              <a:rPr lang="zh-CN" altLang="en-US" sz="1200" dirty="0" smtClean="0"/>
              <a:t>研究</a:t>
            </a:r>
            <a:r>
              <a:rPr lang="zh-CN" altLang="en-US" sz="1200" dirty="0"/>
              <a:t>团队按照预约时间携带分中心小结表（</a:t>
            </a:r>
            <a:r>
              <a:rPr lang="en-US" altLang="zh-CN" sz="1200" dirty="0"/>
              <a:t>PI</a:t>
            </a:r>
            <a:r>
              <a:rPr lang="zh-CN" altLang="en-US" sz="1200" dirty="0"/>
              <a:t>已签字）、一式两份归档登记表（研究团队已签字）以及项目归档资料到</a:t>
            </a:r>
            <a:r>
              <a:rPr lang="en-US" altLang="zh-CN" sz="1200" dirty="0"/>
              <a:t>GCP</a:t>
            </a:r>
            <a:r>
              <a:rPr lang="zh-CN" altLang="en-US" sz="1200" dirty="0"/>
              <a:t>档案室进行</a:t>
            </a:r>
            <a:r>
              <a:rPr lang="zh-CN" altLang="en-US" sz="1200" dirty="0" smtClean="0"/>
              <a:t>归档</a:t>
            </a:r>
            <a:endParaRPr lang="zh-CN" altLang="en-US" sz="1200" kern="1200" dirty="0"/>
          </a:p>
        </p:txBody>
      </p:sp>
      <p:sp>
        <p:nvSpPr>
          <p:cNvPr id="66" name="矩形 65"/>
          <p:cNvSpPr/>
          <p:nvPr/>
        </p:nvSpPr>
        <p:spPr>
          <a:xfrm>
            <a:off x="5320139" y="3025031"/>
            <a:ext cx="4177922" cy="288000"/>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a:t>项目</a:t>
            </a:r>
            <a:r>
              <a:rPr lang="zh-CN" altLang="en-US" dirty="0" smtClean="0"/>
              <a:t>资料归档</a:t>
            </a:r>
            <a:endParaRPr lang="zh-CN" altLang="en-US" dirty="0"/>
          </a:p>
        </p:txBody>
      </p:sp>
      <p:sp>
        <p:nvSpPr>
          <p:cNvPr id="67" name="下箭头 66"/>
          <p:cNvSpPr/>
          <p:nvPr/>
        </p:nvSpPr>
        <p:spPr>
          <a:xfrm>
            <a:off x="7223471" y="4292014"/>
            <a:ext cx="324000" cy="324000"/>
          </a:xfrm>
          <a:prstGeom prst="downArrow">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任意多边形 67"/>
          <p:cNvSpPr/>
          <p:nvPr/>
        </p:nvSpPr>
        <p:spPr>
          <a:xfrm>
            <a:off x="5320139" y="4900506"/>
            <a:ext cx="4177922" cy="468000"/>
          </a:xfrm>
          <a:custGeom>
            <a:avLst/>
            <a:gdLst>
              <a:gd name="connsiteX0" fmla="*/ 0 w 4177922"/>
              <a:gd name="connsiteY0" fmla="*/ 0 h 567605"/>
              <a:gd name="connsiteX1" fmla="*/ 4177922 w 4177922"/>
              <a:gd name="connsiteY1" fmla="*/ 0 h 567605"/>
              <a:gd name="connsiteX2" fmla="*/ 4177922 w 4177922"/>
              <a:gd name="connsiteY2" fmla="*/ 567605 h 567605"/>
              <a:gd name="connsiteX3" fmla="*/ 0 w 4177922"/>
              <a:gd name="connsiteY3" fmla="*/ 567605 h 567605"/>
              <a:gd name="connsiteX4" fmla="*/ 0 w 4177922"/>
              <a:gd name="connsiteY4" fmla="*/ 0 h 56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922" h="567605">
                <a:moveTo>
                  <a:pt x="0" y="0"/>
                </a:moveTo>
                <a:lnTo>
                  <a:pt x="4177922" y="0"/>
                </a:lnTo>
                <a:lnTo>
                  <a:pt x="4177922" y="567605"/>
                </a:lnTo>
                <a:lnTo>
                  <a:pt x="0" y="567605"/>
                </a:lnTo>
                <a:lnTo>
                  <a:pt x="0" y="0"/>
                </a:lnTo>
                <a:close/>
              </a:path>
            </a:pathLst>
          </a:custGeom>
          <a:solidFill>
            <a:srgbClr val="DDEBF7">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p>
            <a:pPr marL="171450" indent="-171450" defTabSz="533400">
              <a:lnSpc>
                <a:spcPct val="90000"/>
              </a:lnSpc>
              <a:spcAft>
                <a:spcPct val="35000"/>
              </a:spcAft>
              <a:buFont typeface="Wingdings" panose="05000000000000000000" pitchFamily="2" charset="2"/>
              <a:buChar char="Ø"/>
            </a:pPr>
            <a:r>
              <a:rPr lang="zh-CN" altLang="en-US" sz="1200" dirty="0" smtClean="0"/>
              <a:t>确认已完成所有</a:t>
            </a:r>
            <a:r>
              <a:rPr lang="zh-CN" altLang="zh-CN" sz="1200" dirty="0" smtClean="0"/>
              <a:t>资料归档</a:t>
            </a:r>
            <a:r>
              <a:rPr lang="zh-CN" altLang="zh-CN" sz="1200" dirty="0"/>
              <a:t>后，</a:t>
            </a:r>
            <a:r>
              <a:rPr lang="zh-CN" altLang="zh-CN" sz="1200" dirty="0" smtClean="0"/>
              <a:t>机构</a:t>
            </a:r>
            <a:r>
              <a:rPr lang="zh-CN" altLang="en-US" sz="1200" dirty="0"/>
              <a:t>办公室</a:t>
            </a:r>
            <a:r>
              <a:rPr lang="zh-CN" altLang="zh-CN" sz="1200" dirty="0" smtClean="0"/>
              <a:t>五</a:t>
            </a:r>
            <a:r>
              <a:rPr lang="zh-CN" altLang="zh-CN" sz="1200" dirty="0"/>
              <a:t>个</a:t>
            </a:r>
            <a:r>
              <a:rPr lang="zh-CN" altLang="zh-CN" sz="1200" dirty="0" smtClean="0"/>
              <a:t>工作日内</a:t>
            </a:r>
            <a:r>
              <a:rPr lang="zh-CN" altLang="en-US" sz="1200" dirty="0"/>
              <a:t>完成</a:t>
            </a:r>
            <a:r>
              <a:rPr lang="en-US" altLang="zh-CN" sz="1200" dirty="0" smtClean="0"/>
              <a:t>《</a:t>
            </a:r>
            <a:r>
              <a:rPr lang="zh-CN" altLang="zh-CN" sz="1200" dirty="0" smtClean="0"/>
              <a:t>分中心</a:t>
            </a:r>
            <a:r>
              <a:rPr lang="zh-CN" altLang="zh-CN" sz="1200" dirty="0"/>
              <a:t>小结</a:t>
            </a:r>
            <a:r>
              <a:rPr lang="zh-CN" altLang="zh-CN" sz="1200" dirty="0" smtClean="0"/>
              <a:t>表</a:t>
            </a:r>
            <a:r>
              <a:rPr lang="en-US" altLang="zh-CN" sz="1200" dirty="0" smtClean="0"/>
              <a:t>》</a:t>
            </a:r>
            <a:r>
              <a:rPr lang="zh-CN" altLang="zh-CN" sz="1200" dirty="0" smtClean="0"/>
              <a:t>盖章</a:t>
            </a:r>
            <a:endParaRPr lang="zh-CN" altLang="zh-CN" sz="1200" dirty="0"/>
          </a:p>
        </p:txBody>
      </p:sp>
      <p:sp>
        <p:nvSpPr>
          <p:cNvPr id="69" name="矩形 68"/>
          <p:cNvSpPr/>
          <p:nvPr/>
        </p:nvSpPr>
        <p:spPr>
          <a:xfrm>
            <a:off x="5320139" y="4603443"/>
            <a:ext cx="4177922" cy="288000"/>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smtClean="0"/>
              <a:t>分中心小结盖章</a:t>
            </a:r>
            <a:endParaRPr lang="zh-CN" altLang="en-US" dirty="0"/>
          </a:p>
        </p:txBody>
      </p:sp>
      <p:sp>
        <p:nvSpPr>
          <p:cNvPr id="70" name="任意多边形 69"/>
          <p:cNvSpPr/>
          <p:nvPr/>
        </p:nvSpPr>
        <p:spPr>
          <a:xfrm>
            <a:off x="5321409" y="5940650"/>
            <a:ext cx="4177922" cy="652980"/>
          </a:xfrm>
          <a:custGeom>
            <a:avLst/>
            <a:gdLst>
              <a:gd name="connsiteX0" fmla="*/ 0 w 4177922"/>
              <a:gd name="connsiteY0" fmla="*/ 0 h 567605"/>
              <a:gd name="connsiteX1" fmla="*/ 4177922 w 4177922"/>
              <a:gd name="connsiteY1" fmla="*/ 0 h 567605"/>
              <a:gd name="connsiteX2" fmla="*/ 4177922 w 4177922"/>
              <a:gd name="connsiteY2" fmla="*/ 567605 h 567605"/>
              <a:gd name="connsiteX3" fmla="*/ 0 w 4177922"/>
              <a:gd name="connsiteY3" fmla="*/ 567605 h 567605"/>
              <a:gd name="connsiteX4" fmla="*/ 0 w 4177922"/>
              <a:gd name="connsiteY4" fmla="*/ 0 h 56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922" h="567605">
                <a:moveTo>
                  <a:pt x="0" y="0"/>
                </a:moveTo>
                <a:lnTo>
                  <a:pt x="4177922" y="0"/>
                </a:lnTo>
                <a:lnTo>
                  <a:pt x="4177922" y="567605"/>
                </a:lnTo>
                <a:lnTo>
                  <a:pt x="0" y="567605"/>
                </a:lnTo>
                <a:lnTo>
                  <a:pt x="0" y="0"/>
                </a:lnTo>
                <a:close/>
              </a:path>
            </a:pathLst>
          </a:custGeom>
          <a:solidFill>
            <a:srgbClr val="DDEBF7">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p>
            <a:pPr marL="171450" indent="-171450" defTabSz="533400">
              <a:lnSpc>
                <a:spcPct val="90000"/>
              </a:lnSpc>
              <a:spcAft>
                <a:spcPct val="35000"/>
              </a:spcAft>
              <a:buFont typeface="Wingdings" panose="05000000000000000000" pitchFamily="2" charset="2"/>
              <a:buChar char="Ø"/>
            </a:pPr>
            <a:r>
              <a:rPr lang="zh-CN" altLang="en-US" sz="1200" dirty="0" smtClean="0"/>
              <a:t>研究团队登录</a:t>
            </a:r>
            <a:r>
              <a:rPr lang="en-US" altLang="zh-CN" sz="1200" dirty="0" smtClean="0"/>
              <a:t>CTMS</a:t>
            </a:r>
            <a:r>
              <a:rPr lang="zh-CN" altLang="zh-CN" sz="1200" dirty="0" smtClean="0"/>
              <a:t>上</a:t>
            </a:r>
            <a:r>
              <a:rPr lang="zh-CN" altLang="zh-CN" sz="1200" dirty="0"/>
              <a:t>传分中心小结</a:t>
            </a:r>
            <a:r>
              <a:rPr lang="zh-CN" altLang="zh-CN" sz="1200" dirty="0" smtClean="0"/>
              <a:t>表</a:t>
            </a:r>
            <a:r>
              <a:rPr lang="zh-CN" altLang="en-US" sz="1200" dirty="0" smtClean="0"/>
              <a:t>盖章扫描件、授权分工表扫描件等文件</a:t>
            </a:r>
            <a:endParaRPr lang="zh-CN" altLang="zh-CN" sz="1200" dirty="0"/>
          </a:p>
        </p:txBody>
      </p:sp>
      <p:sp>
        <p:nvSpPr>
          <p:cNvPr id="71" name="矩形 70"/>
          <p:cNvSpPr/>
          <p:nvPr/>
        </p:nvSpPr>
        <p:spPr>
          <a:xfrm>
            <a:off x="5321409" y="5652650"/>
            <a:ext cx="4177922" cy="288000"/>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smtClean="0"/>
              <a:t>上传结题后相关文件</a:t>
            </a:r>
            <a:endParaRPr lang="zh-CN" altLang="en-US" dirty="0"/>
          </a:p>
        </p:txBody>
      </p:sp>
      <p:sp>
        <p:nvSpPr>
          <p:cNvPr id="72" name="矩形 71"/>
          <p:cNvSpPr/>
          <p:nvPr/>
        </p:nvSpPr>
        <p:spPr>
          <a:xfrm>
            <a:off x="5322679" y="1015410"/>
            <a:ext cx="4177922" cy="288000"/>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a:t>项目是否签署主协议</a:t>
            </a:r>
            <a:endParaRPr lang="zh-CN" altLang="en-US" dirty="0"/>
          </a:p>
        </p:txBody>
      </p:sp>
      <p:sp>
        <p:nvSpPr>
          <p:cNvPr id="73" name="下箭头 72"/>
          <p:cNvSpPr/>
          <p:nvPr/>
        </p:nvSpPr>
        <p:spPr>
          <a:xfrm>
            <a:off x="7223760" y="1277620"/>
            <a:ext cx="323850" cy="456565"/>
          </a:xfrm>
          <a:prstGeom prst="downArrow">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4" name="组合 73"/>
          <p:cNvGrpSpPr/>
          <p:nvPr/>
        </p:nvGrpSpPr>
        <p:grpSpPr>
          <a:xfrm>
            <a:off x="9796145" y="1931670"/>
            <a:ext cx="2195830" cy="3029585"/>
            <a:chOff x="8969" y="3010"/>
            <a:chExt cx="3458" cy="4771"/>
          </a:xfrm>
        </p:grpSpPr>
        <p:sp>
          <p:nvSpPr>
            <p:cNvPr id="75" name="任意多边形 74"/>
            <p:cNvSpPr/>
            <p:nvPr/>
          </p:nvSpPr>
          <p:spPr>
            <a:xfrm>
              <a:off x="8969" y="3323"/>
              <a:ext cx="3458" cy="4458"/>
            </a:xfrm>
            <a:custGeom>
              <a:avLst/>
              <a:gdLst>
                <a:gd name="connsiteX0" fmla="*/ 0 w 4177922"/>
                <a:gd name="connsiteY0" fmla="*/ 0 h 567605"/>
                <a:gd name="connsiteX1" fmla="*/ 4177922 w 4177922"/>
                <a:gd name="connsiteY1" fmla="*/ 0 h 567605"/>
                <a:gd name="connsiteX2" fmla="*/ 4177922 w 4177922"/>
                <a:gd name="connsiteY2" fmla="*/ 567605 h 567605"/>
                <a:gd name="connsiteX3" fmla="*/ 0 w 4177922"/>
                <a:gd name="connsiteY3" fmla="*/ 567605 h 567605"/>
                <a:gd name="connsiteX4" fmla="*/ 0 w 4177922"/>
                <a:gd name="connsiteY4" fmla="*/ 0 h 56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7922" h="567605">
                  <a:moveTo>
                    <a:pt x="0" y="0"/>
                  </a:moveTo>
                  <a:lnTo>
                    <a:pt x="4177922" y="0"/>
                  </a:lnTo>
                  <a:lnTo>
                    <a:pt x="4177922" y="567605"/>
                  </a:lnTo>
                  <a:lnTo>
                    <a:pt x="0" y="567605"/>
                  </a:lnTo>
                  <a:lnTo>
                    <a:pt x="0" y="0"/>
                  </a:lnTo>
                  <a:close/>
                </a:path>
              </a:pathLst>
            </a:custGeom>
            <a:solidFill>
              <a:srgbClr val="DDEBF7">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p>
              <a:pPr marL="171450" lvl="0" indent="-171450" defTabSz="533400">
                <a:lnSpc>
                  <a:spcPct val="90000"/>
                </a:lnSpc>
                <a:spcAft>
                  <a:spcPct val="35000"/>
                </a:spcAft>
                <a:buFont typeface="Wingdings" panose="05000000000000000000" pitchFamily="2" charset="2"/>
                <a:buChar char="Ø"/>
              </a:pPr>
              <a:r>
                <a:rPr lang="zh-CN" altLang="en-US" sz="1200" dirty="0" smtClean="0">
                  <a:sym typeface="+mn-ea"/>
                </a:rPr>
                <a:t>研究团队在</a:t>
              </a:r>
              <a:r>
                <a:rPr lang="en-US" altLang="zh-CN" sz="1200" dirty="0" smtClean="0">
                  <a:sym typeface="+mn-ea"/>
                </a:rPr>
                <a:t>CTMS</a:t>
              </a:r>
              <a:r>
                <a:rPr lang="zh-CN" altLang="en-US" sz="1200" dirty="0" smtClean="0">
                  <a:sym typeface="+mn-ea"/>
                </a:rPr>
                <a:t>系统</a:t>
              </a:r>
              <a:r>
                <a:rPr lang="zh-CN" sz="1200" dirty="0" smtClean="0">
                  <a:sym typeface="+mn-ea"/>
                </a:rPr>
                <a:t>发起</a:t>
              </a:r>
              <a:r>
                <a:rPr lang="en-US" altLang="zh-CN" sz="1200" dirty="0" smtClean="0">
                  <a:sym typeface="+mn-ea"/>
                </a:rPr>
                <a:t>“</a:t>
              </a:r>
              <a:r>
                <a:rPr lang="zh-CN" altLang="en-US" sz="1200" dirty="0" smtClean="0">
                  <a:sym typeface="+mn-ea"/>
                </a:rPr>
                <a:t>未</a:t>
              </a:r>
              <a:r>
                <a:rPr lang="zh-CN" altLang="en-US" sz="1200" dirty="0">
                  <a:sym typeface="+mn-ea"/>
                </a:rPr>
                <a:t>签协议项目资料归结题申请</a:t>
              </a:r>
              <a:r>
                <a:rPr lang="en-US" altLang="zh-CN" sz="1200" dirty="0" smtClean="0">
                  <a:sym typeface="+mn-ea"/>
                </a:rPr>
                <a:t>”</a:t>
              </a:r>
              <a:r>
                <a:rPr lang="zh-CN" sz="1200" dirty="0" smtClean="0">
                  <a:sym typeface="+mn-ea"/>
                </a:rPr>
                <a:t>流程，上传</a:t>
              </a:r>
              <a:r>
                <a:rPr lang="en-US" altLang="zh-CN" sz="1200" dirty="0"/>
                <a:t>《</a:t>
              </a:r>
              <a:r>
                <a:rPr lang="zh-CN" altLang="en-US" sz="1200" dirty="0"/>
                <a:t>归档登记表</a:t>
              </a:r>
              <a:r>
                <a:rPr lang="en-US" altLang="zh-CN" sz="1200" dirty="0" smtClean="0"/>
                <a:t>》</a:t>
              </a:r>
              <a:r>
                <a:rPr lang="zh-CN" altLang="en-US" sz="1200" dirty="0" smtClean="0"/>
                <a:t>及《关中心函》后，</a:t>
              </a:r>
              <a:r>
                <a:rPr lang="zh-CN" altLang="en-US" sz="1200" dirty="0" smtClean="0">
                  <a:sym typeface="+mn-ea"/>
                </a:rPr>
                <a:t>研究团队</a:t>
              </a:r>
              <a:r>
                <a:rPr lang="zh-CN" altLang="zh-CN" sz="1200" dirty="0"/>
                <a:t>与机构办预约归档</a:t>
              </a:r>
              <a:r>
                <a:rPr lang="zh-CN" altLang="zh-CN" sz="1200" dirty="0" smtClean="0"/>
                <a:t>时间</a:t>
              </a:r>
              <a:endParaRPr lang="en-US" altLang="zh-CN" sz="1200" dirty="0" smtClean="0"/>
            </a:p>
            <a:p>
              <a:pPr marL="171450" lvl="0" indent="-171450" defTabSz="533400">
                <a:lnSpc>
                  <a:spcPct val="90000"/>
                </a:lnSpc>
                <a:spcAft>
                  <a:spcPct val="35000"/>
                </a:spcAft>
                <a:buFont typeface="Wingdings" panose="05000000000000000000" pitchFamily="2" charset="2"/>
                <a:buChar char="Ø"/>
              </a:pPr>
              <a:r>
                <a:rPr lang="zh-CN" altLang="en-US" sz="1200" dirty="0" smtClean="0"/>
                <a:t>研究</a:t>
              </a:r>
              <a:r>
                <a:rPr lang="zh-CN" altLang="en-US" sz="1200" dirty="0"/>
                <a:t>团队按照预约时间</a:t>
              </a:r>
              <a:r>
                <a:rPr lang="zh-CN" altLang="en-US" sz="1200" dirty="0">
                  <a:sym typeface="+mn-ea"/>
                </a:rPr>
                <a:t>携带</a:t>
              </a:r>
              <a:r>
                <a:rPr lang="zh-CN" sz="1200" dirty="0">
                  <a:sym typeface="+mn-ea"/>
                </a:rPr>
                <a:t>终止函</a:t>
              </a:r>
              <a:r>
                <a:rPr lang="zh-CN" altLang="en-US" sz="1200" dirty="0"/>
                <a:t>（公司盖章及</a:t>
              </a:r>
              <a:r>
                <a:rPr lang="en-US" altLang="zh-CN" sz="1200" dirty="0"/>
                <a:t>PI</a:t>
              </a:r>
              <a:r>
                <a:rPr lang="zh-CN" altLang="en-US" sz="1200" dirty="0"/>
                <a:t>签字）、一式两份归档登记表（研究团队已签字）以及项目归档资料到</a:t>
              </a:r>
              <a:r>
                <a:rPr lang="en-US" altLang="zh-CN" sz="1200" dirty="0"/>
                <a:t>GCP</a:t>
              </a:r>
              <a:r>
                <a:rPr lang="zh-CN" altLang="en-US" sz="1200" dirty="0"/>
                <a:t>档案室进行</a:t>
              </a:r>
              <a:r>
                <a:rPr lang="zh-CN" altLang="en-US" sz="1200" dirty="0" smtClean="0"/>
                <a:t>归档</a:t>
              </a:r>
              <a:endParaRPr lang="zh-CN" altLang="en-US" sz="1200" kern="1200" dirty="0"/>
            </a:p>
          </p:txBody>
        </p:sp>
        <p:sp>
          <p:nvSpPr>
            <p:cNvPr id="76" name="矩形 75"/>
            <p:cNvSpPr/>
            <p:nvPr/>
          </p:nvSpPr>
          <p:spPr>
            <a:xfrm>
              <a:off x="8969" y="3010"/>
              <a:ext cx="3450" cy="645"/>
            </a:xfrm>
            <a:prstGeom prst="rect">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77900">
                <a:lnSpc>
                  <a:spcPct val="90000"/>
                </a:lnSpc>
                <a:spcAft>
                  <a:spcPct val="35000"/>
                </a:spcAft>
              </a:pPr>
              <a:r>
                <a:rPr lang="zh-CN" altLang="en-US" dirty="0"/>
                <a:t>项目</a:t>
              </a:r>
              <a:r>
                <a:rPr lang="zh-CN" altLang="en-US" dirty="0" smtClean="0"/>
                <a:t>资料归档</a:t>
              </a:r>
              <a:endParaRPr lang="zh-CN" altLang="en-US" dirty="0"/>
            </a:p>
          </p:txBody>
        </p:sp>
      </p:grpSp>
      <p:sp>
        <p:nvSpPr>
          <p:cNvPr id="77" name="下箭头 76"/>
          <p:cNvSpPr/>
          <p:nvPr/>
        </p:nvSpPr>
        <p:spPr>
          <a:xfrm>
            <a:off x="7223471" y="5328969"/>
            <a:ext cx="324000" cy="324000"/>
          </a:xfrm>
          <a:prstGeom prst="downArrow">
            <a:avLst/>
          </a:prstGeom>
          <a:solidFill>
            <a:srgbClr val="2E7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11028045" y="1482090"/>
            <a:ext cx="454025" cy="368300"/>
          </a:xfrm>
          <a:prstGeom prst="rect">
            <a:avLst/>
          </a:prstGeom>
          <a:noFill/>
        </p:spPr>
        <p:txBody>
          <a:bodyPr wrap="square" rtlCol="0">
            <a:spAutoFit/>
          </a:bodyPr>
          <a:p>
            <a:r>
              <a:rPr lang="zh-CN" altLang="en-US" sz="1800" dirty="0">
                <a:solidFill>
                  <a:srgbClr val="2E7FC8"/>
                </a:solidFill>
                <a:latin typeface="+mn-lt"/>
                <a:ea typeface="+mn-ea"/>
              </a:rPr>
              <a:t>否</a:t>
            </a:r>
            <a:endParaRPr lang="zh-CN" altLang="en-US" sz="1800" dirty="0">
              <a:solidFill>
                <a:srgbClr val="2E7FC8"/>
              </a:solidFill>
              <a:latin typeface="+mn-lt"/>
              <a:ea typeface="+mn-ea"/>
            </a:endParaRPr>
          </a:p>
        </p:txBody>
      </p:sp>
      <p:sp>
        <p:nvSpPr>
          <p:cNvPr id="79" name="直角上箭头 78"/>
          <p:cNvSpPr/>
          <p:nvPr/>
        </p:nvSpPr>
        <p:spPr>
          <a:xfrm rot="10800000" flipH="1">
            <a:off x="7367270" y="1400810"/>
            <a:ext cx="3627755" cy="530860"/>
          </a:xfrm>
          <a:prstGeom prst="bentUpArrow">
            <a:avLst>
              <a:gd name="adj1" fmla="val 25000"/>
              <a:gd name="adj2" fmla="val 25000"/>
              <a:gd name="adj3" fmla="val 21489"/>
            </a:avLst>
          </a:prstGeom>
          <a:solidFill>
            <a:srgbClr val="2E7FC8"/>
          </a:solidFill>
          <a:ln>
            <a:solidFill>
              <a:srgbClr val="2E7FC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0" name="文本框 79"/>
          <p:cNvSpPr txBox="1"/>
          <p:nvPr/>
        </p:nvSpPr>
        <p:spPr>
          <a:xfrm>
            <a:off x="6896735" y="1329690"/>
            <a:ext cx="454025" cy="368300"/>
          </a:xfrm>
          <a:prstGeom prst="rect">
            <a:avLst/>
          </a:prstGeom>
          <a:noFill/>
        </p:spPr>
        <p:txBody>
          <a:bodyPr wrap="square" rtlCol="0">
            <a:spAutoFit/>
          </a:bodyPr>
          <a:p>
            <a:r>
              <a:rPr lang="zh-CN" altLang="en-US" sz="1800" dirty="0">
                <a:solidFill>
                  <a:srgbClr val="2E7FC8"/>
                </a:solidFill>
                <a:latin typeface="+mn-lt"/>
                <a:ea typeface="+mn-ea"/>
              </a:rPr>
              <a:t>是</a:t>
            </a:r>
            <a:endParaRPr lang="zh-CN" altLang="en-US" sz="1800" dirty="0">
              <a:solidFill>
                <a:srgbClr val="2E7FC8"/>
              </a:solidFill>
              <a:latin typeface="+mn-lt"/>
              <a:ea typeface="+mn-ea"/>
            </a:endParaRPr>
          </a:p>
        </p:txBody>
      </p:sp>
      <p:pic>
        <p:nvPicPr>
          <p:cNvPr id="81" name="图片 80"/>
          <p:cNvPicPr>
            <a:picLocks noChangeAspect="1"/>
          </p:cNvPicPr>
          <p:nvPr/>
        </p:nvPicPr>
        <p:blipFill>
          <a:blip r:embed="rId2"/>
          <a:srcRect r="28264" b="30725"/>
          <a:stretch>
            <a:fillRect/>
          </a:stretch>
        </p:blipFill>
        <p:spPr>
          <a:xfrm>
            <a:off x="130810" y="1343025"/>
            <a:ext cx="4812665" cy="3096895"/>
          </a:xfrm>
          <a:prstGeom prst="rect">
            <a:avLst/>
          </a:prstGeom>
        </p:spPr>
      </p:pic>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ctrTitle" idx="4294967295"/>
            <p:custDataLst>
              <p:tags r:id="rId1"/>
            </p:custDataLst>
          </p:nvPr>
        </p:nvSpPr>
        <p:spPr>
          <a:xfrm>
            <a:off x="2622550" y="133350"/>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联系方式</a:t>
            </a:r>
            <a:endParaRPr lang="zh-CN" altLang="en-US" dirty="0">
              <a:solidFill>
                <a:schemeClr val="tx2"/>
              </a:solidFill>
            </a:endParaRPr>
          </a:p>
        </p:txBody>
      </p:sp>
      <p:sp>
        <p:nvSpPr>
          <p:cNvPr id="11267" name="TextBox 6"/>
          <p:cNvSpPr txBox="1">
            <a:spLocks noChangeArrowheads="1"/>
          </p:cNvSpPr>
          <p:nvPr/>
        </p:nvSpPr>
        <p:spPr bwMode="auto">
          <a:xfrm>
            <a:off x="990599" y="1023938"/>
            <a:ext cx="10628313" cy="461581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办公室：</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联系电话：</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020-83525210</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83525815</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办公地址：广州市越秀区东华南路</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96</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号海印中心</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9</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F</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邮箱地址：</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hlinkClick r:id="rId2"/>
              </a:rPr>
              <a:t>gdphgcp@gdph.org.cn</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342900" lvl="0" indent="-342900" eaLnBrk="1" hangingPunct="1">
              <a:buFont typeface="Wingdings" panose="05000000000000000000" pitchFamily="2" charset="2"/>
              <a:buChar char="u"/>
              <a:defRPr/>
            </a:pPr>
            <a:r>
              <a:rPr lang="en-US" altLang="zh-CN" sz="2000" dirty="0">
                <a:ea typeface="微软雅黑" panose="020B0503020204020204" pitchFamily="34" charset="-122"/>
              </a:rPr>
              <a:t>GCP</a:t>
            </a:r>
            <a:r>
              <a:rPr lang="zh-CN" altLang="en-US" sz="2000" dirty="0">
                <a:ea typeface="微软雅黑" panose="020B0503020204020204" pitchFamily="34" charset="-122"/>
              </a:rPr>
              <a:t>档案室</a:t>
            </a:r>
            <a:r>
              <a:rPr lang="en-US" altLang="zh-CN" sz="2000" dirty="0">
                <a:ea typeface="微软雅黑" panose="020B0503020204020204" pitchFamily="34" charset="-122"/>
              </a:rPr>
              <a:t>:</a:t>
            </a:r>
            <a:endParaRPr lang="en-US" altLang="zh-CN" sz="2000" dirty="0">
              <a:ea typeface="微软雅黑" panose="020B0503020204020204" pitchFamily="34" charset="-122"/>
            </a:endParaRPr>
          </a:p>
          <a:p>
            <a:pPr lvl="0" eaLnBrk="1" hangingPunct="1">
              <a:defRPr/>
            </a:pPr>
            <a:r>
              <a:rPr lang="zh-CN" altLang="en-US" dirty="0">
                <a:ea typeface="微软雅黑" panose="020B0503020204020204" pitchFamily="34" charset="-122"/>
              </a:rPr>
              <a:t>地址：广州市越秀区中山二路</a:t>
            </a:r>
            <a:r>
              <a:rPr lang="en-US" altLang="zh-CN" dirty="0">
                <a:ea typeface="微软雅黑" panose="020B0503020204020204" pitchFamily="34" charset="-122"/>
              </a:rPr>
              <a:t>106</a:t>
            </a:r>
            <a:r>
              <a:rPr lang="zh-CN" altLang="en-US" dirty="0">
                <a:ea typeface="微软雅黑" panose="020B0503020204020204" pitchFamily="34" charset="-122"/>
              </a:rPr>
              <a:t>号门诊负三楼</a:t>
            </a:r>
            <a:endParaRPr lang="en-US" altLang="zh-CN" dirty="0">
              <a:ea typeface="微软雅黑" panose="020B0503020204020204" pitchFamily="34" charset="-122"/>
            </a:endParaRPr>
          </a:p>
          <a:p>
            <a:pPr eaLnBrk="1" hangingPunct="1">
              <a:buFont typeface="Arial" panose="020B0604020202020204" pitchFamily="34" charset="0"/>
              <a:buChar char="•"/>
              <a:defRPr/>
            </a:pPr>
            <a:endParaRPr lang="en-US" altLang="zh-CN" dirty="0">
              <a:ea typeface="微软雅黑" panose="020B0503020204020204" pitchFamily="34" charset="-122"/>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药房（由药学部管理）：</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联系电话：</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东川</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药房电话：</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020-83827812</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转</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60243</a:t>
            </a:r>
            <a:endPar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惠福西</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药房电话：</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020-81884713</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转</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80237</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办公地址：</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东川</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药房：广州市越秀区中山二路</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106</a:t>
            </a:r>
            <a:r>
              <a:rPr kumimoji="0" lang="zh-CN" altLang="en-US"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号</a:t>
            </a:r>
            <a:r>
              <a:rPr kumimoji="0" lang="zh-CN" altLang="en-US" b="0"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主体楼负二楼</a:t>
            </a:r>
            <a:endParaRPr kumimoji="0" lang="en-US" altLang="zh-CN" b="0"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惠</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福西</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GCP</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药房：广州市越秀区惠福西路</a:t>
            </a:r>
            <a:r>
              <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123</a:t>
            </a:r>
            <a:r>
              <a:rPr kumimoji="0" lang="zh-CN" altLang="en-US"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号二</a:t>
            </a: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楼西药房</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邮箱地址：</a:t>
            </a:r>
            <a:r>
              <a:rPr kumimoji="0" lang="en-US" altLang="en-US"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chenyanluan@gdph.org.cn</a:t>
            </a:r>
            <a:endParaRPr kumimoji="0" lang="en-US" altLang="zh-CN"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矩形 3"/>
          <p:cNvSpPr/>
          <p:nvPr/>
        </p:nvSpPr>
        <p:spPr>
          <a:xfrm>
            <a:off x="6996113" y="2824163"/>
            <a:ext cx="5010150" cy="954088"/>
          </a:xfrm>
          <a:prstGeom prst="rect">
            <a:avLst/>
          </a:prstGeom>
          <a:solidFill>
            <a:schemeClr val="accent4">
              <a:lumMod val="20000"/>
              <a:lumOff val="80000"/>
            </a:schemeClr>
          </a:solidFill>
          <a:ln>
            <a:solidFill>
              <a:schemeClr val="tx2">
                <a:lumMod val="60000"/>
                <a:lumOff val="40000"/>
              </a:schemeClr>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电话沟通请报项目机构编号</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邮件标题写明项目机构编号</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341"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3"/>
          <p:cNvSpPr>
            <a:spLocks noGrp="1"/>
          </p:cNvSpPr>
          <p:nvPr>
            <p:ph type="ctrTitle" idx="4294967295"/>
            <p:custDataLst>
              <p:tags r:id="rId1"/>
            </p:custDataLst>
          </p:nvPr>
        </p:nvSpPr>
        <p:spPr>
          <a:xfrm>
            <a:off x="2919413" y="307975"/>
            <a:ext cx="6877050" cy="1200150"/>
          </a:xfrm>
        </p:spPr>
        <p:txBody>
          <a:bodyPr vert="horz" wrap="square" lIns="90000" tIns="46800" rIns="90000" bIns="46800" anchor="ctr" anchorCtr="0"/>
          <a:lstStyle>
            <a:lvl1pPr lvl="0">
              <a:buClrTx/>
              <a:buSzTx/>
              <a:buFontTx/>
              <a:defRPr/>
            </a:lvl1pPr>
          </a:lstStyle>
          <a:p>
            <a:pPr algn="ctr" eaLnBrk="1" hangingPunct="1"/>
            <a:r>
              <a:rPr lang="zh-CN" altLang="en-US" dirty="0">
                <a:solidFill>
                  <a:schemeClr val="tx2"/>
                </a:solidFill>
              </a:rPr>
              <a:t>归档结题</a:t>
            </a:r>
            <a:endParaRPr lang="zh-CN" altLang="en-US" dirty="0">
              <a:solidFill>
                <a:schemeClr val="tx2"/>
              </a:solidFill>
            </a:endParaRPr>
          </a:p>
        </p:txBody>
      </p:sp>
      <p:sp>
        <p:nvSpPr>
          <p:cNvPr id="60419" name="TextBox 4"/>
          <p:cNvSpPr txBox="1"/>
          <p:nvPr/>
        </p:nvSpPr>
        <p:spPr>
          <a:xfrm>
            <a:off x="1239838" y="1550988"/>
            <a:ext cx="9593262" cy="3569335"/>
          </a:xfrm>
          <a:prstGeom prst="rect">
            <a:avLst/>
          </a:prstGeom>
          <a:noFill/>
          <a:ln w="9525">
            <a:noFill/>
          </a:ln>
        </p:spPr>
        <p:txBody>
          <a:bodyPr>
            <a:spAutoFit/>
          </a:bodyPr>
          <a:lstStyle/>
          <a:p>
            <a:pPr>
              <a:spcBef>
                <a:spcPts val="600"/>
              </a:spcBef>
              <a:spcAft>
                <a:spcPts val="600"/>
              </a:spcAft>
              <a:buFont typeface="Wingdings" panose="05000000000000000000" pitchFamily="2" charset="2"/>
              <a:buChar char="u"/>
            </a:pPr>
            <a:r>
              <a:rPr lang="zh-CN" altLang="en-US" sz="2800" dirty="0">
                <a:latin typeface="Arial" panose="020B0604020202020204" pitchFamily="34" charset="0"/>
                <a:ea typeface="微软雅黑" panose="020B0503020204020204" pitchFamily="34" charset="-122"/>
              </a:rPr>
              <a:t>注意事项：</a:t>
            </a:r>
            <a:endParaRPr lang="en-US" altLang="zh-CN" sz="28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a:t>
            </a:r>
            <a:r>
              <a:rPr lang="en-US" altLang="zh-CN" sz="2400" dirty="0">
                <a:latin typeface="Arial" panose="020B0604020202020204" pitchFamily="34" charset="0"/>
                <a:ea typeface="微软雅黑" panose="020B0503020204020204" pitchFamily="34" charset="-122"/>
              </a:rPr>
              <a:t>U</a:t>
            </a:r>
            <a:r>
              <a:rPr lang="zh-CN" altLang="en-US" sz="2400" dirty="0">
                <a:latin typeface="Arial" panose="020B0604020202020204" pitchFamily="34" charset="0"/>
                <a:ea typeface="微软雅黑" panose="020B0503020204020204" pitchFamily="34" charset="-122"/>
              </a:rPr>
              <a:t>盘</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刻盘保存的资料： 方案、研究者手册、</a:t>
            </a:r>
            <a:r>
              <a:rPr lang="en-US" altLang="zh-CN" sz="2400" dirty="0">
                <a:latin typeface="Arial" panose="020B0604020202020204" pitchFamily="34" charset="0"/>
                <a:ea typeface="微软雅黑" panose="020B0503020204020204" pitchFamily="34" charset="-122"/>
              </a:rPr>
              <a:t>SUSAR</a:t>
            </a:r>
            <a:r>
              <a:rPr lang="zh-CN" altLang="en-US" sz="2400" dirty="0">
                <a:latin typeface="Arial" panose="020B0604020202020204" pitchFamily="34" charset="0"/>
                <a:ea typeface="微软雅黑" panose="020B0503020204020204" pitchFamily="34" charset="-122"/>
              </a:rPr>
              <a:t>、</a:t>
            </a:r>
            <a:r>
              <a:rPr lang="en-US" altLang="zh-CN" sz="2400" dirty="0">
                <a:latin typeface="Arial" panose="020B0604020202020204" pitchFamily="34" charset="0"/>
                <a:ea typeface="微软雅黑" panose="020B0503020204020204" pitchFamily="34" charset="-122"/>
              </a:rPr>
              <a:t>eCRF</a:t>
            </a:r>
            <a:r>
              <a:rPr lang="zh-CN" altLang="en-US" sz="2400" dirty="0">
                <a:latin typeface="Arial" panose="020B0604020202020204" pitchFamily="34" charset="0"/>
                <a:ea typeface="微软雅黑" panose="020B0503020204020204" pitchFamily="34" charset="-122"/>
              </a:rPr>
              <a:t>、操作手册、研究通讯资料等 （以上文件的签字页保存纸质版，其余均保存光盘）。</a:t>
            </a:r>
            <a:endParaRPr lang="en-US" altLang="zh-CN"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2</a:t>
            </a:r>
            <a:r>
              <a:rPr lang="zh-CN" altLang="en-US" sz="2400" dirty="0">
                <a:latin typeface="Arial" panose="020B0604020202020204" pitchFamily="34" charset="0"/>
                <a:ea typeface="微软雅黑" panose="020B0503020204020204" pitchFamily="34" charset="-122"/>
              </a:rPr>
              <a:t>、超过预约时间</a:t>
            </a:r>
            <a:r>
              <a:rPr lang="en-US" altLang="zh-CN" sz="2400" dirty="0">
                <a:latin typeface="Arial" panose="020B0604020202020204" pitchFamily="34" charset="0"/>
                <a:ea typeface="微软雅黑" panose="020B0503020204020204" pitchFamily="34" charset="-122"/>
              </a:rPr>
              <a:t>15</a:t>
            </a:r>
            <a:r>
              <a:rPr lang="zh-CN" altLang="en-US" sz="2400" dirty="0">
                <a:latin typeface="Arial" panose="020B0604020202020204" pitchFamily="34" charset="0"/>
                <a:ea typeface="微软雅黑" panose="020B0503020204020204" pitchFamily="34" charset="-122"/>
              </a:rPr>
              <a:t>分钟的项目，将取消本次归档，安排至下一次。</a:t>
            </a:r>
            <a:endParaRPr lang="en-US" altLang="zh-CN" sz="2400" dirty="0">
              <a:latin typeface="Arial" panose="020B0604020202020204" pitchFamily="34" charset="0"/>
              <a:ea typeface="微软雅黑" panose="020B0503020204020204" pitchFamily="34" charset="-122"/>
            </a:endParaRPr>
          </a:p>
          <a:p>
            <a:pPr>
              <a:spcBef>
                <a:spcPts val="600"/>
              </a:spcBef>
              <a:spcAft>
                <a:spcPts val="600"/>
              </a:spcAft>
            </a:pPr>
            <a:r>
              <a:rPr lang="en-US" altLang="zh-CN" sz="2400" dirty="0">
                <a:latin typeface="Arial" panose="020B0604020202020204" pitchFamily="34" charset="0"/>
                <a:ea typeface="微软雅黑" panose="020B0503020204020204" pitchFamily="34" charset="-122"/>
              </a:rPr>
              <a:t>3</a:t>
            </a:r>
            <a:r>
              <a:rPr lang="zh-CN" altLang="en-US" sz="2400" dirty="0">
                <a:latin typeface="Arial" panose="020B0604020202020204" pitchFamily="34" charset="0"/>
                <a:ea typeface="微软雅黑" panose="020B0503020204020204" pitchFamily="34" charset="-122"/>
              </a:rPr>
              <a:t>、已立项未签署协议的项目，申办者出具终止公函，研究团队将科室文件夹与机构办公室文件夹进行整合，重复资料退回，保留一套研究资料在</a:t>
            </a:r>
            <a:r>
              <a:rPr lang="en-US" altLang="zh-CN" sz="2400" dirty="0">
                <a:latin typeface="Arial" panose="020B0604020202020204" pitchFamily="34" charset="0"/>
                <a:ea typeface="微软雅黑" panose="020B0503020204020204" pitchFamily="34" charset="-122"/>
              </a:rPr>
              <a:t>GCP</a:t>
            </a:r>
            <a:r>
              <a:rPr lang="zh-CN" altLang="en-US" sz="2400" dirty="0">
                <a:latin typeface="Arial" panose="020B0604020202020204" pitchFamily="34" charset="0"/>
                <a:ea typeface="微软雅黑" panose="020B0503020204020204" pitchFamily="34" charset="-122"/>
              </a:rPr>
              <a:t>档案室，</a:t>
            </a: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年后销毁。</a:t>
            </a:r>
            <a:endParaRPr lang="zh-CN" altLang="en-US" sz="2400" dirty="0">
              <a:latin typeface="Arial" panose="020B0604020202020204" pitchFamily="34" charset="0"/>
              <a:ea typeface="微软雅黑" panose="020B0503020204020204" pitchFamily="34" charset="-122"/>
            </a:endParaRPr>
          </a:p>
        </p:txBody>
      </p:sp>
      <p:sp>
        <p:nvSpPr>
          <p:cNvPr id="60420"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26"/>
          <p:cNvSpPr txBox="1"/>
          <p:nvPr/>
        </p:nvSpPr>
        <p:spPr>
          <a:xfrm>
            <a:off x="2390775" y="436563"/>
            <a:ext cx="8237538" cy="903605"/>
          </a:xfrm>
          <a:prstGeom prst="rect">
            <a:avLst/>
          </a:prstGeom>
          <a:noFill/>
          <a:ln w="9525">
            <a:noFill/>
          </a:ln>
        </p:spPr>
        <p:txBody>
          <a:bodyPr>
            <a:spAutoFit/>
          </a:bodyPr>
          <a:lstStyle/>
          <a:p>
            <a:pPr algn="ctr">
              <a:lnSpc>
                <a:spcPct val="120000"/>
              </a:lnSpc>
            </a:pPr>
            <a:r>
              <a:rPr lang="zh-CN" altLang="en-US" sz="4400" b="1" dirty="0">
                <a:solidFill>
                  <a:schemeClr val="tx2"/>
                </a:solidFill>
                <a:latin typeface="+mj-lt"/>
                <a:ea typeface="+mj-ea"/>
                <a:cs typeface="+mj-cs"/>
                <a:sym typeface="+mn-ea"/>
              </a:rPr>
              <a:t>增补资料归档</a:t>
            </a:r>
            <a:r>
              <a:rPr lang="zh-CN" altLang="en-US" sz="4400" b="1" dirty="0">
                <a:solidFill>
                  <a:schemeClr val="tx2"/>
                </a:solidFill>
                <a:latin typeface="+mj-lt"/>
                <a:ea typeface="+mj-ea"/>
                <a:cs typeface="+mj-cs"/>
              </a:rPr>
              <a:t>流程</a:t>
            </a:r>
            <a:endParaRPr lang="zh-CN" altLang="en-US" sz="4400" b="1" dirty="0">
              <a:solidFill>
                <a:schemeClr val="tx2"/>
              </a:solidFill>
              <a:latin typeface="+mj-lt"/>
              <a:ea typeface="+mj-ea"/>
              <a:cs typeface="+mj-cs"/>
            </a:endParaRPr>
          </a:p>
        </p:txBody>
      </p:sp>
      <p:sp>
        <p:nvSpPr>
          <p:cNvPr id="61444" name="TextBox 27"/>
          <p:cNvSpPr txBox="1"/>
          <p:nvPr/>
        </p:nvSpPr>
        <p:spPr>
          <a:xfrm>
            <a:off x="740410" y="1929765"/>
            <a:ext cx="4944110" cy="3353435"/>
          </a:xfrm>
          <a:prstGeom prst="rect">
            <a:avLst/>
          </a:prstGeom>
          <a:noFill/>
          <a:ln w="9525">
            <a:noFill/>
          </a:ln>
        </p:spPr>
        <p:txBody>
          <a:bodyPr wrap="square">
            <a:spAutoFit/>
          </a:bodyPr>
          <a:lstStyle/>
          <a:p>
            <a:pPr eaLnBrk="0" hangingPunct="0">
              <a:spcBef>
                <a:spcPts val="1200"/>
              </a:spcBef>
            </a:pP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a:t>
            </a:r>
            <a:r>
              <a:rPr lang="en-US" altLang="zh-CN" sz="2400" dirty="0">
                <a:latin typeface="Arial" panose="020B0604020202020204" pitchFamily="34" charset="0"/>
                <a:ea typeface="微软雅黑" panose="020B0503020204020204" pitchFamily="34" charset="-122"/>
              </a:rPr>
              <a:t>OA</a:t>
            </a:r>
            <a:r>
              <a:rPr lang="zh-CN" altLang="en-US" sz="2400" dirty="0">
                <a:latin typeface="Arial" panose="020B0604020202020204" pitchFamily="34" charset="0"/>
                <a:ea typeface="微软雅黑" panose="020B0503020204020204" pitchFamily="34" charset="-122"/>
              </a:rPr>
              <a:t>下载</a:t>
            </a:r>
            <a:r>
              <a:rPr sz="2400" dirty="0">
                <a:latin typeface="Arial" panose="020B0604020202020204" pitchFamily="34" charset="0"/>
                <a:ea typeface="微软雅黑" panose="020B0503020204020204" pitchFamily="34" charset="-122"/>
              </a:rPr>
              <a:t>GCP档案室增补资料归档登记表</a:t>
            </a:r>
            <a:r>
              <a:rPr lang="zh-CN" sz="2400" dirty="0">
                <a:latin typeface="Arial" panose="020B0604020202020204" pitchFamily="34" charset="0"/>
                <a:ea typeface="微软雅黑" panose="020B0503020204020204" pitchFamily="34" charset="-122"/>
              </a:rPr>
              <a:t>。</a:t>
            </a:r>
            <a:endParaRPr lang="en-US" altLang="zh-CN" sz="2400" dirty="0">
              <a:latin typeface="Arial" panose="020B0604020202020204" pitchFamily="34" charset="0"/>
              <a:ea typeface="微软雅黑" panose="020B0503020204020204" pitchFamily="34" charset="-122"/>
            </a:endParaRPr>
          </a:p>
          <a:p>
            <a:pPr eaLnBrk="0" hangingPunct="0">
              <a:spcBef>
                <a:spcPts val="1200"/>
              </a:spcBef>
            </a:pPr>
            <a:r>
              <a:rPr lang="en-US" altLang="zh-CN" sz="2400" dirty="0">
                <a:latin typeface="Arial" panose="020B0604020202020204" pitchFamily="34" charset="0"/>
                <a:ea typeface="微软雅黑" panose="020B0503020204020204" pitchFamily="34" charset="-122"/>
              </a:rPr>
              <a:t>2</a:t>
            </a:r>
            <a:r>
              <a:rPr lang="zh-CN" altLang="en-US" sz="2400" dirty="0">
                <a:latin typeface="Arial" panose="020B0604020202020204" pitchFamily="34" charset="0"/>
                <a:ea typeface="微软雅黑" panose="020B0503020204020204" pitchFamily="34" charset="-122"/>
              </a:rPr>
              <a:t>、表格填写完整后请</a:t>
            </a:r>
            <a:r>
              <a:rPr lang="zh-CN" sz="2400" dirty="0">
                <a:latin typeface="Arial" panose="020B0604020202020204" pitchFamily="34" charset="0"/>
                <a:ea typeface="微软雅黑" panose="020B0503020204020204" pitchFamily="34" charset="-122"/>
              </a:rPr>
              <a:t>研究团队</a:t>
            </a:r>
            <a:r>
              <a:rPr lang="zh-CN" altLang="en-US" sz="2400" dirty="0">
                <a:ea typeface="微软雅黑" panose="020B0503020204020204" pitchFamily="34" charset="-122"/>
                <a:sym typeface="+mn-ea"/>
              </a:rPr>
              <a:t>在</a:t>
            </a:r>
            <a:r>
              <a:rPr lang="en-US" altLang="zh-CN" sz="2400" dirty="0" smtClean="0">
                <a:sym typeface="+mn-ea"/>
              </a:rPr>
              <a:t>CTMS</a:t>
            </a:r>
            <a:r>
              <a:rPr lang="zh-CN" altLang="en-US" sz="2400" dirty="0">
                <a:ea typeface="微软雅黑" panose="020B0503020204020204" pitchFamily="34" charset="-122"/>
                <a:sym typeface="+mn-ea"/>
              </a:rPr>
              <a:t>系统发起“增补归档资料申请”</a:t>
            </a:r>
            <a:r>
              <a:rPr lang="zh-CN" altLang="en-US" sz="2400" dirty="0">
                <a:ea typeface="微软雅黑" panose="020B0503020204020204" pitchFamily="34" charset="-122"/>
                <a:sym typeface="+mn-ea"/>
              </a:rPr>
              <a:t>流程，</a:t>
            </a:r>
            <a:r>
              <a:rPr lang="zh-CN" altLang="en-US" sz="2400" dirty="0">
                <a:latin typeface="Arial" panose="020B0604020202020204" pitchFamily="34" charset="0"/>
                <a:ea typeface="微软雅黑" panose="020B0503020204020204" pitchFamily="34" charset="-122"/>
              </a:rPr>
              <a:t>按预约的</a:t>
            </a:r>
            <a:r>
              <a:rPr lang="zh-CN" altLang="en-US" sz="2400" dirty="0">
                <a:latin typeface="Arial" panose="020B0604020202020204" pitchFamily="34" charset="0"/>
                <a:ea typeface="微软雅黑" panose="020B0503020204020204" pitchFamily="34" charset="-122"/>
              </a:rPr>
              <a:t>时间带上</a:t>
            </a:r>
            <a:r>
              <a:rPr lang="zh-CN" sz="2400" dirty="0">
                <a:ea typeface="微软雅黑" panose="020B0503020204020204" pitchFamily="34" charset="-122"/>
                <a:sym typeface="+mn-ea"/>
              </a:rPr>
              <a:t>研究团队已</a:t>
            </a:r>
            <a:r>
              <a:rPr lang="zh-CN" altLang="en-US" sz="2400" dirty="0">
                <a:ea typeface="微软雅黑" panose="020B0503020204020204" pitchFamily="34" charset="-122"/>
                <a:sym typeface="+mn-ea"/>
              </a:rPr>
              <a:t>签字</a:t>
            </a:r>
            <a:r>
              <a:rPr lang="zh-CN" altLang="en-US" sz="2400" dirty="0">
                <a:latin typeface="Arial" panose="020B0604020202020204" pitchFamily="34" charset="0"/>
                <a:ea typeface="微软雅黑" panose="020B0503020204020204" pitchFamily="34" charset="-122"/>
              </a:rPr>
              <a:t>表格及资料到档案室归档资料。</a:t>
            </a:r>
            <a:endParaRPr lang="en-US" altLang="zh-CN" sz="2400" dirty="0">
              <a:latin typeface="Arial" panose="020B0604020202020204" pitchFamily="34" charset="0"/>
              <a:ea typeface="微软雅黑" panose="020B0503020204020204" pitchFamily="34" charset="-122"/>
            </a:endParaRPr>
          </a:p>
          <a:p>
            <a:pPr eaLnBrk="0" hangingPunct="0">
              <a:spcBef>
                <a:spcPts val="1200"/>
              </a:spcBef>
            </a:pPr>
            <a:endParaRPr lang="zh-CN" altLang="en-US" sz="2400" dirty="0">
              <a:latin typeface="Arial" panose="020B0604020202020204" pitchFamily="34" charset="0"/>
              <a:ea typeface="微软雅黑" panose="020B0503020204020204" pitchFamily="34" charset="-122"/>
            </a:endParaRPr>
          </a:p>
        </p:txBody>
      </p:sp>
      <p:sp>
        <p:nvSpPr>
          <p:cNvPr id="61445"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5684520" y="1631950"/>
            <a:ext cx="5724525" cy="348234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p:cNvPicPr>
          <p:nvPr/>
        </p:nvPicPr>
        <p:blipFill>
          <a:blip r:embed="rId1"/>
          <a:stretch>
            <a:fillRect/>
          </a:stretch>
        </p:blipFill>
        <p:spPr>
          <a:xfrm>
            <a:off x="7234238" y="1601788"/>
            <a:ext cx="4348162" cy="4418012"/>
          </a:xfrm>
          <a:prstGeom prst="rect">
            <a:avLst/>
          </a:prstGeom>
          <a:noFill/>
          <a:ln w="9525">
            <a:noFill/>
          </a:ln>
        </p:spPr>
      </p:pic>
      <p:sp>
        <p:nvSpPr>
          <p:cNvPr id="61443" name="TextBox 26"/>
          <p:cNvSpPr txBox="1"/>
          <p:nvPr/>
        </p:nvSpPr>
        <p:spPr>
          <a:xfrm>
            <a:off x="2390775" y="436563"/>
            <a:ext cx="8237538" cy="824136"/>
          </a:xfrm>
          <a:prstGeom prst="rect">
            <a:avLst/>
          </a:prstGeom>
          <a:noFill/>
          <a:ln w="9525">
            <a:noFill/>
          </a:ln>
        </p:spPr>
        <p:txBody>
          <a:bodyPr>
            <a:spAutoFit/>
          </a:bodyPr>
          <a:lstStyle/>
          <a:p>
            <a:pPr algn="ctr">
              <a:lnSpc>
                <a:spcPct val="120000"/>
              </a:lnSpc>
            </a:pPr>
            <a:r>
              <a:rPr lang="zh-CN" altLang="en-US" sz="4400" b="1" dirty="0">
                <a:solidFill>
                  <a:schemeClr val="tx2"/>
                </a:solidFill>
                <a:latin typeface="+mj-lt"/>
                <a:ea typeface="+mj-ea"/>
                <a:cs typeface="+mj-cs"/>
              </a:rPr>
              <a:t>查阅</a:t>
            </a:r>
            <a:r>
              <a:rPr lang="en-US" altLang="zh-CN" sz="4400" b="1" dirty="0">
                <a:solidFill>
                  <a:schemeClr val="tx2"/>
                </a:solidFill>
                <a:latin typeface="+mj-lt"/>
                <a:ea typeface="+mj-ea"/>
                <a:cs typeface="+mj-cs"/>
              </a:rPr>
              <a:t>/</a:t>
            </a:r>
            <a:r>
              <a:rPr lang="zh-CN" altLang="en-US" sz="4400" b="1" dirty="0">
                <a:solidFill>
                  <a:schemeClr val="tx2"/>
                </a:solidFill>
                <a:latin typeface="+mj-lt"/>
                <a:ea typeface="+mj-ea"/>
                <a:cs typeface="+mj-cs"/>
              </a:rPr>
              <a:t>借阅归档资料流程</a:t>
            </a:r>
            <a:endParaRPr lang="zh-CN" altLang="en-US" sz="4400" b="1" dirty="0">
              <a:solidFill>
                <a:schemeClr val="tx2"/>
              </a:solidFill>
              <a:latin typeface="+mj-lt"/>
              <a:ea typeface="+mj-ea"/>
              <a:cs typeface="+mj-cs"/>
            </a:endParaRPr>
          </a:p>
        </p:txBody>
      </p:sp>
      <p:sp>
        <p:nvSpPr>
          <p:cNvPr id="61444" name="TextBox 27"/>
          <p:cNvSpPr txBox="1"/>
          <p:nvPr/>
        </p:nvSpPr>
        <p:spPr>
          <a:xfrm>
            <a:off x="847245" y="1929788"/>
            <a:ext cx="6232525" cy="3354388"/>
          </a:xfrm>
          <a:prstGeom prst="rect">
            <a:avLst/>
          </a:prstGeom>
          <a:noFill/>
          <a:ln w="9525">
            <a:noFill/>
          </a:ln>
        </p:spPr>
        <p:txBody>
          <a:bodyPr>
            <a:spAutoFit/>
          </a:bodyPr>
          <a:lstStyle/>
          <a:p>
            <a:pPr eaLnBrk="0" hangingPunct="0">
              <a:spcBef>
                <a:spcPts val="1200"/>
              </a:spcBef>
            </a:pPr>
            <a:r>
              <a:rPr lang="en-US" altLang="zh-CN" sz="2400" dirty="0">
                <a:latin typeface="Arial" panose="020B0604020202020204" pitchFamily="34" charset="0"/>
                <a:ea typeface="微软雅黑" panose="020B0503020204020204" pitchFamily="34" charset="-122"/>
              </a:rPr>
              <a:t>1</a:t>
            </a:r>
            <a:r>
              <a:rPr lang="zh-CN" altLang="en-US" sz="2400" dirty="0">
                <a:latin typeface="Arial" panose="020B0604020202020204" pitchFamily="34" charset="0"/>
                <a:ea typeface="微软雅黑" panose="020B0503020204020204" pitchFamily="34" charset="-122"/>
              </a:rPr>
              <a:t>、</a:t>
            </a:r>
            <a:r>
              <a:rPr lang="en-US" altLang="zh-CN" sz="2400" dirty="0">
                <a:latin typeface="Arial" panose="020B0604020202020204" pitchFamily="34" charset="0"/>
                <a:ea typeface="微软雅黑" panose="020B0503020204020204" pitchFamily="34" charset="-122"/>
              </a:rPr>
              <a:t>OA</a:t>
            </a:r>
            <a:r>
              <a:rPr lang="zh-CN" altLang="en-US" sz="2400" dirty="0">
                <a:latin typeface="Arial" panose="020B0604020202020204" pitchFamily="34" charset="0"/>
                <a:ea typeface="微软雅黑" panose="020B0503020204020204" pitchFamily="34" charset="-122"/>
              </a:rPr>
              <a:t>下载查阅</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借阅临床试验归档资料的申请表。</a:t>
            </a:r>
            <a:endParaRPr lang="en-US" altLang="zh-CN" sz="2400" dirty="0">
              <a:latin typeface="Arial" panose="020B0604020202020204" pitchFamily="34" charset="0"/>
              <a:ea typeface="微软雅黑" panose="020B0503020204020204" pitchFamily="34" charset="-122"/>
            </a:endParaRPr>
          </a:p>
          <a:p>
            <a:pPr eaLnBrk="0" hangingPunct="0">
              <a:spcBef>
                <a:spcPts val="1200"/>
              </a:spcBef>
            </a:pPr>
            <a:r>
              <a:rPr lang="en-US" altLang="zh-CN" sz="2400" dirty="0">
                <a:latin typeface="Arial" panose="020B0604020202020204" pitchFamily="34" charset="0"/>
                <a:ea typeface="微软雅黑" panose="020B0503020204020204" pitchFamily="34" charset="-122"/>
              </a:rPr>
              <a:t>2</a:t>
            </a:r>
            <a:r>
              <a:rPr lang="zh-CN" altLang="en-US" sz="2400" dirty="0">
                <a:latin typeface="Arial" panose="020B0604020202020204" pitchFamily="34" charset="0"/>
                <a:ea typeface="微软雅黑" panose="020B0503020204020204" pitchFamily="34" charset="-122"/>
              </a:rPr>
              <a:t>、表格填写完整后请主要研究者</a:t>
            </a:r>
            <a:r>
              <a:rPr lang="en-US" altLang="zh-CN" sz="2400" dirty="0">
                <a:latin typeface="Arial" panose="020B0604020202020204" pitchFamily="34" charset="0"/>
                <a:ea typeface="微软雅黑" panose="020B0503020204020204" pitchFamily="34" charset="-122"/>
              </a:rPr>
              <a:t>/</a:t>
            </a:r>
            <a:r>
              <a:rPr lang="zh-CN" altLang="en-US" sz="2400" dirty="0">
                <a:latin typeface="Arial" panose="020B0604020202020204" pitchFamily="34" charset="0"/>
                <a:ea typeface="微软雅黑" panose="020B0503020204020204" pitchFamily="34" charset="-122"/>
              </a:rPr>
              <a:t>协调研究者签字后，在档案室开放时间带上申请表到档案室借阅归档资料。</a:t>
            </a:r>
            <a:endParaRPr lang="en-US" altLang="zh-CN" sz="2400" dirty="0">
              <a:latin typeface="Arial" panose="020B0604020202020204" pitchFamily="34" charset="0"/>
              <a:ea typeface="微软雅黑" panose="020B0503020204020204" pitchFamily="34" charset="-122"/>
            </a:endParaRPr>
          </a:p>
          <a:p>
            <a:pPr eaLnBrk="0" hangingPunct="0">
              <a:spcBef>
                <a:spcPts val="1200"/>
              </a:spcBef>
            </a:pPr>
            <a:r>
              <a:rPr lang="en-US" altLang="zh-CN" sz="2400" dirty="0">
                <a:latin typeface="Arial" panose="020B0604020202020204" pitchFamily="34" charset="0"/>
                <a:ea typeface="微软雅黑" panose="020B0503020204020204" pitchFamily="34" charset="-122"/>
              </a:rPr>
              <a:t>3</a:t>
            </a:r>
            <a:r>
              <a:rPr lang="zh-CN" altLang="en-US" sz="2400" dirty="0">
                <a:latin typeface="Arial" panose="020B0604020202020204" pitchFamily="34" charset="0"/>
                <a:ea typeface="微软雅黑" panose="020B0503020204020204" pitchFamily="34" charset="-122"/>
              </a:rPr>
              <a:t>、如因申办者自查等原因借阅资料，监查员需附上身份证复印件及公司的委派函，由研究者陪同借阅归档资料。</a:t>
            </a:r>
            <a:endParaRPr lang="zh-CN" altLang="en-US" sz="2400" dirty="0">
              <a:latin typeface="Arial" panose="020B0604020202020204" pitchFamily="34" charset="0"/>
              <a:ea typeface="微软雅黑" panose="020B0503020204020204" pitchFamily="34" charset="-122"/>
            </a:endParaRPr>
          </a:p>
        </p:txBody>
      </p:sp>
      <p:sp>
        <p:nvSpPr>
          <p:cNvPr id="61445"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8"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6610350" y="3470275"/>
            <a:ext cx="5233988" cy="833438"/>
          </a:xfrm>
        </p:spPr>
        <p:txBody>
          <a:bodyPr vert="horz" wrap="square" lIns="90000" tIns="46800" rIns="90000" bIns="46800" anchor="b" anchorCtr="0"/>
          <a:lstStyle/>
          <a:p>
            <a:r>
              <a:rPr lang="zh-CN" altLang="en-US" kern="1200" dirty="0">
                <a:latin typeface="+mj-lt"/>
                <a:ea typeface="微软雅黑" panose="020B0503020204020204" pitchFamily="34" charset="-122"/>
                <a:cs typeface="+mj-cs"/>
              </a:rPr>
              <a:t>招募广告发布申请</a:t>
            </a:r>
            <a:endParaRPr lang="zh-CN" altLang="en-US" kern="1200" dirty="0">
              <a:latin typeface="+mj-lt"/>
              <a:ea typeface="微软雅黑" panose="020B0503020204020204" pitchFamily="34" charset="-122"/>
              <a:cs typeface="+mj-cs"/>
            </a:endParaRPr>
          </a:p>
        </p:txBody>
      </p:sp>
      <p:sp>
        <p:nvSpPr>
          <p:cNvPr id="56323" name="TextBox 3"/>
          <p:cNvSpPr txBox="1"/>
          <p:nvPr/>
        </p:nvSpPr>
        <p:spPr>
          <a:xfrm>
            <a:off x="10860088" y="2760663"/>
            <a:ext cx="958850" cy="70675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12</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56324"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3"/>
          <p:cNvSpPr>
            <a:spLocks noGrp="1"/>
          </p:cNvSpPr>
          <p:nvPr>
            <p:ph type="ctrTitle" idx="4294967295"/>
            <p:custDataLst>
              <p:tags r:id="rId1"/>
            </p:custDataLst>
          </p:nvPr>
        </p:nvSpPr>
        <p:spPr>
          <a:xfrm>
            <a:off x="2919413" y="87313"/>
            <a:ext cx="687705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招募广告发布申请</a:t>
            </a:r>
            <a:endParaRPr lang="zh-CN" altLang="en-US" dirty="0">
              <a:solidFill>
                <a:schemeClr val="tx2"/>
              </a:solidFill>
            </a:endParaRPr>
          </a:p>
        </p:txBody>
      </p:sp>
      <p:sp>
        <p:nvSpPr>
          <p:cNvPr id="5734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7"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2" name="图片 1"/>
          <p:cNvPicPr>
            <a:picLocks noChangeAspect="1"/>
          </p:cNvPicPr>
          <p:nvPr/>
        </p:nvPicPr>
        <p:blipFill>
          <a:blip r:embed="rId2"/>
          <a:stretch>
            <a:fillRect/>
          </a:stretch>
        </p:blipFill>
        <p:spPr>
          <a:xfrm>
            <a:off x="5558790" y="1650365"/>
            <a:ext cx="6363970" cy="4243705"/>
          </a:xfrm>
          <a:prstGeom prst="rect">
            <a:avLst/>
          </a:prstGeom>
        </p:spPr>
      </p:pic>
      <p:pic>
        <p:nvPicPr>
          <p:cNvPr id="3" name="图片 2" descr="页-1(3)"/>
          <p:cNvPicPr>
            <a:picLocks noChangeAspect="1"/>
          </p:cNvPicPr>
          <p:nvPr/>
        </p:nvPicPr>
        <p:blipFill>
          <a:blip r:embed="rId3"/>
          <a:stretch>
            <a:fillRect/>
          </a:stretch>
        </p:blipFill>
        <p:spPr>
          <a:xfrm>
            <a:off x="1216025" y="1122680"/>
            <a:ext cx="4125595" cy="529780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custDataLst>
              <p:tags r:id="rId1"/>
            </p:custDataLst>
          </p:nvPr>
        </p:nvSpPr>
        <p:spPr>
          <a:xfrm>
            <a:off x="2540557" y="0"/>
            <a:ext cx="9027862" cy="1064260"/>
          </a:xfrm>
          <a:prstGeom prst="rect">
            <a:avLst/>
          </a:prstGeom>
          <a:noFill/>
          <a:ln w="9525">
            <a:noFill/>
          </a:ln>
        </p:spPr>
        <p:txBody>
          <a:bodyPr vert="horz" wrap="square" lIns="90000" tIns="46800" rIns="90000" bIns="46800" anchor="ctr" anchorCtr="0"/>
          <a:lstStyle>
            <a:lvl1pPr lvl="0">
              <a:buClrTx/>
              <a:buSzTx/>
              <a:buFontTx/>
              <a:defRPr/>
            </a:lvl1pPr>
          </a:lstStyle>
          <a:p>
            <a:pPr lvl="0" algn="ctr" eaLnBrk="1" hangingPunct="1"/>
            <a:r>
              <a:rPr lang="en-US" altLang="zh-CN" sz="4400" b="1" dirty="0" err="1">
                <a:solidFill>
                  <a:schemeClr val="tx2"/>
                </a:solidFill>
                <a:latin typeface="+mj-lt"/>
                <a:ea typeface="+mj-ea"/>
                <a:cs typeface="+mj-cs"/>
                <a:sym typeface="+mn-ea"/>
              </a:rPr>
              <a:t>GCP办公室</a:t>
            </a:r>
            <a:r>
              <a:rPr lang="en-US" altLang="zh-CN" sz="4400" b="1" dirty="0" err="1">
                <a:solidFill>
                  <a:schemeClr val="tx2"/>
                </a:solidFill>
                <a:latin typeface="+mj-lt"/>
                <a:ea typeface="+mj-ea"/>
                <a:cs typeface="+mj-cs"/>
              </a:rPr>
              <a:t>分工表</a:t>
            </a:r>
            <a:r>
              <a:rPr lang="zh-CN" altLang="en-US" sz="2800" b="1" dirty="0" smtClean="0">
                <a:solidFill>
                  <a:schemeClr val="tx2"/>
                </a:solidFill>
                <a:latin typeface="+mj-lt"/>
                <a:ea typeface="+mj-ea"/>
                <a:cs typeface="+mj-cs"/>
              </a:rPr>
              <a:t>（</a:t>
            </a:r>
            <a:r>
              <a:rPr lang="zh-CN" altLang="en-US" sz="2800" b="1" dirty="0">
                <a:solidFill>
                  <a:schemeClr val="tx2"/>
                </a:solidFill>
                <a:latin typeface="+mj-lt"/>
                <a:ea typeface="+mj-ea"/>
                <a:cs typeface="+mj-cs"/>
              </a:rPr>
              <a:t>2026年5月-2026年12月</a:t>
            </a:r>
            <a:r>
              <a:rPr lang="zh-CN" altLang="en-US" sz="2800" b="1" dirty="0">
                <a:solidFill>
                  <a:schemeClr val="tx2"/>
                </a:solidFill>
                <a:latin typeface="+mj-lt"/>
                <a:ea typeface="+mj-ea"/>
                <a:cs typeface="+mj-cs"/>
              </a:rPr>
              <a:t>）</a:t>
            </a:r>
            <a:endParaRPr lang="zh-CN" altLang="en-US" sz="4400" b="1" dirty="0">
              <a:solidFill>
                <a:schemeClr val="tx2"/>
              </a:solidFill>
              <a:latin typeface="+mj-lt"/>
              <a:ea typeface="+mj-ea"/>
              <a:cs typeface="+mj-cs"/>
            </a:endParaRPr>
          </a:p>
        </p:txBody>
      </p:sp>
      <p:graphicFrame>
        <p:nvGraphicFramePr>
          <p:cNvPr id="3" name="表格 2"/>
          <p:cNvGraphicFramePr>
            <a:graphicFrameLocks noGrp="1"/>
          </p:cNvGraphicFramePr>
          <p:nvPr/>
        </p:nvGraphicFramePr>
        <p:xfrm>
          <a:off x="749300" y="1003935"/>
          <a:ext cx="10999470" cy="5287645"/>
        </p:xfrm>
        <a:graphic>
          <a:graphicData uri="http://schemas.openxmlformats.org/drawingml/2006/table">
            <a:tbl>
              <a:tblPr/>
              <a:tblGrid>
                <a:gridCol w="665480"/>
                <a:gridCol w="3646805"/>
                <a:gridCol w="2347595"/>
                <a:gridCol w="1184275"/>
                <a:gridCol w="3155315"/>
              </a:tblGrid>
              <a:tr h="302895">
                <a:tc>
                  <a:txBody>
                    <a:bodyPr/>
                    <a:lstStyle/>
                    <a:p>
                      <a:pPr marL="60960" indent="0" algn="ctr" fontAlgn="ctr">
                        <a:lnSpc>
                          <a:spcPts val="1600"/>
                        </a:lnSpc>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序号</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ctr" fontAlgn="ctr">
                        <a:lnSpc>
                          <a:spcPts val="1600"/>
                        </a:lnSpc>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工作职责</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ctr" fontAlgn="ctr">
                        <a:lnSpc>
                          <a:spcPts val="1600"/>
                        </a:lnSpc>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业务经办人</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ctr" fontAlgn="ctr">
                        <a:lnSpc>
                          <a:spcPts val="1600"/>
                        </a:lnSpc>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科室主任</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ctr" fontAlgn="ctr">
                        <a:lnSpc>
                          <a:spcPts val="1600"/>
                        </a:lnSpc>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联系方式</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药物临床试验立项及咨询</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王蕾、王经韵、万渝佳</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marL="60960" indent="0" algn="ctr"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蒋发烨</a:t>
                      </a:r>
                      <a:endParaRPr lang="zh-CN" sz="1400">
                        <a:solidFill>
                          <a:srgbClr val="000000"/>
                        </a:solidFill>
                        <a:latin typeface="微软雅黑" panose="020B0503020204020204" pitchFamily="34" charset="-122"/>
                        <a:ea typeface="微软雅黑" panose="020B0503020204020204" pitchFamily="34" charset="-122"/>
                      </a:endParaRPr>
                    </a:p>
                    <a:p>
                      <a:pPr marL="60960" indent="0" algn="ctr" fontAlgn="ctr">
                        <a:lnSpc>
                          <a:spcPts val="16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83525210</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4">
                  <a:txBody>
                    <a:bodyPr/>
                    <a:lstStyle/>
                    <a:p>
                      <a:pPr marL="60960" indent="0" algn="l" fontAlgn="ctr">
                        <a:lnSpc>
                          <a:spcPts val="21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公共邮箱：</a:t>
                      </a:r>
                      <a:r>
                        <a:rPr lang="en-US" altLang="zh-CN" sz="1400">
                          <a:solidFill>
                            <a:srgbClr val="000000"/>
                          </a:solidFill>
                          <a:latin typeface="微软雅黑" panose="020B0503020204020204" pitchFamily="34" charset="-122"/>
                          <a:ea typeface="微软雅黑" panose="020B0503020204020204" pitchFamily="34" charset="-122"/>
                        </a:rPr>
                        <a:t>gdphgcp@gdph.org.cn</a:t>
                      </a:r>
                      <a:endParaRPr lang="en-US" altLang="zh-CN" sz="1400">
                        <a:solidFill>
                          <a:srgbClr val="000000"/>
                        </a:solidFill>
                        <a:latin typeface="微软雅黑" panose="020B0503020204020204" pitchFamily="34" charset="-122"/>
                        <a:ea typeface="微软雅黑" panose="020B0503020204020204" pitchFamily="34" charset="-122"/>
                      </a:endParaRPr>
                    </a:p>
                    <a:p>
                      <a:pPr marL="60960" indent="0" algn="l" fontAlgn="ctr">
                        <a:lnSpc>
                          <a:spcPts val="21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办公电话：</a:t>
                      </a:r>
                      <a:r>
                        <a:rPr lang="en-US" altLang="zh-CN" sz="1400">
                          <a:solidFill>
                            <a:srgbClr val="000000"/>
                          </a:solidFill>
                          <a:latin typeface="微软雅黑" panose="020B0503020204020204" pitchFamily="34" charset="-122"/>
                          <a:ea typeface="微软雅黑" panose="020B0503020204020204" pitchFamily="34" charset="-122"/>
                        </a:rPr>
                        <a:t>020-83525210</a:t>
                      </a:r>
                      <a:endParaRPr lang="en-US" altLang="zh-CN" sz="1400">
                        <a:solidFill>
                          <a:srgbClr val="000000"/>
                        </a:solidFill>
                        <a:latin typeface="微软雅黑" panose="020B0503020204020204" pitchFamily="34" charset="-122"/>
                        <a:ea typeface="微软雅黑" panose="020B0503020204020204" pitchFamily="34" charset="-122"/>
                      </a:endParaRPr>
                    </a:p>
                    <a:p>
                      <a:pPr marL="60960" indent="0" algn="l" fontAlgn="ctr">
                        <a:lnSpc>
                          <a:spcPts val="21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020-83525815</a:t>
                      </a:r>
                      <a:endParaRPr lang="en-US" altLang="zh-CN" sz="1400">
                        <a:solidFill>
                          <a:srgbClr val="000000"/>
                        </a:solidFill>
                        <a:latin typeface="微软雅黑" panose="020B0503020204020204" pitchFamily="34" charset="-122"/>
                        <a:ea typeface="微软雅黑" panose="020B0503020204020204" pitchFamily="34" charset="-122"/>
                      </a:endParaRPr>
                    </a:p>
                    <a:p>
                      <a:pPr marL="60960" indent="0" algn="l" fontAlgn="ctr">
                        <a:lnSpc>
                          <a:spcPts val="21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办公时间：上午</a:t>
                      </a:r>
                      <a:r>
                        <a:rPr lang="en-US" altLang="zh-CN" sz="1400">
                          <a:solidFill>
                            <a:srgbClr val="000000"/>
                          </a:solidFill>
                          <a:latin typeface="微软雅黑" panose="020B0503020204020204" pitchFamily="34" charset="-122"/>
                          <a:ea typeface="微软雅黑" panose="020B0503020204020204" pitchFamily="34" charset="-122"/>
                        </a:rPr>
                        <a:t>8:00-12:00</a:t>
                      </a:r>
                      <a:endParaRPr lang="en-US" altLang="zh-CN" sz="1400">
                        <a:solidFill>
                          <a:srgbClr val="000000"/>
                        </a:solidFill>
                        <a:latin typeface="微软雅黑" panose="020B0503020204020204" pitchFamily="34" charset="-122"/>
                        <a:ea typeface="微软雅黑" panose="020B0503020204020204" pitchFamily="34" charset="-122"/>
                      </a:endParaRPr>
                    </a:p>
                    <a:p>
                      <a:pPr marL="60960" indent="762000" algn="l" fontAlgn="ctr">
                        <a:lnSpc>
                          <a:spcPts val="21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  </a:t>
                      </a:r>
                      <a:r>
                        <a:rPr lang="zh-CN" sz="1400">
                          <a:solidFill>
                            <a:srgbClr val="000000"/>
                          </a:solidFill>
                          <a:latin typeface="微软雅黑" panose="020B0503020204020204" pitchFamily="34" charset="-122"/>
                          <a:ea typeface="微软雅黑" panose="020B0503020204020204" pitchFamily="34" charset="-122"/>
                        </a:rPr>
                        <a:t>下午</a:t>
                      </a:r>
                      <a:r>
                        <a:rPr lang="en-US" altLang="zh-CN" sz="1400">
                          <a:solidFill>
                            <a:srgbClr val="000000"/>
                          </a:solidFill>
                          <a:latin typeface="微软雅黑" panose="020B0503020204020204" pitchFamily="34" charset="-122"/>
                          <a:ea typeface="微软雅黑" panose="020B0503020204020204" pitchFamily="34" charset="-122"/>
                        </a:rPr>
                        <a:t>14:00-17:30</a:t>
                      </a:r>
                      <a:endParaRPr lang="en-US" alt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38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2</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医疗器械临床试验立项及咨询</a:t>
                      </a:r>
                      <a:endParaRPr lang="zh-CN" sz="1400">
                        <a:solidFill>
                          <a:srgbClr val="000000"/>
                        </a:solidFill>
                        <a:latin typeface="微软雅黑" panose="020B0503020204020204" pitchFamily="34" charset="-122"/>
                        <a:ea typeface="微软雅黑" panose="020B0503020204020204" pitchFamily="34" charset="-122"/>
                      </a:endParaRPr>
                    </a:p>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（含器械、</a:t>
                      </a:r>
                      <a:r>
                        <a:rPr lang="en-US" altLang="zh-CN" sz="1400">
                          <a:solidFill>
                            <a:srgbClr val="000000"/>
                          </a:solidFill>
                          <a:latin typeface="微软雅黑" panose="020B0503020204020204" pitchFamily="34" charset="-122"/>
                          <a:ea typeface="微软雅黑" panose="020B0503020204020204" pitchFamily="34" charset="-122"/>
                        </a:rPr>
                        <a:t>IVD</a:t>
                      </a:r>
                      <a:r>
                        <a:rPr lang="zh-CN" altLang="en-US" sz="1400">
                          <a:solidFill>
                            <a:srgbClr val="000000"/>
                          </a:solidFill>
                          <a:latin typeface="微软雅黑" panose="020B0503020204020204" pitchFamily="34" charset="-122"/>
                          <a:ea typeface="微软雅黑" panose="020B0503020204020204" pitchFamily="34" charset="-122"/>
                        </a:rPr>
                        <a:t>、特医食品）</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王经韵、曾子荣</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31623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3</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临床试验项目质控</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廖敏、万渝佳、罗倬琳</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31750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4</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临床试验项目归档</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廖敏、曾子荣、罗倬琳</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r h="32639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5</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人类遗传资源管理</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曾子荣、李志珊</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1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6</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医保管理</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王蕾、曾子荣</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7</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临床试验信息化系统（</a:t>
                      </a:r>
                      <a:r>
                        <a:rPr lang="en-US" altLang="zh-CN" sz="1400">
                          <a:solidFill>
                            <a:srgbClr val="000000"/>
                          </a:solidFill>
                          <a:latin typeface="微软雅黑" panose="020B0503020204020204" pitchFamily="34" charset="-122"/>
                          <a:ea typeface="微软雅黑" panose="020B0503020204020204" pitchFamily="34" charset="-122"/>
                        </a:rPr>
                        <a:t>CTMS</a:t>
                      </a:r>
                      <a:r>
                        <a:rPr lang="zh-CN" altLang="en-US" sz="1400">
                          <a:solidFill>
                            <a:srgbClr val="000000"/>
                          </a:solidFill>
                          <a:latin typeface="微软雅黑" panose="020B0503020204020204" pitchFamily="34" charset="-122"/>
                          <a:ea typeface="微软雅黑" panose="020B0503020204020204" pitchFamily="34" charset="-122"/>
                        </a:rPr>
                        <a:t>）操作</a:t>
                      </a:r>
                      <a:endParaRPr lang="zh-CN" altLang="en-US"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王经韵、曾子荣</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39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8</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CRC</a:t>
                      </a:r>
                      <a:r>
                        <a:rPr lang="zh-CN" altLang="en-US" sz="1400">
                          <a:solidFill>
                            <a:srgbClr val="000000"/>
                          </a:solidFill>
                          <a:latin typeface="微软雅黑" panose="020B0503020204020204" pitchFamily="34" charset="-122"/>
                          <a:ea typeface="微软雅黑" panose="020B0503020204020204" pitchFamily="34" charset="-122"/>
                        </a:rPr>
                        <a:t>管理</a:t>
                      </a:r>
                      <a:endParaRPr lang="zh-CN" altLang="en-US"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王蕾、</a:t>
                      </a:r>
                      <a:r>
                        <a:rPr lang="zh-CN" altLang="en-US" sz="1400">
                          <a:solidFill>
                            <a:srgbClr val="000000"/>
                          </a:solidFill>
                          <a:latin typeface="微软雅黑" panose="020B0503020204020204" pitchFamily="34" charset="-122"/>
                          <a:ea typeface="微软雅黑" panose="020B0503020204020204" pitchFamily="34" charset="-122"/>
                        </a:rPr>
                        <a:t>曾子荣</a:t>
                      </a:r>
                      <a:endParaRPr lang="zh-CN" altLang="en-US"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6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9</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财务对接协调</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王经韵、王蕾、梁玉莹</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10</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GCP</a:t>
                      </a:r>
                      <a:r>
                        <a:rPr lang="zh-CN" altLang="en-US" sz="1400">
                          <a:solidFill>
                            <a:srgbClr val="000000"/>
                          </a:solidFill>
                          <a:latin typeface="微软雅黑" panose="020B0503020204020204" pitchFamily="34" charset="-122"/>
                          <a:ea typeface="微软雅黑" panose="020B0503020204020204" pitchFamily="34" charset="-122"/>
                        </a:rPr>
                        <a:t>培训（含科室人员继续教育）</a:t>
                      </a:r>
                      <a:endParaRPr lang="zh-CN" altLang="en-US"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万渝佳、曾子荣</a:t>
                      </a:r>
                      <a:endParaRPr lang="zh-CN" sz="1400" baseline="-250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3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a:t>
                      </a:r>
                      <a:r>
                        <a:rPr lang="en-US" altLang="zh-CN" sz="1400" b="1">
                          <a:solidFill>
                            <a:srgbClr val="000000"/>
                          </a:solidFill>
                          <a:latin typeface="微软雅黑" panose="020B0503020204020204" pitchFamily="34" charset="-122"/>
                          <a:ea typeface="微软雅黑" panose="020B0503020204020204" pitchFamily="34" charset="-122"/>
                        </a:rPr>
                        <a:t>1</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en-US" altLang="zh-CN" sz="1400">
                          <a:solidFill>
                            <a:srgbClr val="000000"/>
                          </a:solidFill>
                          <a:latin typeface="微软雅黑" panose="020B0503020204020204" pitchFamily="34" charset="-122"/>
                          <a:ea typeface="微软雅黑" panose="020B0503020204020204" pitchFamily="34" charset="-122"/>
                        </a:rPr>
                        <a:t>PI</a:t>
                      </a:r>
                      <a:r>
                        <a:rPr lang="zh-CN" altLang="en-US" sz="1400">
                          <a:solidFill>
                            <a:srgbClr val="000000"/>
                          </a:solidFill>
                          <a:latin typeface="微软雅黑" panose="020B0503020204020204" pitchFamily="34" charset="-122"/>
                          <a:ea typeface="微软雅黑" panose="020B0503020204020204" pitchFamily="34" charset="-122"/>
                        </a:rPr>
                        <a:t>备案</a:t>
                      </a:r>
                      <a:endParaRPr lang="zh-CN" altLang="en-US"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万渝佳、曾子荣、梁玉莹</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230">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a:t>
                      </a:r>
                      <a:r>
                        <a:rPr lang="en-US" altLang="zh-CN" sz="1400" b="1">
                          <a:solidFill>
                            <a:srgbClr val="000000"/>
                          </a:solidFill>
                          <a:latin typeface="微软雅黑" panose="020B0503020204020204" pitchFamily="34" charset="-122"/>
                          <a:ea typeface="微软雅黑" panose="020B0503020204020204" pitchFamily="34" charset="-122"/>
                        </a:rPr>
                        <a:t>2</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安全性信息管理</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万渝佳、廖敏</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03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13</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临床试验设施设备管理（含科室固定资产）</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廖敏、曾子荣</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r>
              <a:tr h="610235">
                <a:tc>
                  <a:txBody>
                    <a:bodyPr/>
                    <a:lstStyle/>
                    <a:p>
                      <a:pPr marL="60960" indent="0" algn="ctr" fontAlgn="ctr">
                        <a:lnSpc>
                          <a:spcPts val="1600"/>
                        </a:lnSpc>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rPr>
                        <a:t>14</a:t>
                      </a:r>
                      <a:endParaRPr lang="en-US" alt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科室收文管理</a:t>
                      </a:r>
                      <a:endParaRPr lang="zh-CN" sz="1400">
                        <a:solidFill>
                          <a:srgbClr val="000000"/>
                        </a:solidFill>
                        <a:latin typeface="微软雅黑" panose="020B0503020204020204" pitchFamily="34" charset="-122"/>
                        <a:ea typeface="微软雅黑" panose="020B0503020204020204" pitchFamily="34" charset="-122"/>
                      </a:endParaRPr>
                    </a:p>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（含招募广告公开</a:t>
                      </a:r>
                      <a:r>
                        <a:rPr lang="zh-CN" sz="1400">
                          <a:solidFill>
                            <a:srgbClr val="000000"/>
                          </a:solidFill>
                          <a:latin typeface="微软雅黑" panose="020B0503020204020204" pitchFamily="34" charset="-122"/>
                          <a:ea typeface="微软雅黑" panose="020B0503020204020204" pitchFamily="34" charset="-122"/>
                        </a:rPr>
                        <a:t>、院内外学会对接协调</a:t>
                      </a:r>
                      <a:r>
                        <a:rPr lang="zh-CN" sz="1400">
                          <a:solidFill>
                            <a:srgbClr val="000000"/>
                          </a:solidFill>
                          <a:latin typeface="微软雅黑" panose="020B0503020204020204" pitchFamily="34" charset="-122"/>
                          <a:ea typeface="微软雅黑" panose="020B0503020204020204" pitchFamily="34" charset="-122"/>
                        </a:rPr>
                        <a:t>）</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960" indent="0" algn="l" fontAlgn="ctr">
                        <a:lnSpc>
                          <a:spcPts val="1600"/>
                        </a:lnSpc>
                        <a:spcBef>
                          <a:spcPct val="0"/>
                        </a:spcBef>
                        <a:spcAft>
                          <a:spcPct val="0"/>
                        </a:spcAft>
                      </a:pPr>
                      <a:r>
                        <a:rPr lang="zh-CN" sz="1400">
                          <a:solidFill>
                            <a:srgbClr val="000000"/>
                          </a:solidFill>
                          <a:latin typeface="微软雅黑" panose="020B0503020204020204" pitchFamily="34" charset="-122"/>
                          <a:ea typeface="微软雅黑" panose="020B0503020204020204" pitchFamily="34" charset="-122"/>
                        </a:rPr>
                        <a:t>王蕾、万渝佳</a:t>
                      </a:r>
                      <a:endParaRPr lang="zh-CN" sz="1400">
                        <a:solidFill>
                          <a:srgbClr val="000000"/>
                        </a:solidFill>
                        <a:latin typeface="微软雅黑" panose="020B0503020204020204" pitchFamily="34" charset="-122"/>
                        <a:ea typeface="微软雅黑" panose="020B0503020204020204" pitchFamily="34" charset="-122"/>
                      </a:endParaRPr>
                    </a:p>
                  </a:txBody>
                  <a:tcPr marL="68580" marR="68580" marT="0" marB="0" anchor="ctr" anchorCt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marL="45929" marR="45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灯片编号占位符 3"/>
          <p:cNvSpPr>
            <a:spLocks noGrp="1"/>
          </p:cNvSpPr>
          <p:nvPr>
            <p:ph type="sldNum" sz="quarter" idx="4"/>
          </p:nvPr>
        </p:nvSpPr>
        <p:spPr/>
        <p:txBody>
          <a:bodyPr/>
          <a:lstStyle/>
          <a:p>
            <a:pPr algn="r">
              <a:lnSpc>
                <a:spcPct val="120000"/>
              </a:lnSpc>
            </a:pPr>
            <a:fld id="{9A0DB2DC-4C9A-4742-B13C-FB6460FD3503}"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6"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6610350" y="3470275"/>
            <a:ext cx="5233988" cy="833438"/>
          </a:xfrm>
        </p:spPr>
        <p:txBody>
          <a:bodyPr vert="horz" wrap="square" lIns="90000" tIns="46800" rIns="90000" bIns="46800" numCol="1" anchor="b" anchorCtr="0" compatLnSpc="1">
            <a:normAutofit fontScale="90000"/>
          </a:bodyPr>
          <a:lstStyle/>
          <a:p>
            <a:pPr marL="0" marR="0" lvl="0" indent="0" algn="r" defTabSz="914400" rtl="0" eaLnBrk="0" fontAlgn="base" latinLnBrk="0" hangingPunct="0">
              <a:lnSpc>
                <a:spcPct val="12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2"/>
                </a:solidFill>
                <a:effectLst/>
                <a:uLnTx/>
                <a:uFillTx/>
                <a:latin typeface="+mj-lt"/>
                <a:ea typeface="+mj-ea"/>
                <a:cs typeface="+mj-cs"/>
              </a:rPr>
              <a:t>具备临床试验资质的专业</a:t>
            </a: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15363" name="TextBox 3"/>
          <p:cNvSpPr txBox="1"/>
          <p:nvPr/>
        </p:nvSpPr>
        <p:spPr>
          <a:xfrm>
            <a:off x="10860088" y="2760663"/>
            <a:ext cx="958850" cy="708025"/>
          </a:xfrm>
          <a:prstGeom prst="rect">
            <a:avLst/>
          </a:prstGeom>
          <a:noFill/>
          <a:ln w="9525">
            <a:noFill/>
          </a:ln>
        </p:spPr>
        <p:txBody>
          <a:bodyPr>
            <a:spAutoFit/>
          </a:bodyPr>
          <a:lstStyle/>
          <a:p>
            <a:pPr algn="ctr" eaLnBrk="0" hangingPunct="0"/>
            <a:r>
              <a:rPr lang="en-US" altLang="zh-CN" sz="4000" b="1" dirty="0">
                <a:solidFill>
                  <a:schemeClr val="tx2"/>
                </a:solidFill>
                <a:latin typeface="Arial" panose="020B0604020202020204" pitchFamily="34" charset="0"/>
                <a:ea typeface="微软雅黑" panose="020B0503020204020204" pitchFamily="34" charset="-122"/>
              </a:rPr>
              <a:t>2</a:t>
            </a:r>
            <a:endParaRPr lang="zh-CN" altLang="en-US" sz="4000" b="1" dirty="0">
              <a:solidFill>
                <a:schemeClr val="tx2"/>
              </a:solidFill>
              <a:latin typeface="Arial" panose="020B0604020202020204" pitchFamily="34" charset="0"/>
              <a:ea typeface="微软雅黑" panose="020B0503020204020204" pitchFamily="34" charset="-122"/>
            </a:endParaRPr>
          </a:p>
        </p:txBody>
      </p:sp>
      <p:sp>
        <p:nvSpPr>
          <p:cNvPr id="15364" name="灯片编号占位符 4"/>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ctrTitle" idx="4294967295"/>
            <p:custDataLst>
              <p:tags r:id="rId1"/>
            </p:custDataLst>
          </p:nvPr>
        </p:nvSpPr>
        <p:spPr>
          <a:xfrm>
            <a:off x="2173288" y="360363"/>
            <a:ext cx="8013700" cy="1200150"/>
          </a:xfrm>
        </p:spPr>
        <p:txBody>
          <a:bodyPr vert="horz" wrap="square" lIns="90000" tIns="46800" rIns="90000" bIns="46800" anchor="ctr" anchorCtr="0"/>
          <a:lstStyle>
            <a:lvl1pPr lvl="0">
              <a:buClrTx/>
              <a:buSzTx/>
              <a:buFontTx/>
              <a:defRPr/>
            </a:lvl1pPr>
          </a:lstStyle>
          <a:p>
            <a:pPr lvl="0" algn="ctr" eaLnBrk="1" hangingPunct="1"/>
            <a:r>
              <a:rPr lang="zh-CN" altLang="en-US" dirty="0">
                <a:solidFill>
                  <a:schemeClr val="tx2"/>
                </a:solidFill>
              </a:rPr>
              <a:t>具备</a:t>
            </a:r>
            <a:r>
              <a:rPr lang="en-US" altLang="zh-CN" dirty="0">
                <a:solidFill>
                  <a:schemeClr val="tx2"/>
                </a:solidFill>
              </a:rPr>
              <a:t>GCP</a:t>
            </a:r>
            <a:r>
              <a:rPr lang="zh-CN" altLang="en-US" dirty="0">
                <a:solidFill>
                  <a:schemeClr val="tx2"/>
                </a:solidFill>
              </a:rPr>
              <a:t>资质的专业</a:t>
            </a:r>
            <a:endParaRPr lang="zh-CN" altLang="en-US" dirty="0">
              <a:solidFill>
                <a:schemeClr val="tx2"/>
              </a:solidFill>
            </a:endParaRPr>
          </a:p>
        </p:txBody>
      </p:sp>
      <p:sp>
        <p:nvSpPr>
          <p:cNvPr id="12291" name="TextBox 6"/>
          <p:cNvSpPr txBox="1">
            <a:spLocks noChangeArrowheads="1"/>
          </p:cNvSpPr>
          <p:nvPr/>
        </p:nvSpPr>
        <p:spPr bwMode="auto">
          <a:xfrm>
            <a:off x="1179513" y="1560513"/>
            <a:ext cx="10174170" cy="464629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药物（</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26</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个）</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R="0" lvl="0" algn="l" defTabSz="914400" rtl="0" eaLnBrk="1" hangingPunct="1">
              <a:lnSpc>
                <a:spcPct val="110000"/>
              </a:lnSpc>
              <a:spcBef>
                <a:spcPct val="0"/>
              </a:spcBef>
              <a:spcAft>
                <a:spcPct val="0"/>
              </a:spcAft>
              <a:buClrTx/>
              <a:buSzTx/>
              <a:buFontTx/>
              <a:buNone/>
              <a:defRPr/>
            </a:pP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I期</a:t>
            </a:r>
            <a:r>
              <a:rPr kumimoji="0" 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药物</a:t>
            </a: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临床试验、</a:t>
            </a:r>
            <a:r>
              <a:rPr kumimoji="0" 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生物等效性试验、</a:t>
            </a: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肿瘤科、心血管内科、肾病学专业、血液内科、呼吸内科、消化内科、神经内科、内分泌专业、免疫学专业、</a:t>
            </a:r>
            <a:r>
              <a:rPr kumimoji="0" 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老年病专业、</a:t>
            </a: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普通外科、骨科、</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骨肿瘤科、</a:t>
            </a: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烧伤外科、</a:t>
            </a:r>
            <a:r>
              <a:rPr kumimoji="0" 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胸外科、妇科、</a:t>
            </a:r>
            <a:r>
              <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儿科、眼科、皮肤病专业、精神卫生专业、感染科、麻醉科、核医学科、介入放射学</a:t>
            </a:r>
            <a:endPar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医疗器械</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体外诊断试剂（</a:t>
            </a:r>
            <a:r>
              <a:rPr kumimoji="0" lang="en-US" altLang="zh-CN" sz="28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35</a:t>
            </a:r>
            <a:r>
              <a:rPr kumimoji="0" lang="zh-CN" altLang="en-US" sz="28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个</a:t>
            </a:r>
            <a:r>
              <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R="0" lvl="0" indent="19050" algn="l" defTabSz="914400" rtl="0" eaLnBrk="1"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心血管内科、呼吸内科、消化内科、神经内科、血液内科、肾病学专业、内分泌专业、普通外科、神经外科、脊柱外科、关节与创伤外科、骨肿瘤科、泌尿外科、胸外科、心脏大血管外科、体外循环科、烧伤外科、血管外科、新生儿专业、小儿心脏专业、小儿胸心外科、眼科、耳科、口腔颌面外科、口腔修复专业、皮肤病专业、肿瘤科、急诊医学科、康复医学科、麻醉科、临床化学检验专业、健康体检科、病理科、介入放射学、放射治疗专业</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6388" name="灯片编号占位符 3"/>
          <p:cNvSpPr txBox="1">
            <a:spLocks noGrp="1"/>
          </p:cNvSpPr>
          <p:nvPr>
            <p:ph type="sldNum" sz="quarter" idx="4"/>
          </p:nvPr>
        </p:nvSpPr>
        <p:spPr>
          <a:noFill/>
          <a:ln>
            <a:noFill/>
          </a:ln>
        </p:spPr>
        <p:txBody>
          <a:bodyPr lIns="90000" tIns="46800" rIns="90000" bIns="46800"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lnSpc>
                <a:spcPct val="120000"/>
              </a:lnSpc>
            </a:pPr>
            <a:fld id="{9A0DB2DC-4C9A-4742-B13C-FB6460FD3503}" type="slidenum">
              <a:rPr lang="zh-CN" altLang="en-US" sz="1200" dirty="0">
                <a:solidFill>
                  <a:srgbClr val="7F7F7F"/>
                </a:solidFill>
                <a:ea typeface="黑体" panose="02010609060101010101" pitchFamily="49" charset="-122"/>
              </a:rPr>
            </a:fld>
            <a:endParaRPr lang="zh-CN" altLang="en-US" sz="1200" dirty="0">
              <a:solidFill>
                <a:srgbClr val="7F7F7F"/>
              </a:solidFill>
              <a:ea typeface="黑体" panose="02010609060101010101" pitchFamily="49" charset="-122"/>
            </a:endParaRPr>
          </a:p>
        </p:txBody>
      </p:sp>
      <p:sp>
        <p:nvSpPr>
          <p:cNvPr id="6"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29"/>
          <p:cNvSpPr>
            <a:spLocks noGrp="1"/>
          </p:cNvSpPr>
          <p:nvPr>
            <p:ph type="sldNum" sz="quarter" idx="4"/>
          </p:nvPr>
        </p:nvSpPr>
        <p:spPr/>
        <p:txBody>
          <a:bodyPr/>
          <a:lstStyle/>
          <a:p>
            <a:pPr algn="r">
              <a:lnSpc>
                <a:spcPct val="120000"/>
              </a:lnSpc>
            </a:pPr>
            <a:fld id="{9A0DB2DC-4C9A-4742-B13C-FB6460FD3503}"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32" name="页脚占位符 1"/>
          <p:cNvSpPr>
            <a:spLocks noGrp="1"/>
          </p:cNvSpPr>
          <p:nvPr>
            <p:ph type="ftr" sz="quarter" idx="3"/>
          </p:nvPr>
        </p:nvSpPr>
        <p:spPr>
          <a:xfrm>
            <a:off x="-1" y="6291743"/>
            <a:ext cx="9320170" cy="499145"/>
          </a:xfrm>
        </p:spPr>
        <p:txBody>
          <a:bodyPr>
            <a:normAutofit/>
          </a:bodyPr>
          <a:lstStyle/>
          <a:p>
            <a:pPr marL="0" marR="0" lvl="0" indent="0" algn="l" defTabSz="914400" rtl="0" eaLnBrk="1" fontAlgn="auto" latinLnBrk="0" hangingPunct="1">
              <a:lnSpc>
                <a:spcPct val="120000"/>
              </a:lnSpc>
              <a:spcBef>
                <a:spcPts val="600"/>
              </a:spcBef>
              <a:spcAft>
                <a:spcPct val="0"/>
              </a:spcAft>
              <a:buClrTx/>
              <a:buSzTx/>
              <a:buFontTx/>
              <a:buNone/>
              <a:defRPr/>
            </a:pP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机构办公室地址：广州市越秀区东华南路</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96</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号海印中心</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9</a:t>
            </a:r>
            <a:r>
              <a:rPr kumimoji="0" lang="en-US" altLang="zh-CN"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F</a:t>
            </a:r>
            <a:r>
              <a:rPr kumimoji="0" lang="zh-CN" altLang="en-US" sz="105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，电话</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020-83525210/83525815</a:t>
            </a:r>
            <a:r>
              <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，邮箱：</a:t>
            </a:r>
            <a:r>
              <a:rPr kumimoji="0" lang="en-US" altLang="zh-CN"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rPr>
              <a:t>gdphgcp@gdph.org.cn</a:t>
            </a:r>
            <a:endParaRPr kumimoji="0" lang="zh-CN" altLang="en-US" sz="105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pic>
        <p:nvPicPr>
          <p:cNvPr id="3" name="图片 2" descr="临床试验运行流程图"/>
          <p:cNvPicPr>
            <a:picLocks noChangeAspect="1"/>
          </p:cNvPicPr>
          <p:nvPr/>
        </p:nvPicPr>
        <p:blipFill>
          <a:blip r:embed="rId1"/>
          <a:stretch>
            <a:fillRect/>
          </a:stretch>
        </p:blipFill>
        <p:spPr>
          <a:xfrm>
            <a:off x="3431540" y="0"/>
            <a:ext cx="5328920" cy="685800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13.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14.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15.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16.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17.xml><?xml version="1.0" encoding="utf-8"?>
<p:tagLst xmlns:p="http://schemas.openxmlformats.org/presentationml/2006/main">
  <p:tag name="KSO_WM_BEAUTIFY_FLAG" val="#wm#"/>
  <p:tag name="KSO_WM_TEMPLATE_CATEGORY" val="custom"/>
  <p:tag name="KSO_WM_TEMPLATE_INDEX" val="20184636"/>
  <p:tag name="KSO_WM_SPECIAL_SOURCE" val="bdnul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23.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24.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25.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26.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27.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2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2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32.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33.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34.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35.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36.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3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4.xml><?xml version="1.0" encoding="utf-8"?>
<p:tagLst xmlns:p="http://schemas.openxmlformats.org/presentationml/2006/main">
  <p:tag name="KSO_WM_TAG_VERSION" val="1.0"/>
  <p:tag name="KSO_WM_TEMPLATE_CATEGORY" val="custom"/>
  <p:tag name="KSO_WM_TEMPLATE_INDEX" val="20184636"/>
</p:tagLst>
</file>

<file path=ppt/tags/tag40.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41.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42.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43.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44.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45.xml><?xml version="1.0" encoding="utf-8"?>
<p:tagLst xmlns:p="http://schemas.openxmlformats.org/presentationml/2006/main">
  <p:tag name="KSO_WM_SPECIAL_SOURCE" val="bdnull"/>
</p:tagLst>
</file>

<file path=ppt/tags/tag46.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47.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4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4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5.xml><?xml version="1.0" encoding="utf-8"?>
<p:tagLst xmlns:p="http://schemas.openxmlformats.org/presentationml/2006/main">
  <p:tag name="KSO_WM_TAG_VERSION" val="1.0"/>
  <p:tag name="KSO_WM_TEMPLATE_CATEGORY" val="custom"/>
  <p:tag name="KSO_WM_TEMPLATE_INDEX" val="20184636"/>
</p:tagLst>
</file>

<file path=ppt/tags/tag50.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51.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52.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53.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54.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55.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56.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57.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5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5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6.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Lst>
</file>

<file path=ppt/tags/tag60.xml><?xml version="1.0" encoding="utf-8"?>
<p:tagLst xmlns:p="http://schemas.openxmlformats.org/presentationml/2006/main">
  <p:tag name="KSO_WM_SPECIAL_SOURCE" val="bdnull"/>
</p:tagLst>
</file>

<file path=ppt/tags/tag61.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62.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63.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66.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6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7.xml><?xml version="1.0" encoding="utf-8"?>
<p:tagLst xmlns:p="http://schemas.openxmlformats.org/presentationml/2006/main">
  <p:tag name="KSO_WM_TAG_VERSION" val="1.0"/>
  <p:tag name="KSO_WM_BEAUTIFY_FLAG" val="#wm#"/>
  <p:tag name="KSO_WM_UNIT_TYPE" val="i"/>
  <p:tag name="KSO_WM_UNIT_ID" val="custom20184636_1*i*2"/>
  <p:tag name="KSO_WM_TEMPLATE_CATEGORY" val="custom"/>
  <p:tag name="KSO_WM_TEMPLATE_INDEX" val="20184636"/>
  <p:tag name="KSO_WM_UNIT_INDEX" val="2"/>
</p:tagLst>
</file>

<file path=ppt/tags/tag70.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71.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72.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75.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76.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77.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7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7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8.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SPECIAL_SOURCE" val="bdnull"/>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84.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85.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86.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87.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88.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89.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9.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90.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91.xml><?xml version="1.0" encoding="utf-8"?>
<p:tagLst xmlns:p="http://schemas.openxmlformats.org/presentationml/2006/main">
  <p:tag name="KSO_WM_SPECIAL_SOURCE" val="bdnull"/>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TEMPLATE_CATEGORY" val="custom"/>
  <p:tag name="KSO_WM_TEMPLATE_INDEX" val="20184636"/>
  <p:tag name="KSO_WM_UNIT_TYPE" val="a"/>
  <p:tag name="KSO_WM_UNIT_INDEX" val="1"/>
  <p:tag name="KSO_WM_UNIT_ID" val="custom201846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企业培训年终总结"/>
</p:tagLst>
</file>

<file path=ppt/tags/tag95.xml><?xml version="1.0" encoding="utf-8"?>
<p:tagLst xmlns:p="http://schemas.openxmlformats.org/presentationml/2006/main">
  <p:tag name="KSO_WM_SLIDE_SUBTYPE" val="pureTxt"/>
  <p:tag name="KSO_WM_TEMPLATE_TOPIC_DEFAULT" val="0"/>
  <p:tag name="KSO_WM_TEMPLATE_JOB_ID" val="5"/>
  <p:tag name="KSO_WM_TEMPLATE_SCENE_ID" val="1"/>
  <p:tag name="KSO_WM_TEMPLATE_OUTLINE_ID" val="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636_1"/>
  <p:tag name="KSO_WM_TAG_VERSION" val="1.0"/>
  <p:tag name="KSO_WM_TEMPLATE_INDEX" val="20184636"/>
  <p:tag name="KSO_WM_TEMPLATE_CATEGORY" val="custom"/>
  <p:tag name="KSO_WM_TEMPLATE_THUMBS_INDEX" val="1、9、12、16、19、22、23、"/>
  <p:tag name="KSO_WM_SPECIAL_SOURCE" val="bdnull"/>
</p:tagLst>
</file>

<file path=ppt/tags/tag96.xml><?xml version="1.0" encoding="utf-8"?>
<p:tagLst xmlns:p="http://schemas.openxmlformats.org/presentationml/2006/main">
  <p:tag name="KSO_DOCER_TEMPLATE_OPEN_ONCE_MARK" val="1"/>
  <p:tag name="COMMONDATA" val="eyJoZGlkIjoiNTc5NjNlMzE0MjdhYmZlYjlhZWUxOTg3MTBiODk0NGIifQ=="/>
  <p:tag name="commondata" val="eyJoZGlkIjoiZWI4NjkzYmU2YWRlMWY1ZDUyNzhmYTVlNDg5MzVjZmEifQ=="/>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13336</Words>
  <Application>WPS 演示</Application>
  <PresentationFormat>自定义</PresentationFormat>
  <Paragraphs>930</Paragraphs>
  <Slides>54</Slides>
  <Notes>37</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54</vt:i4>
      </vt:variant>
    </vt:vector>
  </HeadingPairs>
  <TitlesOfParts>
    <vt:vector size="67" baseType="lpstr">
      <vt:lpstr>Arial</vt:lpstr>
      <vt:lpstr>宋体</vt:lpstr>
      <vt:lpstr>Wingdings</vt:lpstr>
      <vt:lpstr>黑体</vt:lpstr>
      <vt:lpstr>微软雅黑</vt:lpstr>
      <vt:lpstr>Calibri</vt:lpstr>
      <vt:lpstr>Times New Roman</vt:lpstr>
      <vt:lpstr>Times New Roman</vt:lpstr>
      <vt:lpstr>Arial Unicode MS</vt:lpstr>
      <vt:lpstr>Wingdings</vt:lpstr>
      <vt:lpstr>Office 主题</vt:lpstr>
      <vt:lpstr>1_自定义设计方案</vt:lpstr>
      <vt:lpstr>自定义设计方案</vt:lpstr>
      <vt:lpstr>广东省人民医院临床试验机构 办事流程及注意事项 </vt:lpstr>
      <vt:lpstr>PowerPoint 演示文稿</vt:lpstr>
      <vt:lpstr>办公时间、联系方式及分工</vt:lpstr>
      <vt:lpstr>GCP办公室各项业务受理时间</vt:lpstr>
      <vt:lpstr>联系方式</vt:lpstr>
      <vt:lpstr>PowerPoint 演示文稿</vt:lpstr>
      <vt:lpstr>具备临床试验资质的专业</vt:lpstr>
      <vt:lpstr>具备GCP资质的专业</vt:lpstr>
      <vt:lpstr>PowerPoint 演示文稿</vt:lpstr>
      <vt:lpstr>项目立项与资料修订</vt:lpstr>
      <vt:lpstr>项目立项</vt:lpstr>
      <vt:lpstr>项目立项</vt:lpstr>
      <vt:lpstr>项目立项</vt:lpstr>
      <vt:lpstr>资料修订</vt:lpstr>
      <vt:lpstr>协议审核与签署</vt:lpstr>
      <vt:lpstr>协议审核与签署</vt:lpstr>
      <vt:lpstr>协议审核与签署</vt:lpstr>
      <vt:lpstr>协议审核与签署</vt:lpstr>
      <vt:lpstr>人类遗传资源管理与申报</vt:lpstr>
      <vt:lpstr>人类遗传资源申报与管理</vt:lpstr>
      <vt:lpstr>PowerPoint 演示文稿</vt:lpstr>
      <vt:lpstr>人类遗传资源申报与管理</vt:lpstr>
      <vt:lpstr>人类遗传资源申报与管理</vt:lpstr>
      <vt:lpstr>经费管理</vt:lpstr>
      <vt:lpstr>经费管理</vt:lpstr>
      <vt:lpstr>经费管理</vt:lpstr>
      <vt:lpstr>经费管理-入账</vt:lpstr>
      <vt:lpstr>经费管理-发票</vt:lpstr>
      <vt:lpstr>PowerPoint 演示文稿</vt:lpstr>
      <vt:lpstr>经费管理-开支</vt:lpstr>
      <vt:lpstr>经费管理-尾款结算与退款</vt:lpstr>
      <vt:lpstr>项目质控</vt:lpstr>
      <vt:lpstr>项目质控</vt:lpstr>
      <vt:lpstr>PowerPoint 演示文稿</vt:lpstr>
      <vt:lpstr>接受申办者稽查</vt:lpstr>
      <vt:lpstr>安全性信息报告接收流程</vt:lpstr>
      <vt:lpstr>本中心SUSAR报告的接收流程</vt:lpstr>
      <vt:lpstr>DSUR、其他中心SUSAR报告的接收流程</vt:lpstr>
      <vt:lpstr>PowerPoint 演示文稿</vt:lpstr>
      <vt:lpstr>CRC管理</vt:lpstr>
      <vt:lpstr>CRC管理</vt:lpstr>
      <vt:lpstr>CRC管理</vt:lpstr>
      <vt:lpstr>CRC管理</vt:lpstr>
      <vt:lpstr>敏感数据查询</vt:lpstr>
      <vt:lpstr>PowerPoint 演示文稿</vt:lpstr>
      <vt:lpstr>归档结题</vt:lpstr>
      <vt:lpstr>中期分中心小结盖章</vt:lpstr>
      <vt:lpstr>归档结题</vt:lpstr>
      <vt:lpstr>归档结题</vt:lpstr>
      <vt:lpstr>归档结题</vt:lpstr>
      <vt:lpstr>PowerPoint 演示文稿</vt:lpstr>
      <vt:lpstr>PowerPoint 演示文稿</vt:lpstr>
      <vt:lpstr>招募广告发布申请</vt:lpstr>
      <vt:lpstr>招募广告发布申请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企业培训年终总结</dc:title>
  <dc:creator>netuser</dc:creator>
  <cp:lastModifiedBy>省医机构办</cp:lastModifiedBy>
  <cp:revision>439</cp:revision>
  <dcterms:created xsi:type="dcterms:W3CDTF">2018-03-01T02:03:00Z</dcterms:created>
  <dcterms:modified xsi:type="dcterms:W3CDTF">2026-04-30T08:04:40Z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KSORubyTemplateID">
    <vt:lpwstr>2</vt:lpwstr>
  </property>
  <property fmtid="{D5CDD505-2E9C-101B-9397-08002B2CF9AE}" pid="4" name="ICV">
    <vt:lpwstr>0AA8CC3584384F2BBD1FAADD5364E478_13</vt:lpwstr>
  </property>
</Properties>
</file>